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2" r:id="rId5"/>
    <p:sldId id="284" r:id="rId6"/>
    <p:sldId id="279" r:id="rId7"/>
    <p:sldId id="285" r:id="rId8"/>
    <p:sldId id="286" r:id="rId9"/>
    <p:sldId id="280" r:id="rId10"/>
    <p:sldId id="281" r:id="rId11"/>
    <p:sldId id="271" r:id="rId12"/>
    <p:sldId id="290" r:id="rId13"/>
    <p:sldId id="282" r:id="rId14"/>
    <p:sldId id="272" r:id="rId15"/>
    <p:sldId id="289" r:id="rId16"/>
    <p:sldId id="274" r:id="rId17"/>
    <p:sldId id="288" r:id="rId18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9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5306" autoAdjust="0"/>
  </p:normalViewPr>
  <p:slideViewPr>
    <p:cSldViewPr snapToGrid="0">
      <p:cViewPr varScale="1">
        <p:scale>
          <a:sx n="63" d="100"/>
          <a:sy n="63" d="100"/>
        </p:scale>
        <p:origin x="2394" y="78"/>
      </p:cViewPr>
      <p:guideLst>
        <p:guide orient="horz" pos="2160"/>
        <p:guide pos="3840"/>
        <p:guide orient="horz" pos="9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34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690" cy="497333"/>
          </a:xfrm>
          <a:prstGeom prst="rect">
            <a:avLst/>
          </a:prstGeom>
        </p:spPr>
        <p:txBody>
          <a:bodyPr vert="horz" lIns="87503" tIns="43751" rIns="87503" bIns="43751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908" y="1"/>
            <a:ext cx="2889689" cy="497333"/>
          </a:xfrm>
          <a:prstGeom prst="rect">
            <a:avLst/>
          </a:prstGeom>
        </p:spPr>
        <p:txBody>
          <a:bodyPr vert="horz" lIns="87503" tIns="43751" rIns="87503" bIns="43751" rtlCol="0"/>
          <a:lstStyle>
            <a:lvl1pPr algn="r">
              <a:defRPr sz="11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306"/>
            <a:ext cx="2889690" cy="497333"/>
          </a:xfrm>
          <a:prstGeom prst="rect">
            <a:avLst/>
          </a:prstGeom>
        </p:spPr>
        <p:txBody>
          <a:bodyPr vert="horz" lIns="87503" tIns="43751" rIns="87503" bIns="43751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908" y="9429306"/>
            <a:ext cx="2889689" cy="497333"/>
          </a:xfrm>
          <a:prstGeom prst="rect">
            <a:avLst/>
          </a:prstGeom>
        </p:spPr>
        <p:txBody>
          <a:bodyPr vert="horz" lIns="87503" tIns="43751" rIns="87503" bIns="43751" rtlCol="0" anchor="b"/>
          <a:lstStyle>
            <a:lvl1pPr algn="r">
              <a:defRPr sz="1100"/>
            </a:lvl1pPr>
          </a:lstStyle>
          <a:p>
            <a:fld id="{74984D3D-8BB6-42BA-A164-F8128C219E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15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4808" tIns="47405" rIns="94808" bIns="4740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4808" tIns="47405" rIns="94808" bIns="47405" rtlCol="0"/>
          <a:lstStyle>
            <a:lvl1pPr algn="r">
              <a:defRPr sz="1200"/>
            </a:lvl1pPr>
          </a:lstStyle>
          <a:p>
            <a:fld id="{E1547171-8856-42D3-903A-E9374CEE568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87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08" tIns="47405" rIns="94808" bIns="4740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4808" tIns="47405" rIns="94808" bIns="4740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6"/>
          </a:xfrm>
          <a:prstGeom prst="rect">
            <a:avLst/>
          </a:prstGeom>
        </p:spPr>
        <p:txBody>
          <a:bodyPr vert="horz" lIns="94808" tIns="47405" rIns="94808" bIns="4740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6"/>
          </a:xfrm>
          <a:prstGeom prst="rect">
            <a:avLst/>
          </a:prstGeom>
        </p:spPr>
        <p:txBody>
          <a:bodyPr vert="horz" lIns="94808" tIns="47405" rIns="94808" bIns="47405" rtlCol="0" anchor="b"/>
          <a:lstStyle>
            <a:lvl1pPr algn="r">
              <a:defRPr sz="1200"/>
            </a:lvl1pPr>
          </a:lstStyle>
          <a:p>
            <a:fld id="{7E628632-5B03-4CCC-8100-0BB2E5C47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7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753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7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6A6C6B-25DE-4E0C-804F-A68A216A89B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Lasting memories around the time of death can be with a loved one for many years.  Staff need to listen and respond to worries and fears. </a:t>
            </a:r>
          </a:p>
          <a:p>
            <a:r>
              <a:rPr lang="en-GB" altLang="en-US"/>
              <a:t>Being concious of what you say . Examples’ why are you here, who told you to come. ‘ this has stayed with me .  BUT I do remember the nurses who were empathetic, and allowed me to participate in care. </a:t>
            </a:r>
          </a:p>
          <a:p>
            <a:r>
              <a:rPr lang="en-GB" altLang="en-US"/>
              <a:t>Practical issues. – having chairs for family members in the room!</a:t>
            </a:r>
          </a:p>
          <a:p>
            <a:r>
              <a:rPr lang="en-GB" altLang="en-US"/>
              <a:t>Uncertainty – need to recognise this, and have open conversations with family and acknowledge that it is difficult to predict. </a:t>
            </a:r>
          </a:p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0867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Remember its not just about when the person dies …  talk around Anticipatory Grief </a:t>
            </a:r>
          </a:p>
          <a:p>
            <a:endParaRPr lang="en-GB" baseline="0" dirty="0" smtClean="0"/>
          </a:p>
          <a:p>
            <a:pPr>
              <a:lnSpc>
                <a:spcPct val="80000"/>
              </a:lnSpc>
            </a:pPr>
            <a:r>
              <a:rPr lang="en-GB" altLang="en-US" sz="1200" dirty="0" smtClean="0"/>
              <a:t>Helps to prepare for a life without the loved one. </a:t>
            </a:r>
          </a:p>
          <a:p>
            <a:pPr>
              <a:lnSpc>
                <a:spcPct val="80000"/>
              </a:lnSpc>
            </a:pPr>
            <a:r>
              <a:rPr lang="en-GB" altLang="en-US" sz="1200" dirty="0" smtClean="0"/>
              <a:t>Can set in at diagnosis.</a:t>
            </a:r>
          </a:p>
          <a:p>
            <a:pPr>
              <a:lnSpc>
                <a:spcPct val="80000"/>
              </a:lnSpc>
            </a:pPr>
            <a:r>
              <a:rPr lang="en-GB" altLang="en-US" sz="1200" dirty="0" smtClean="0"/>
              <a:t>Takes place before death</a:t>
            </a:r>
          </a:p>
          <a:p>
            <a:pPr>
              <a:lnSpc>
                <a:spcPct val="80000"/>
              </a:lnSpc>
            </a:pPr>
            <a:r>
              <a:rPr lang="en-GB" altLang="en-US" sz="1200" dirty="0" smtClean="0"/>
              <a:t>The grief the patient experiences is in preparation for their death</a:t>
            </a:r>
          </a:p>
          <a:p>
            <a:pPr>
              <a:lnSpc>
                <a:spcPct val="80000"/>
              </a:lnSpc>
            </a:pPr>
            <a:r>
              <a:rPr lang="en-GB" altLang="en-US" sz="1200" dirty="0" smtClean="0"/>
              <a:t>Helps to adjust to the loss, make plans, unfinished business</a:t>
            </a:r>
          </a:p>
          <a:p>
            <a:endParaRPr lang="en-GB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00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Ask</a:t>
            </a:r>
            <a:r>
              <a:rPr lang="en-GB" baseline="0" dirty="0" smtClean="0"/>
              <a:t> ? When  or why  can grief appear be more difficult ?</a:t>
            </a:r>
          </a:p>
          <a:p>
            <a:r>
              <a:rPr lang="en-GB" altLang="en-US" dirty="0" smtClean="0"/>
              <a:t>Multiple deaths or losses</a:t>
            </a:r>
          </a:p>
          <a:p>
            <a:r>
              <a:rPr lang="en-GB" altLang="en-US" dirty="0" smtClean="0"/>
              <a:t>Sudden or traumatic deaths</a:t>
            </a:r>
          </a:p>
          <a:p>
            <a:r>
              <a:rPr lang="en-GB" altLang="en-US" dirty="0" smtClean="0"/>
              <a:t>Type of relationship between the dying person and the bereaved</a:t>
            </a:r>
          </a:p>
          <a:p>
            <a:r>
              <a:rPr lang="en-GB" altLang="en-US" dirty="0" smtClean="0"/>
              <a:t>Lack of family support or social network</a:t>
            </a:r>
          </a:p>
          <a:p>
            <a:r>
              <a:rPr lang="en-GB" altLang="en-US" dirty="0" smtClean="0"/>
              <a:t>Other medical history- </a:t>
            </a:r>
            <a:r>
              <a:rPr lang="en-GB" altLang="en-US" dirty="0" err="1" smtClean="0"/>
              <a:t>eg</a:t>
            </a:r>
            <a:r>
              <a:rPr lang="en-GB" altLang="en-US" dirty="0" smtClean="0"/>
              <a:t> depression</a:t>
            </a:r>
          </a:p>
          <a:p>
            <a:r>
              <a:rPr lang="en-GB" altLang="en-US" dirty="0" smtClean="0"/>
              <a:t>Unresolved issues with the deceased </a:t>
            </a:r>
          </a:p>
          <a:p>
            <a:r>
              <a:rPr lang="en-GB" baseline="0" dirty="0" smtClean="0"/>
              <a:t>Complicated grief and when to seek help 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Persistent thoughts of self-destruction/harm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Unable to provide basic care for oneself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Persistent feelings of depression, hopelessness, worthlessness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Complete avoidance, absence of grief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Abuse of alcohol, drugs, anger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Recurrence of mental health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1541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860A4-CD31-4A39-9271-0560AA36A4BB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470193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You</a:t>
            </a:r>
            <a:r>
              <a:rPr lang="en-GB" baseline="0" dirty="0" smtClean="0"/>
              <a:t> can acknowledge that you find it hard to know what to say – that is okay too. </a:t>
            </a:r>
          </a:p>
          <a:p>
            <a:endParaRPr lang="en-GB" baseline="0" dirty="0" smtClean="0"/>
          </a:p>
          <a:p>
            <a:r>
              <a:rPr lang="en-GB" dirty="0" smtClean="0"/>
              <a:t>Hand out bereavement cards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791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651101-0A62-4730-ABBC-62D7ADF73880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7299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09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6D46EE-DA3C-4738-B6FF-2E5FE663DE2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964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426F2-95D0-4D1A-BB40-8FAF5C9C1CAC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102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11EEB0-19B2-40E4-8F67-15FA6874835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401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798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43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Open</a:t>
            </a:r>
            <a:r>
              <a:rPr lang="en-GB" baseline="0" dirty="0" smtClean="0"/>
              <a:t> up discussion around organ/tissue donation and </a:t>
            </a:r>
            <a:r>
              <a:rPr lang="en-GB" baseline="0" dirty="0" err="1" smtClean="0"/>
              <a:t>momentoes</a:t>
            </a:r>
            <a:r>
              <a:rPr lang="en-GB" baseline="0" dirty="0" smtClean="0"/>
              <a:t> – does anyone use them?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625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refer to ICJ / information</a:t>
            </a:r>
            <a:r>
              <a:rPr lang="en-GB" baseline="0" dirty="0" smtClean="0"/>
              <a:t> and support services /money worries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193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28632-5B03-4CCC-8100-0BB2E5C4797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3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45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26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307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F7D508A-0A6F-49D6-814D-6EAB642FFF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805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91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80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08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1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40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90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2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9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521FF-8720-43B2-9FF9-E44EEAF85CA6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A46A-D4D5-457D-81A0-466D60DA0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7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7043667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4600" y="1909763"/>
            <a:ext cx="9144000" cy="2387600"/>
          </a:xfrm>
        </p:spPr>
        <p:txBody>
          <a:bodyPr>
            <a:normAutofit/>
          </a:bodyPr>
          <a:lstStyle/>
          <a:p>
            <a:r>
              <a:rPr lang="en-GB" sz="5400" dirty="0" smtClean="0"/>
              <a:t>How can we best support people who are dying and their families?</a:t>
            </a:r>
            <a:endParaRPr lang="en-GB" sz="5400" dirty="0"/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32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5400" dirty="0" smtClean="0">
                <a:solidFill>
                  <a:schemeClr val="tx1"/>
                </a:solidFill>
              </a:rPr>
              <a:t>Final Act of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Last offices policy is being updated and now called final act of care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Provides guidance on immediate care after death, washing and wrapping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Ensure any specific cultural, faith, spiritual beliefs or needs are considered. 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Tissue/organ donation. Donating body to science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Support and comfort relatives and carers, offer mementos and keepsakes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Return patient belongings using bereavement bags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Explain MCCD procedure</a:t>
            </a:r>
          </a:p>
          <a:p>
            <a:pPr>
              <a:buClrTx/>
              <a:defRPr/>
            </a:pPr>
            <a:r>
              <a:rPr lang="en-GB" sz="2000" dirty="0" smtClean="0">
                <a:latin typeface="+mj-lt"/>
              </a:rPr>
              <a:t>When Someone Has Died booklet</a:t>
            </a:r>
          </a:p>
          <a:p>
            <a:pPr>
              <a:buClrTx/>
              <a:defRPr/>
            </a:pPr>
            <a:r>
              <a:rPr lang="en-GB" sz="2000" dirty="0" err="1" smtClean="0">
                <a:latin typeface="+mj-lt"/>
              </a:rPr>
              <a:t>Learnpro</a:t>
            </a:r>
            <a:r>
              <a:rPr lang="en-GB" sz="2000" dirty="0" smtClean="0">
                <a:latin typeface="+mj-lt"/>
              </a:rPr>
              <a:t> (307): Final Act of Care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en-GB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9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983673"/>
            <a:ext cx="10515600" cy="707015"/>
          </a:xfrm>
        </p:spPr>
        <p:txBody>
          <a:bodyPr>
            <a:noAutofit/>
          </a:bodyPr>
          <a:lstStyle/>
          <a:p>
            <a:r>
              <a:rPr lang="en-GB" altLang="en-US" sz="5400" dirty="0"/>
              <a:t>Ways to Help Families That Are Facing Bereavement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13552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By being there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Listening, sharing and showing concern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Being conscious of what you are saying 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Empathising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Recognising the uncertainty and communicating this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Normalising grief reactions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By encouraging them to talk about the dying person – they may have been main carer for a long time. 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Tolerating silences</a:t>
            </a:r>
          </a:p>
          <a:p>
            <a:pPr>
              <a:lnSpc>
                <a:spcPct val="80000"/>
              </a:lnSpc>
            </a:pPr>
            <a:r>
              <a:rPr lang="en-GB" altLang="en-US" sz="2000" dirty="0">
                <a:latin typeface="+mj-lt"/>
              </a:rPr>
              <a:t>Practical issues; communication, information giving and hands on care, other support, MCDD</a:t>
            </a:r>
          </a:p>
          <a:p>
            <a:pPr>
              <a:lnSpc>
                <a:spcPct val="80000"/>
              </a:lnSpc>
            </a:pPr>
            <a:endParaRPr lang="en-GB" altLang="en-US" sz="24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316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99817" y="-11289"/>
            <a:ext cx="2430780" cy="1645920"/>
          </a:xfrm>
        </p:spPr>
        <p:txBody>
          <a:bodyPr>
            <a:normAutofit/>
          </a:bodyPr>
          <a:lstStyle/>
          <a:p>
            <a:r>
              <a:rPr lang="en-GB" sz="5400" dirty="0" smtClean="0"/>
              <a:t>Grief</a:t>
            </a:r>
            <a:endParaRPr lang="en-GB" sz="5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410" y="2180167"/>
            <a:ext cx="7772400" cy="3163570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+mj-lt"/>
              </a:rPr>
              <a:t>There is no right way to grieve – it is a process not an event</a:t>
            </a: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Grief is a personal journey, unique to each of us</a:t>
            </a:r>
          </a:p>
          <a:p>
            <a:pPr marL="0" indent="0">
              <a:buNone/>
            </a:pPr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People may experience a combination of powerful emotions at different times </a:t>
            </a:r>
            <a:endParaRPr lang="en-GB" sz="2400" dirty="0">
              <a:latin typeface="+mj-lt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0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812800"/>
            <a:ext cx="10515600" cy="87788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5400" dirty="0" smtClean="0">
                <a:solidFill>
                  <a:schemeClr val="tx1"/>
                </a:solidFill>
              </a:rPr>
              <a:t>Care of the Bereaved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919111"/>
            <a:ext cx="10515600" cy="425785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000" dirty="0" smtClean="0">
                <a:latin typeface="+mj-lt"/>
              </a:rPr>
              <a:t>What we do and say when someone dies stays with the families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Symptom control is crucial. If patient is distressed at end of life this can affect families and carers after death and for a long period afterwards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Important family can ask questions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Where they can access support –Breathing Space Scotland, Cruse Bereavement Care Scotland, The Compassionate Friends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If patient was known to hospice, family can access bereavement support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If families/carers felt to be at a risk of complicated grief, with permission can refer to their GP</a:t>
            </a: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48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 smtClean="0"/>
              <a:t>Care of the Bereaved</a:t>
            </a:r>
            <a:endParaRPr lang="en-GB" altLang="en-US" sz="4000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9521" y="1910715"/>
            <a:ext cx="10912879" cy="418528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 dirty="0" smtClean="0">
                <a:latin typeface="+mj-lt"/>
              </a:rPr>
              <a:t>Good communication </a:t>
            </a:r>
            <a:r>
              <a:rPr lang="en-GB" altLang="en-US" sz="2400" dirty="0">
                <a:latin typeface="+mj-lt"/>
              </a:rPr>
              <a:t>is essential.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+mj-lt"/>
              </a:rPr>
              <a:t>Play key role in families awareness of situation.  </a:t>
            </a:r>
          </a:p>
          <a:p>
            <a:pPr>
              <a:lnSpc>
                <a:spcPct val="80000"/>
              </a:lnSpc>
            </a:pPr>
            <a:r>
              <a:rPr lang="en-GB" altLang="en-US" sz="2400" dirty="0" smtClean="0">
                <a:latin typeface="+mj-lt"/>
              </a:rPr>
              <a:t>Lasting </a:t>
            </a:r>
            <a:r>
              <a:rPr lang="en-GB" altLang="en-US" sz="2400" dirty="0">
                <a:latin typeface="+mj-lt"/>
              </a:rPr>
              <a:t>memories can affect how people grieve. </a:t>
            </a:r>
          </a:p>
          <a:p>
            <a:pPr marL="0" indent="0">
              <a:lnSpc>
                <a:spcPct val="80000"/>
              </a:lnSpc>
              <a:buNone/>
            </a:pPr>
            <a:endParaRPr lang="en-GB" altLang="en-US" sz="2400" dirty="0" smtClean="0">
              <a:latin typeface="+mj-lt"/>
            </a:endParaRPr>
          </a:p>
          <a:p>
            <a:pPr marL="0" indent="0">
              <a:lnSpc>
                <a:spcPct val="80000"/>
              </a:lnSpc>
              <a:buNone/>
            </a:pPr>
            <a:endParaRPr lang="en-GB" altLang="en-US" sz="2400" dirty="0">
              <a:latin typeface="+mj-lt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GB" altLang="en-US" sz="2400" dirty="0" smtClean="0">
                <a:latin typeface="Lucida Handwriting" panose="03010101010101010101" pitchFamily="66" charset="0"/>
              </a:rPr>
              <a:t>‘People may forget what you say, but they will never forgot how you made them feel’              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GB" altLang="en-US" sz="2400" dirty="0">
                <a:latin typeface="Lucida Handwriting" panose="03010101010101010101" pitchFamily="66" charset="0"/>
              </a:rPr>
              <a:t> </a:t>
            </a:r>
            <a:r>
              <a:rPr lang="en-GB" altLang="en-US" sz="2400" dirty="0" smtClean="0">
                <a:latin typeface="Lucida Handwriting" panose="03010101010101010101" pitchFamily="66" charset="0"/>
              </a:rPr>
              <a:t>                                                                                                                                </a:t>
            </a:r>
            <a:r>
              <a:rPr lang="en-GB" altLang="en-US" sz="2000" dirty="0" smtClean="0">
                <a:latin typeface="Lucida Handwriting" panose="03010101010101010101" pitchFamily="66" charset="0"/>
              </a:rPr>
              <a:t>Maya Angelou</a:t>
            </a:r>
            <a:endParaRPr lang="en-GB" altLang="en-US" sz="2000" dirty="0">
              <a:latin typeface="Lucida Handwriting" panose="03010101010101010101" pitchFamily="66" charset="0"/>
            </a:endParaRP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1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Supporting those that are bereaved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100" u="sng" dirty="0" smtClean="0">
                <a:latin typeface="+mj-lt"/>
              </a:rPr>
              <a:t>The Do’s</a:t>
            </a:r>
          </a:p>
          <a:p>
            <a:r>
              <a:rPr lang="en-GB" sz="3100" dirty="0" smtClean="0">
                <a:latin typeface="+mj-lt"/>
              </a:rPr>
              <a:t>Have the confidence to talk, or to listen to those who have been bereaved</a:t>
            </a:r>
          </a:p>
          <a:p>
            <a:r>
              <a:rPr lang="en-GB" sz="3100" dirty="0" smtClean="0">
                <a:latin typeface="+mj-lt"/>
              </a:rPr>
              <a:t>Acknowledge the person’s loss and offer sympathy</a:t>
            </a:r>
          </a:p>
          <a:p>
            <a:r>
              <a:rPr lang="en-GB" sz="3100" dirty="0" smtClean="0">
                <a:latin typeface="+mj-lt"/>
              </a:rPr>
              <a:t>Let the person lead the conversation at the own pace. </a:t>
            </a:r>
          </a:p>
          <a:p>
            <a:r>
              <a:rPr lang="en-GB" sz="3100" dirty="0" smtClean="0">
                <a:latin typeface="+mj-lt"/>
              </a:rPr>
              <a:t>Mirror the words/phrases used</a:t>
            </a:r>
          </a:p>
          <a:p>
            <a:r>
              <a:rPr lang="en-GB" sz="3100" dirty="0" smtClean="0">
                <a:latin typeface="+mj-lt"/>
              </a:rPr>
              <a:t>Use the name of the person who has died</a:t>
            </a:r>
          </a:p>
          <a:p>
            <a:r>
              <a:rPr lang="en-GB" sz="3100" dirty="0" smtClean="0">
                <a:latin typeface="+mj-lt"/>
              </a:rPr>
              <a:t>Handle and package possessions carefully and sensitively</a:t>
            </a:r>
          </a:p>
          <a:p>
            <a:r>
              <a:rPr lang="en-GB" sz="3100" dirty="0" smtClean="0">
                <a:latin typeface="+mj-lt"/>
              </a:rPr>
              <a:t>Ensure you look after your own needs.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400" u="sng" dirty="0" smtClean="0">
                <a:latin typeface="+mj-lt"/>
              </a:rPr>
              <a:t>The </a:t>
            </a:r>
            <a:r>
              <a:rPr lang="en-GB" sz="3400" u="sng" dirty="0" err="1" smtClean="0">
                <a:latin typeface="+mj-lt"/>
              </a:rPr>
              <a:t>Dont’s</a:t>
            </a:r>
            <a:endParaRPr lang="en-GB" sz="3400" u="sng" dirty="0" smtClean="0">
              <a:latin typeface="+mj-lt"/>
            </a:endParaRPr>
          </a:p>
          <a:p>
            <a:r>
              <a:rPr lang="en-GB" sz="3400" dirty="0" smtClean="0">
                <a:latin typeface="+mj-lt"/>
              </a:rPr>
              <a:t>Hideaway from a person out of fear</a:t>
            </a:r>
          </a:p>
          <a:p>
            <a:r>
              <a:rPr lang="en-GB" sz="3400" dirty="0" smtClean="0">
                <a:latin typeface="+mj-lt"/>
              </a:rPr>
              <a:t>Force anyone to open up</a:t>
            </a:r>
          </a:p>
          <a:p>
            <a:r>
              <a:rPr lang="en-GB" sz="3400" dirty="0" smtClean="0">
                <a:latin typeface="+mj-lt"/>
              </a:rPr>
              <a:t>Say that you know how someone feels</a:t>
            </a:r>
          </a:p>
          <a:p>
            <a:r>
              <a:rPr lang="en-GB" sz="3400" dirty="0" smtClean="0">
                <a:latin typeface="+mj-lt"/>
              </a:rPr>
              <a:t>Be apprehensive in using words dead or died. Euphemisms are not always helpful</a:t>
            </a:r>
          </a:p>
          <a:p>
            <a:r>
              <a:rPr lang="en-GB" sz="3400" dirty="0" smtClean="0">
                <a:latin typeface="+mj-lt"/>
              </a:rPr>
              <a:t>Hand possessions back in an </a:t>
            </a:r>
            <a:r>
              <a:rPr lang="en-GB" sz="3400" dirty="0" err="1" smtClean="0">
                <a:latin typeface="+mj-lt"/>
              </a:rPr>
              <a:t>unthoughful</a:t>
            </a:r>
            <a:r>
              <a:rPr lang="en-GB" sz="3400" dirty="0" smtClean="0">
                <a:latin typeface="+mj-lt"/>
              </a:rPr>
              <a:t> way</a:t>
            </a:r>
          </a:p>
          <a:p>
            <a:r>
              <a:rPr lang="en-GB" sz="3400" dirty="0" smtClean="0">
                <a:latin typeface="+mj-lt"/>
              </a:rPr>
              <a:t>Make assumptions how someone is based on outward appearances.</a:t>
            </a:r>
          </a:p>
          <a:p>
            <a:r>
              <a:rPr lang="en-GB" sz="3400" dirty="0" smtClean="0">
                <a:latin typeface="+mj-lt"/>
              </a:rPr>
              <a:t>Use platitudes ‘time is a great healer’</a:t>
            </a:r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smtClean="0"/>
              <a:t>Ref: (SAD </a:t>
            </a:r>
            <a:r>
              <a:rPr lang="en-GB" dirty="0"/>
              <a:t>Scotland)</a:t>
            </a:r>
          </a:p>
        </p:txBody>
      </p:sp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5400" dirty="0" smtClean="0">
                <a:latin typeface="+mj-lt"/>
              </a:rPr>
              <a:t>Lastly !!</a:t>
            </a:r>
          </a:p>
          <a:p>
            <a:endParaRPr lang="en-GB" altLang="en-US" sz="2400" dirty="0">
              <a:latin typeface="+mj-lt"/>
            </a:endParaRPr>
          </a:p>
          <a:p>
            <a:r>
              <a:rPr lang="en-GB" altLang="en-US" sz="2000" dirty="0" smtClean="0">
                <a:latin typeface="+mj-lt"/>
              </a:rPr>
              <a:t>Be </a:t>
            </a:r>
            <a:r>
              <a:rPr lang="en-GB" altLang="en-US" sz="2000" dirty="0">
                <a:latin typeface="+mj-lt"/>
              </a:rPr>
              <a:t>aware of your own feelings </a:t>
            </a:r>
          </a:p>
          <a:p>
            <a:r>
              <a:rPr lang="en-GB" altLang="en-US" sz="2000" dirty="0">
                <a:latin typeface="+mj-lt"/>
              </a:rPr>
              <a:t>Avoid taking anger personally</a:t>
            </a:r>
          </a:p>
          <a:p>
            <a:r>
              <a:rPr lang="en-GB" altLang="en-US" sz="2000" dirty="0">
                <a:latin typeface="+mj-lt"/>
              </a:rPr>
              <a:t>Your own feelings are likely to reflect how the family are feeling</a:t>
            </a:r>
          </a:p>
          <a:p>
            <a:r>
              <a:rPr lang="en-GB" altLang="en-US" sz="2000" dirty="0">
                <a:latin typeface="+mj-lt"/>
              </a:rPr>
              <a:t>REMEMBER that you may not always be able to make them feel better</a:t>
            </a:r>
          </a:p>
          <a:p>
            <a:r>
              <a:rPr lang="en-GB" altLang="en-US" sz="2000" dirty="0">
                <a:latin typeface="+mj-lt"/>
              </a:rPr>
              <a:t>IMPORTANT – remember any children</a:t>
            </a:r>
            <a:r>
              <a:rPr lang="en-GB" altLang="en-US" sz="2000" dirty="0" smtClean="0">
                <a:latin typeface="+mj-lt"/>
              </a:rPr>
              <a:t>! Patients can be the main care giver for children</a:t>
            </a:r>
            <a:endParaRPr lang="en-GB" altLang="en-US" sz="2000" dirty="0">
              <a:latin typeface="+mj-lt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1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01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2844" y="642594"/>
            <a:ext cx="10829996" cy="1371600"/>
          </a:xfrm>
        </p:spPr>
        <p:txBody>
          <a:bodyPr>
            <a:normAutofit/>
          </a:bodyPr>
          <a:lstStyle/>
          <a:p>
            <a:pPr algn="l"/>
            <a:r>
              <a:rPr lang="en-GB" altLang="en-US" sz="2800" dirty="0" smtClean="0"/>
              <a:t>  By </a:t>
            </a:r>
            <a:r>
              <a:rPr lang="en-GB" altLang="en-US" sz="2800" dirty="0"/>
              <a:t>the end of this </a:t>
            </a:r>
            <a:r>
              <a:rPr lang="en-GB" altLang="en-US" sz="2800" dirty="0" smtClean="0"/>
              <a:t>session…</a:t>
            </a:r>
            <a:endParaRPr lang="en-GB" altLang="en-US" sz="28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27663" y="1704346"/>
            <a:ext cx="6021493" cy="44672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endParaRPr lang="en-GB" altLang="en-US" dirty="0">
              <a:latin typeface="+mj-lt"/>
            </a:endParaRPr>
          </a:p>
          <a:p>
            <a:r>
              <a:rPr lang="en-GB" altLang="en-US" sz="2000" dirty="0" smtClean="0">
                <a:latin typeface="+mj-lt"/>
              </a:rPr>
              <a:t>Consider good practice in talking about dying</a:t>
            </a:r>
          </a:p>
          <a:p>
            <a:r>
              <a:rPr lang="en-GB" altLang="en-US" sz="2000" dirty="0" smtClean="0">
                <a:latin typeface="+mj-lt"/>
              </a:rPr>
              <a:t>Be aware </a:t>
            </a:r>
            <a:r>
              <a:rPr lang="en-GB" altLang="en-US" sz="2000" dirty="0" smtClean="0">
                <a:latin typeface="+mj-lt"/>
              </a:rPr>
              <a:t>of local &amp; national policy and guidelines which influence care  </a:t>
            </a:r>
          </a:p>
          <a:p>
            <a:r>
              <a:rPr lang="en-GB" altLang="en-US" sz="2000" dirty="0" smtClean="0">
                <a:latin typeface="+mj-lt"/>
              </a:rPr>
              <a:t>Consider </a:t>
            </a:r>
            <a:r>
              <a:rPr lang="en-GB" altLang="en-US" sz="2000" dirty="0" smtClean="0">
                <a:latin typeface="+mj-lt"/>
              </a:rPr>
              <a:t>how we might care for the bereaved in the moments after </a:t>
            </a:r>
            <a:r>
              <a:rPr lang="en-GB" altLang="en-US" sz="2000" dirty="0" smtClean="0">
                <a:latin typeface="+mj-lt"/>
              </a:rPr>
              <a:t>death</a:t>
            </a:r>
            <a:endParaRPr lang="en-GB" altLang="en-US" sz="2000" dirty="0" smtClean="0">
              <a:latin typeface="+mj-lt"/>
            </a:endParaRPr>
          </a:p>
          <a:p>
            <a:r>
              <a:rPr lang="en-GB" altLang="en-US" sz="2000" dirty="0" smtClean="0">
                <a:latin typeface="+mj-lt"/>
              </a:rPr>
              <a:t>Recognise the impact of dying and be able to signpost those most at risk of bereavement </a:t>
            </a:r>
            <a:endParaRPr lang="en-GB" altLang="en-US" sz="2000" dirty="0">
              <a:latin typeface="+mj-lt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7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93512" y="609343"/>
            <a:ext cx="11009028" cy="1371600"/>
          </a:xfrm>
        </p:spPr>
        <p:txBody>
          <a:bodyPr>
            <a:normAutofit/>
          </a:bodyPr>
          <a:lstStyle/>
          <a:p>
            <a:r>
              <a:rPr lang="en-GB" altLang="en-US" sz="2800" dirty="0" smtClean="0"/>
              <a:t>     Why is this important ?</a:t>
            </a:r>
            <a:endParaRPr lang="en-GB" altLang="en-US" sz="2800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44924" y="1980943"/>
            <a:ext cx="6377941" cy="3979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en-US" sz="2000" dirty="0" smtClean="0">
                <a:latin typeface="+mj-lt"/>
              </a:rPr>
              <a:t>15 </a:t>
            </a:r>
            <a:r>
              <a:rPr lang="en-GB" altLang="en-US" sz="2000" dirty="0">
                <a:latin typeface="+mj-lt"/>
              </a:rPr>
              <a:t>000 PATIENTS DIE EVERY YEAR ACROSS GG&amp;C</a:t>
            </a:r>
            <a:r>
              <a:rPr lang="en-GB" altLang="en-US" sz="2000" dirty="0" smtClean="0">
                <a:latin typeface="+mj-lt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GB" altLang="en-US" sz="2000" dirty="0" smtClean="0">
                <a:latin typeface="+mj-lt"/>
              </a:rPr>
              <a:t>For every person who dies has a significant impact on at least 2-3 people</a:t>
            </a:r>
            <a:endParaRPr lang="en-GB" altLang="en-US" sz="2000" dirty="0"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n-GB" altLang="en-US" sz="2000" dirty="0" smtClean="0">
                <a:latin typeface="+mj-lt"/>
              </a:rPr>
              <a:t>How </a:t>
            </a:r>
            <a:r>
              <a:rPr lang="en-GB" altLang="en-US" sz="2000" dirty="0">
                <a:latin typeface="+mj-lt"/>
              </a:rPr>
              <a:t>many people does this effect?  </a:t>
            </a:r>
          </a:p>
          <a:p>
            <a:pPr>
              <a:lnSpc>
                <a:spcPct val="90000"/>
              </a:lnSpc>
            </a:pPr>
            <a:r>
              <a:rPr lang="en-GB" altLang="en-US" sz="2000" dirty="0">
                <a:latin typeface="+mj-lt"/>
              </a:rPr>
              <a:t>5-10% of the population lose a relative each </a:t>
            </a:r>
            <a:r>
              <a:rPr lang="en-GB" altLang="en-US" sz="2000" dirty="0" smtClean="0">
                <a:latin typeface="+mj-lt"/>
              </a:rPr>
              <a:t>year</a:t>
            </a:r>
            <a:endParaRPr lang="en-GB" altLang="en-US" sz="2000" dirty="0"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n-GB" altLang="en-US" sz="2000" dirty="0">
                <a:latin typeface="+mj-lt"/>
              </a:rPr>
              <a:t>Death has a major health effect on the dying &amp; bereaved</a:t>
            </a:r>
          </a:p>
          <a:p>
            <a:pPr>
              <a:lnSpc>
                <a:spcPct val="90000"/>
              </a:lnSpc>
            </a:pPr>
            <a:r>
              <a:rPr lang="en-GB" altLang="en-US" sz="2000" dirty="0">
                <a:latin typeface="+mj-lt"/>
              </a:rPr>
              <a:t>Death is often a taboo subject</a:t>
            </a:r>
          </a:p>
          <a:p>
            <a:pPr>
              <a:lnSpc>
                <a:spcPct val="90000"/>
              </a:lnSpc>
            </a:pPr>
            <a:r>
              <a:rPr lang="en-GB" altLang="en-US" sz="2000" dirty="0">
                <a:latin typeface="+mj-lt"/>
              </a:rPr>
              <a:t>HCP are often not taught about how to discuss EOL </a:t>
            </a:r>
            <a:r>
              <a:rPr lang="en-GB" altLang="en-US" sz="2000" dirty="0" smtClean="0">
                <a:latin typeface="+mj-lt"/>
              </a:rPr>
              <a:t>issues</a:t>
            </a:r>
            <a:endParaRPr lang="en-GB" altLang="en-US" sz="2000" dirty="0">
              <a:latin typeface="+mj-lt"/>
            </a:endParaRP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4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798513"/>
            <a:ext cx="11074400" cy="1117600"/>
          </a:xfrm>
        </p:spPr>
        <p:txBody>
          <a:bodyPr/>
          <a:lstStyle/>
          <a:p>
            <a:r>
              <a:rPr lang="en-GB" altLang="en-US" sz="2800" dirty="0" smtClean="0"/>
              <a:t>Dying </a:t>
            </a:r>
            <a:r>
              <a:rPr lang="en-GB" altLang="en-US" sz="2800" dirty="0"/>
              <a:t>without Dignity: </a:t>
            </a:r>
            <a:r>
              <a:rPr lang="en-GB" altLang="en-US" sz="2800" dirty="0" smtClean="0"/>
              <a:t>Complaints </a:t>
            </a:r>
            <a:r>
              <a:rPr lang="en-GB" altLang="en-US" sz="2800" dirty="0"/>
              <a:t>at EOLC (Ombudsman</a:t>
            </a:r>
            <a:r>
              <a:rPr lang="en-GB" altLang="en-US" sz="3200" dirty="0"/>
              <a:t>)</a:t>
            </a:r>
            <a:endParaRPr lang="en-GB" altLang="en-US" sz="40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8000" y="2087916"/>
            <a:ext cx="5384800" cy="4114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000" dirty="0">
                <a:latin typeface="+mj-lt"/>
              </a:rPr>
              <a:t>Key themes</a:t>
            </a:r>
            <a:r>
              <a:rPr lang="en-GB" altLang="en-US" sz="2000" dirty="0" smtClean="0">
                <a:latin typeface="+mj-lt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000" dirty="0">
              <a:latin typeface="+mj-lt"/>
            </a:endParaRPr>
          </a:p>
          <a:p>
            <a:r>
              <a:rPr lang="en-GB" altLang="en-US" sz="2000" dirty="0">
                <a:latin typeface="+mj-lt"/>
              </a:rPr>
              <a:t>Not recognising when patients are dying</a:t>
            </a:r>
          </a:p>
          <a:p>
            <a:r>
              <a:rPr lang="en-GB" altLang="en-US" sz="2000" dirty="0">
                <a:latin typeface="+mj-lt"/>
              </a:rPr>
              <a:t>Poor symptom control</a:t>
            </a:r>
          </a:p>
          <a:p>
            <a:r>
              <a:rPr lang="en-GB" altLang="en-US" sz="2000" dirty="0">
                <a:latin typeface="+mj-lt"/>
              </a:rPr>
              <a:t>Poor communication</a:t>
            </a:r>
          </a:p>
          <a:p>
            <a:r>
              <a:rPr lang="en-GB" altLang="en-US" sz="2000" dirty="0">
                <a:latin typeface="+mj-lt"/>
              </a:rPr>
              <a:t>Inadequate out of hours services</a:t>
            </a:r>
          </a:p>
          <a:p>
            <a:r>
              <a:rPr lang="en-GB" altLang="en-US" sz="2000" dirty="0">
                <a:latin typeface="+mj-lt"/>
              </a:rPr>
              <a:t>Poor care planning</a:t>
            </a:r>
          </a:p>
          <a:p>
            <a:r>
              <a:rPr lang="en-GB" altLang="en-US" sz="2000" dirty="0">
                <a:latin typeface="+mj-lt"/>
              </a:rPr>
              <a:t>Delay in diagnosis and referrals for treatment. </a:t>
            </a:r>
          </a:p>
        </p:txBody>
      </p:sp>
      <p:pic>
        <p:nvPicPr>
          <p:cNvPr id="69637" name="Picture 5" descr="dying without dignity imag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72264" y="1916113"/>
            <a:ext cx="3311525" cy="4176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3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4347"/>
            <a:ext cx="10515600" cy="1775454"/>
          </a:xfrm>
        </p:spPr>
        <p:txBody>
          <a:bodyPr>
            <a:normAutofit/>
          </a:bodyPr>
          <a:lstStyle/>
          <a:p>
            <a:r>
              <a:rPr lang="en-GB" sz="5400" dirty="0" smtClean="0"/>
              <a:t>SAD video – discussing dying</a:t>
            </a:r>
            <a:endParaRPr lang="en-GB" sz="5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31850" y="3573463"/>
            <a:ext cx="10515600" cy="1500187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hlinkClick r:id="rId3"/>
              </a:rPr>
              <a:t>https</a:t>
            </a:r>
            <a:r>
              <a:rPr lang="en-GB" sz="2400" b="1" dirty="0">
                <a:hlinkClick r:id="rId3"/>
              </a:rPr>
              <a:t>://</a:t>
            </a:r>
            <a:r>
              <a:rPr lang="en-GB" sz="2400" b="1" dirty="0" smtClean="0">
                <a:hlinkClick r:id="rId3"/>
              </a:rPr>
              <a:t>vimeo.com/170436673</a:t>
            </a:r>
            <a:r>
              <a:rPr lang="en-GB" sz="2400" b="1" dirty="0" smtClean="0"/>
              <a:t> </a:t>
            </a:r>
            <a:endParaRPr lang="en-GB" sz="2400" b="1" dirty="0"/>
          </a:p>
          <a:p>
            <a:endParaRPr lang="en-GB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8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838200" y="749300"/>
            <a:ext cx="10515600" cy="94138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5400" dirty="0" smtClean="0">
                <a:solidFill>
                  <a:schemeClr val="tx1"/>
                </a:solidFill>
              </a:rPr>
              <a:t>Discussing Dying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690" y="2103120"/>
            <a:ext cx="10176510" cy="3931920"/>
          </a:xfrm>
        </p:spPr>
        <p:txBody>
          <a:bodyPr rtlCol="0">
            <a:noAutofit/>
          </a:bodyPr>
          <a:lstStyle/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Essential to communicate effectively with the person who is dying, if they are conscious and able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Communication with those important to the person who is dying is pivotal in supporting them to cope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Be open, honest and sensitive  - ‘am I dying?’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Use clear language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Be prepared for emotional distress and address fears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Respect the wishes of those who do not want to talk about dying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Future care planning – preferred place of care and death, DNACPR discussions, funeral plans, wills, 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GB" sz="2000" dirty="0" smtClean="0">
                <a:latin typeface="+mj-lt"/>
              </a:rPr>
              <a:t>REDMAP framework</a:t>
            </a:r>
            <a:endParaRPr lang="en-GB" sz="2000" dirty="0">
              <a:latin typeface="+mj-lt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47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911" y="760165"/>
            <a:ext cx="98171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5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GB" sz="5400" dirty="0">
                <a:latin typeface="+mj-lt"/>
              </a:rPr>
              <a:t>R</a:t>
            </a:r>
            <a:r>
              <a:rPr lang="en-GB" sz="5400" dirty="0" smtClean="0">
                <a:latin typeface="+mj-lt"/>
              </a:rPr>
              <a:t>ole around the time of death</a:t>
            </a:r>
          </a:p>
          <a:p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    </a:t>
            </a:r>
            <a:r>
              <a:rPr lang="en-GB" sz="2400" dirty="0" smtClean="0">
                <a:latin typeface="+mj-lt"/>
              </a:rPr>
              <a:t>GAEL</a:t>
            </a:r>
          </a:p>
          <a:p>
            <a:r>
              <a:rPr lang="en-GB" sz="2400" dirty="0" smtClean="0">
                <a:latin typeface="+mj-lt"/>
              </a:rPr>
              <a:t>        Discharge guidance</a:t>
            </a:r>
          </a:p>
          <a:p>
            <a:r>
              <a:rPr lang="en-GB" sz="2400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       Keeping families informed about what happens next, how long can they </a:t>
            </a:r>
          </a:p>
          <a:p>
            <a:r>
              <a:rPr lang="en-GB" sz="2400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       be with their loved one</a:t>
            </a:r>
          </a:p>
          <a:p>
            <a:r>
              <a:rPr lang="en-GB" sz="2400" dirty="0" smtClean="0">
                <a:latin typeface="+mj-lt"/>
              </a:rPr>
              <a:t>        Written guidance ‘What can happen when someone is dying’ booklet</a:t>
            </a:r>
          </a:p>
          <a:p>
            <a:r>
              <a:rPr lang="en-GB" sz="2400" dirty="0" smtClean="0">
                <a:latin typeface="+mj-lt"/>
              </a:rPr>
              <a:t>        Talk about organ/tissue donation</a:t>
            </a:r>
          </a:p>
          <a:p>
            <a:r>
              <a:rPr lang="en-GB" sz="2400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       Offer mementoes / keepsakes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7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28700"/>
            <a:ext cx="97790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5400" dirty="0" smtClean="0">
                <a:latin typeface="+mj-lt"/>
              </a:rPr>
              <a:t>Role around the time of death….</a:t>
            </a:r>
          </a:p>
          <a:p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 smtClean="0">
                <a:latin typeface="+mj-lt"/>
              </a:rPr>
              <a:t>Identify any religious, cultural or spiritual issues</a:t>
            </a:r>
          </a:p>
          <a:p>
            <a:r>
              <a:rPr lang="en-GB" sz="2400" dirty="0" smtClean="0">
                <a:latin typeface="+mj-lt"/>
              </a:rPr>
              <a:t>You may wish to revisit ‘what matters now?’</a:t>
            </a:r>
          </a:p>
          <a:p>
            <a:r>
              <a:rPr lang="en-GB" sz="2400" dirty="0" smtClean="0">
                <a:latin typeface="+mj-lt"/>
              </a:rPr>
              <a:t>Check any social or financial concerns –refer if needing help with funeral costs </a:t>
            </a:r>
          </a:p>
          <a:p>
            <a:r>
              <a:rPr lang="en-GB" sz="2400" dirty="0" smtClean="0">
                <a:latin typeface="+mj-lt"/>
              </a:rPr>
              <a:t>Remember to use language services if required.</a:t>
            </a:r>
          </a:p>
          <a:p>
            <a:r>
              <a:rPr lang="en-GB" sz="2400" dirty="0" smtClean="0">
                <a:latin typeface="+mj-lt"/>
              </a:rPr>
              <a:t>If someone at risk of complicated grief – consider referral to GP/DN/hospice services (if patient known), CRUSE</a:t>
            </a:r>
            <a:endParaRPr lang="en-GB" sz="2400" dirty="0">
              <a:latin typeface="+mj-lt"/>
            </a:endParaRP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0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67267" y="642622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5400" dirty="0" smtClean="0">
                <a:solidFill>
                  <a:schemeClr val="tx1"/>
                </a:solidFill>
              </a:rPr>
              <a:t>Confirmation of Death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713117" y="2232025"/>
            <a:ext cx="10515600" cy="435133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000" dirty="0" smtClean="0">
                <a:latin typeface="+mj-lt"/>
              </a:rPr>
              <a:t>Death is always distressing, no matter how much it is expected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We hope death has been peaceful and dignified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In satellite settings nurses can confirm death. This is where the death is expected and relevant paperwork has been completed</a:t>
            </a:r>
          </a:p>
          <a:p>
            <a:pPr eaLnBrk="1" hangingPunct="1"/>
            <a:r>
              <a:rPr lang="en-GB" altLang="en-US" sz="2000" dirty="0" smtClean="0">
                <a:latin typeface="+mj-lt"/>
              </a:rPr>
              <a:t>NHSGGC Confirmation of Death, Adult Policy</a:t>
            </a:r>
          </a:p>
          <a:p>
            <a:pPr eaLnBrk="1" hangingPunct="1"/>
            <a:r>
              <a:rPr lang="en-GB" altLang="en-US" sz="2000" dirty="0" err="1" smtClean="0">
                <a:latin typeface="+mj-lt"/>
              </a:rPr>
              <a:t>Learnpro</a:t>
            </a:r>
            <a:r>
              <a:rPr lang="en-GB" altLang="en-US" sz="2000" dirty="0" smtClean="0">
                <a:latin typeface="+mj-lt"/>
              </a:rPr>
              <a:t> module 237 Confirmation of Death</a:t>
            </a: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586CEE08-896E-AC3B-3C00-7FC0E687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492" y="380371"/>
            <a:ext cx="13144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1311</Words>
  <Application>Microsoft Office PowerPoint</Application>
  <PresentationFormat>Widescreen</PresentationFormat>
  <Paragraphs>174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Lucida Handwriting</vt:lpstr>
      <vt:lpstr>Wingdings</vt:lpstr>
      <vt:lpstr>Office Theme</vt:lpstr>
      <vt:lpstr>How can we best support people who are dying and their families?</vt:lpstr>
      <vt:lpstr>  By the end of this session…</vt:lpstr>
      <vt:lpstr>     Why is this important ?</vt:lpstr>
      <vt:lpstr>Dying without Dignity: Complaints at EOLC (Ombudsman)</vt:lpstr>
      <vt:lpstr>SAD video – discussing dying</vt:lpstr>
      <vt:lpstr>Discussing Dying</vt:lpstr>
      <vt:lpstr>PowerPoint Presentation</vt:lpstr>
      <vt:lpstr>PowerPoint Presentation</vt:lpstr>
      <vt:lpstr>Confirmation of Death</vt:lpstr>
      <vt:lpstr>Final Act of Care</vt:lpstr>
      <vt:lpstr>Ways to Help Families That Are Facing Bereavement </vt:lpstr>
      <vt:lpstr>Grief</vt:lpstr>
      <vt:lpstr>Care of the Bereaved</vt:lpstr>
      <vt:lpstr>Care of the Bereaved</vt:lpstr>
      <vt:lpstr>Supporting those that are bereaved</vt:lpstr>
      <vt:lpstr>PowerPoint Presentation</vt:lpstr>
      <vt:lpstr>Any questions?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we best support people who are dying and their families?</dc:title>
  <dc:creator>Sharon Lambie</dc:creator>
  <cp:lastModifiedBy>Elaine O'Donnell (NHS Greater Glasgow and Clyde)</cp:lastModifiedBy>
  <cp:revision>40</cp:revision>
  <cp:lastPrinted>2024-09-09T15:58:33Z</cp:lastPrinted>
  <dcterms:created xsi:type="dcterms:W3CDTF">2024-04-29T15:47:46Z</dcterms:created>
  <dcterms:modified xsi:type="dcterms:W3CDTF">2025-12-02T11:13:21Z</dcterms:modified>
</cp:coreProperties>
</file>