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280" r:id="rId3"/>
    <p:sldId id="273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4" r:id="rId21"/>
    <p:sldId id="275" r:id="rId22"/>
    <p:sldId id="281" r:id="rId23"/>
    <p:sldId id="276" r:id="rId24"/>
    <p:sldId id="277" r:id="rId25"/>
    <p:sldId id="278" r:id="rId26"/>
    <p:sldId id="282" r:id="rId27"/>
    <p:sldId id="283" r:id="rId28"/>
    <p:sldId id="279" r:id="rId29"/>
  </p:sldIdLst>
  <p:sldSz cx="9144000" cy="6858000" type="screen4x3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6421" autoAdjust="0"/>
  </p:normalViewPr>
  <p:slideViewPr>
    <p:cSldViewPr>
      <p:cViewPr varScale="1">
        <p:scale>
          <a:sx n="76" d="100"/>
          <a:sy n="76" d="100"/>
        </p:scale>
        <p:origin x="2634" y="96"/>
      </p:cViewPr>
      <p:guideLst>
        <p:guide orient="horz" pos="288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884"/>
    </p:cViewPr>
  </p:sorterViewPr>
  <p:notesViewPr>
    <p:cSldViewPr>
      <p:cViewPr varScale="1">
        <p:scale>
          <a:sx n="77" d="100"/>
          <a:sy n="77" d="100"/>
        </p:scale>
        <p:origin x="3930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6124" cy="496781"/>
          </a:xfrm>
          <a:prstGeom prst="rect">
            <a:avLst/>
          </a:prstGeom>
        </p:spPr>
        <p:txBody>
          <a:bodyPr vert="horz" lIns="93768" tIns="46884" rIns="93768" bIns="4688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392" y="3"/>
            <a:ext cx="2946124" cy="496781"/>
          </a:xfrm>
          <a:prstGeom prst="rect">
            <a:avLst/>
          </a:prstGeom>
        </p:spPr>
        <p:txBody>
          <a:bodyPr vert="horz" lIns="93768" tIns="46884" rIns="93768" bIns="46884" rtlCol="0"/>
          <a:lstStyle>
            <a:lvl1pPr algn="r">
              <a:defRPr sz="1300"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858"/>
            <a:ext cx="2946124" cy="496780"/>
          </a:xfrm>
          <a:prstGeom prst="rect">
            <a:avLst/>
          </a:prstGeom>
        </p:spPr>
        <p:txBody>
          <a:bodyPr vert="horz" lIns="93768" tIns="46884" rIns="93768" bIns="4688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392" y="9429858"/>
            <a:ext cx="2946124" cy="496780"/>
          </a:xfrm>
          <a:prstGeom prst="rect">
            <a:avLst/>
          </a:prstGeom>
        </p:spPr>
        <p:txBody>
          <a:bodyPr vert="horz" lIns="93768" tIns="46884" rIns="93768" bIns="46884" rtlCol="0" anchor="b"/>
          <a:lstStyle>
            <a:lvl1pPr algn="r">
              <a:defRPr sz="1300"/>
            </a:lvl1pPr>
          </a:lstStyle>
          <a:p>
            <a:fld id="{C354DD4E-7D5F-4A29-84EF-4055D5A99F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5040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6124" cy="496781"/>
          </a:xfrm>
          <a:prstGeom prst="rect">
            <a:avLst/>
          </a:prstGeom>
        </p:spPr>
        <p:txBody>
          <a:bodyPr vert="horz" lIns="93768" tIns="46884" rIns="93768" bIns="4688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392" y="3"/>
            <a:ext cx="2946124" cy="496781"/>
          </a:xfrm>
          <a:prstGeom prst="rect">
            <a:avLst/>
          </a:prstGeom>
        </p:spPr>
        <p:txBody>
          <a:bodyPr vert="horz" lIns="93768" tIns="46884" rIns="93768" bIns="46884" rtlCol="0"/>
          <a:lstStyle>
            <a:lvl1pPr algn="r">
              <a:defRPr sz="1300"/>
            </a:lvl1pPr>
          </a:lstStyle>
          <a:p>
            <a:fld id="{A4B01EB3-18AB-4DF4-8E45-C7316429B428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768" tIns="46884" rIns="93768" bIns="4688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233" y="4776747"/>
            <a:ext cx="5437211" cy="3909063"/>
          </a:xfrm>
          <a:prstGeom prst="rect">
            <a:avLst/>
          </a:prstGeom>
        </p:spPr>
        <p:txBody>
          <a:bodyPr vert="horz" lIns="93768" tIns="46884" rIns="93768" bIns="4688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858"/>
            <a:ext cx="2946124" cy="496780"/>
          </a:xfrm>
          <a:prstGeom prst="rect">
            <a:avLst/>
          </a:prstGeom>
        </p:spPr>
        <p:txBody>
          <a:bodyPr vert="horz" lIns="93768" tIns="46884" rIns="93768" bIns="4688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392" y="9429858"/>
            <a:ext cx="2946124" cy="496780"/>
          </a:xfrm>
          <a:prstGeom prst="rect">
            <a:avLst/>
          </a:prstGeom>
        </p:spPr>
        <p:txBody>
          <a:bodyPr vert="horz" lIns="93768" tIns="46884" rIns="93768" bIns="46884" rtlCol="0" anchor="b"/>
          <a:lstStyle>
            <a:lvl1pPr algn="r">
              <a:defRPr sz="1300"/>
            </a:lvl1pPr>
          </a:lstStyle>
          <a:p>
            <a:fld id="{805ABF0B-729A-4A1B-9AE6-E846EB008E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9687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Can ask the group to give examples of each.</a:t>
            </a:r>
          </a:p>
          <a:p>
            <a:r>
              <a:rPr lang="en-GB" dirty="0" smtClean="0"/>
              <a:t>Treatment related</a:t>
            </a:r>
            <a:r>
              <a:rPr lang="en-GB" baseline="0" dirty="0" smtClean="0"/>
              <a:t> – chemo/radiotherapy, antibiotics, </a:t>
            </a:r>
            <a:r>
              <a:rPr lang="en-GB" baseline="0" dirty="0" err="1" smtClean="0"/>
              <a:t>anaethestics</a:t>
            </a:r>
            <a:r>
              <a:rPr lang="en-GB" baseline="0" dirty="0" smtClean="0"/>
              <a:t> </a:t>
            </a:r>
          </a:p>
          <a:p>
            <a:r>
              <a:rPr lang="en-GB" baseline="0" dirty="0" smtClean="0"/>
              <a:t>Illness related – </a:t>
            </a:r>
            <a:r>
              <a:rPr lang="en-GB" baseline="0" dirty="0" err="1" smtClean="0"/>
              <a:t>ascities</a:t>
            </a:r>
            <a:r>
              <a:rPr lang="en-GB" baseline="0" dirty="0" smtClean="0"/>
              <a:t>, bowel obstruction, brain </a:t>
            </a:r>
            <a:r>
              <a:rPr lang="en-GB" baseline="0" dirty="0" err="1" smtClean="0"/>
              <a:t>mets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5ABF0B-729A-4A1B-9AE6-E846EB008E4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55965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Can use octreotide and HB to reduce</a:t>
            </a:r>
            <a:r>
              <a:rPr lang="en-GB" baseline="0" dirty="0" smtClean="0"/>
              <a:t> gastric secretions. </a:t>
            </a:r>
          </a:p>
          <a:p>
            <a:r>
              <a:rPr lang="en-GB" baseline="0" dirty="0" err="1" smtClean="0"/>
              <a:t>Pantoprozole</a:t>
            </a:r>
            <a:r>
              <a:rPr lang="en-GB" baseline="0" dirty="0" smtClean="0"/>
              <a:t> can be given SC – made up to 10mls and given over 2 mins.  May be indicated for a small number of patients at EOL who have no venous access/unable to swallow to reduce secretions/heartburn. </a:t>
            </a:r>
          </a:p>
          <a:p>
            <a:endParaRPr lang="en-GB" baseline="0" dirty="0" smtClean="0"/>
          </a:p>
          <a:p>
            <a:r>
              <a:rPr lang="en-GB" baseline="0" dirty="0" smtClean="0"/>
              <a:t>For chemo induced N&amp;V – consider d/w oncology. Or can refer to local oncology guidelines.</a:t>
            </a:r>
          </a:p>
          <a:p>
            <a:r>
              <a:rPr lang="en-GB" baseline="0" dirty="0" smtClean="0"/>
              <a:t>Use of steroids and benzodiazepines.</a:t>
            </a:r>
          </a:p>
          <a:p>
            <a:r>
              <a:rPr lang="en-GB" baseline="0" smtClean="0"/>
              <a:t>QTC prolongation.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5ABF0B-729A-4A1B-9AE6-E846EB008E47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73860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 smtClean="0"/>
              <a:t>Olanzepine</a:t>
            </a:r>
            <a:r>
              <a:rPr lang="en-GB" baseline="0" dirty="0" smtClean="0"/>
              <a:t> evidence for chemo related N&amp;V</a:t>
            </a:r>
          </a:p>
          <a:p>
            <a:r>
              <a:rPr lang="en-GB" baseline="0" dirty="0" smtClean="0"/>
              <a:t>Use mirtazapine for also appetite and sleep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5ABF0B-729A-4A1B-9AE6-E846EB008E47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08301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5ABF0B-729A-4A1B-9AE6-E846EB008E47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81048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CTZ chemotherapy</a:t>
            </a:r>
            <a:r>
              <a:rPr lang="en-GB" baseline="0" dirty="0" smtClean="0"/>
              <a:t> trigger zone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5ABF0B-729A-4A1B-9AE6-E846EB008E47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6291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H1 Histamine</a:t>
            </a:r>
            <a:r>
              <a:rPr lang="en-GB" baseline="0" dirty="0" smtClean="0"/>
              <a:t> D2 </a:t>
            </a:r>
            <a:r>
              <a:rPr lang="en-GB" baseline="0" dirty="0" err="1" smtClean="0"/>
              <a:t>Dompamine</a:t>
            </a:r>
            <a:r>
              <a:rPr lang="en-GB" baseline="0" dirty="0" smtClean="0"/>
              <a:t>,  ACH – acetylcholine, 5HT3 – </a:t>
            </a:r>
            <a:r>
              <a:rPr lang="en-GB" baseline="0" dirty="0" err="1" smtClean="0"/>
              <a:t>hydroxytriptamine</a:t>
            </a:r>
            <a:r>
              <a:rPr lang="en-GB" baseline="0" dirty="0" smtClean="0"/>
              <a:t> type 3.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5ABF0B-729A-4A1B-9AE6-E846EB008E47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6427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Break</a:t>
            </a:r>
            <a:r>
              <a:rPr lang="en-GB" baseline="0" dirty="0" smtClean="0"/>
              <a:t> into group work. No 1 should lead the group to thinking about GI distension, gastric outlet obstruction, squashed stomach syndrome. Use of a pro-kinetic.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5ABF0B-729A-4A1B-9AE6-E846EB008E47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81397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Toxins causing</a:t>
            </a:r>
            <a:r>
              <a:rPr lang="en-GB" baseline="0" dirty="0" smtClean="0"/>
              <a:t> nausea. Similar to antibiotics, </a:t>
            </a:r>
            <a:r>
              <a:rPr lang="en-GB" baseline="0" dirty="0" err="1" smtClean="0"/>
              <a:t>anaethestics</a:t>
            </a:r>
            <a:r>
              <a:rPr lang="en-GB" baseline="0" dirty="0" smtClean="0"/>
              <a:t> etc. use of metoclopramide/haloperidol.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5ABF0B-729A-4A1B-9AE6-E846EB008E47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24755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Leads to motion</a:t>
            </a:r>
            <a:r>
              <a:rPr lang="en-GB" baseline="0" dirty="0" smtClean="0"/>
              <a:t> sickness. Use of </a:t>
            </a:r>
            <a:r>
              <a:rPr lang="en-GB" baseline="0" dirty="0" err="1" smtClean="0"/>
              <a:t>cyclizine</a:t>
            </a:r>
            <a:r>
              <a:rPr lang="en-GB" baseline="0" dirty="0" smtClean="0"/>
              <a:t>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5ABF0B-729A-4A1B-9AE6-E846EB008E47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9214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 smtClean="0"/>
              <a:t>It is important to establish the type of vomiting as it tells you where digestion occurs.</a:t>
            </a:r>
          </a:p>
          <a:p>
            <a:r>
              <a:rPr lang="en-GB" baseline="0" dirty="0" smtClean="0"/>
              <a:t>What is the pattern – </a:t>
            </a:r>
            <a:r>
              <a:rPr lang="en-GB" baseline="0" dirty="0" err="1" smtClean="0"/>
              <a:t>ie</a:t>
            </a:r>
            <a:r>
              <a:rPr lang="en-GB" baseline="0" dirty="0" smtClean="0"/>
              <a:t> straight after food, worse in the am, or in the evening, </a:t>
            </a:r>
          </a:p>
          <a:p>
            <a:r>
              <a:rPr lang="en-GB" baseline="0" dirty="0" smtClean="0"/>
              <a:t>Is there any warning signs?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5ABF0B-729A-4A1B-9AE6-E846EB008E47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2855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Non drug measures – reducing smells/odours,</a:t>
            </a:r>
            <a:r>
              <a:rPr lang="en-GB" baseline="0" dirty="0" smtClean="0"/>
              <a:t> relaxation techniques, acupuncture, travel sickness bands, dietary advice – small and often.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5ABF0B-729A-4A1B-9AE6-E846EB008E47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70997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Rectal preparations</a:t>
            </a:r>
            <a:r>
              <a:rPr lang="en-GB" baseline="0" dirty="0" smtClean="0"/>
              <a:t> - </a:t>
            </a:r>
            <a:r>
              <a:rPr lang="en-GB" baseline="0" dirty="0" err="1" smtClean="0"/>
              <a:t>domperidone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5ABF0B-729A-4A1B-9AE6-E846EB008E47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984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69822" y="2273249"/>
            <a:ext cx="6404355" cy="1002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195066" y="3845052"/>
            <a:ext cx="2755265" cy="9042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585858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585858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06309" y="2299715"/>
            <a:ext cx="5637690" cy="4558282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0"/>
            <a:ext cx="9144000" cy="220979"/>
          </a:xfrm>
          <a:custGeom>
            <a:avLst/>
            <a:gdLst/>
            <a:ahLst/>
            <a:cxnLst/>
            <a:rect l="l" t="t" r="r" b="b"/>
            <a:pathLst>
              <a:path w="9144000" h="220979">
                <a:moveTo>
                  <a:pt x="9143999" y="0"/>
                </a:moveTo>
                <a:lnTo>
                  <a:pt x="0" y="0"/>
                </a:lnTo>
                <a:lnTo>
                  <a:pt x="0" y="220979"/>
                </a:lnTo>
                <a:lnTo>
                  <a:pt x="9143999" y="220979"/>
                </a:lnTo>
                <a:lnTo>
                  <a:pt x="9143999" y="0"/>
                </a:lnTo>
                <a:close/>
              </a:path>
            </a:pathLst>
          </a:custGeom>
          <a:solidFill>
            <a:srgbClr val="F8B02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67243" y="260604"/>
            <a:ext cx="1476755" cy="498348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1772411" y="1433750"/>
            <a:ext cx="2494915" cy="2157095"/>
          </a:xfrm>
          <a:custGeom>
            <a:avLst/>
            <a:gdLst/>
            <a:ahLst/>
            <a:cxnLst/>
            <a:rect l="l" t="t" r="r" b="b"/>
            <a:pathLst>
              <a:path w="2494915" h="2157095">
                <a:moveTo>
                  <a:pt x="0" y="99393"/>
                </a:moveTo>
                <a:lnTo>
                  <a:pt x="51580" y="87460"/>
                </a:lnTo>
                <a:lnTo>
                  <a:pt x="103300" y="71168"/>
                </a:lnTo>
                <a:lnTo>
                  <a:pt x="154935" y="54176"/>
                </a:lnTo>
                <a:lnTo>
                  <a:pt x="206260" y="40140"/>
                </a:lnTo>
                <a:lnTo>
                  <a:pt x="257048" y="32718"/>
                </a:lnTo>
                <a:lnTo>
                  <a:pt x="316404" y="28952"/>
                </a:lnTo>
                <a:lnTo>
                  <a:pt x="371989" y="25651"/>
                </a:lnTo>
                <a:lnTo>
                  <a:pt x="424276" y="22777"/>
                </a:lnTo>
                <a:lnTo>
                  <a:pt x="473740" y="20293"/>
                </a:lnTo>
                <a:lnTo>
                  <a:pt x="520856" y="18160"/>
                </a:lnTo>
                <a:lnTo>
                  <a:pt x="566099" y="16342"/>
                </a:lnTo>
                <a:lnTo>
                  <a:pt x="609943" y="14799"/>
                </a:lnTo>
                <a:lnTo>
                  <a:pt x="652863" y="13496"/>
                </a:lnTo>
                <a:lnTo>
                  <a:pt x="695334" y="12393"/>
                </a:lnTo>
                <a:lnTo>
                  <a:pt x="737830" y="11454"/>
                </a:lnTo>
                <a:lnTo>
                  <a:pt x="780827" y="10641"/>
                </a:lnTo>
                <a:lnTo>
                  <a:pt x="824798" y="9916"/>
                </a:lnTo>
                <a:lnTo>
                  <a:pt x="870219" y="9241"/>
                </a:lnTo>
                <a:lnTo>
                  <a:pt x="917564" y="8579"/>
                </a:lnTo>
                <a:lnTo>
                  <a:pt x="967308" y="7892"/>
                </a:lnTo>
                <a:lnTo>
                  <a:pt x="1019926" y="7143"/>
                </a:lnTo>
                <a:lnTo>
                  <a:pt x="1075892" y="6293"/>
                </a:lnTo>
                <a:lnTo>
                  <a:pt x="1135681" y="5306"/>
                </a:lnTo>
                <a:lnTo>
                  <a:pt x="1199769" y="4143"/>
                </a:lnTo>
                <a:lnTo>
                  <a:pt x="1248473" y="4378"/>
                </a:lnTo>
                <a:lnTo>
                  <a:pt x="1297374" y="3539"/>
                </a:lnTo>
                <a:lnTo>
                  <a:pt x="1346386" y="2169"/>
                </a:lnTo>
                <a:lnTo>
                  <a:pt x="1395424" y="808"/>
                </a:lnTo>
                <a:lnTo>
                  <a:pt x="1444402" y="0"/>
                </a:lnTo>
                <a:lnTo>
                  <a:pt x="1493236" y="284"/>
                </a:lnTo>
                <a:lnTo>
                  <a:pt x="1541840" y="2204"/>
                </a:lnTo>
                <a:lnTo>
                  <a:pt x="1590128" y="6301"/>
                </a:lnTo>
                <a:lnTo>
                  <a:pt x="1638015" y="13117"/>
                </a:lnTo>
                <a:lnTo>
                  <a:pt x="1685416" y="23193"/>
                </a:lnTo>
                <a:lnTo>
                  <a:pt x="1752663" y="50006"/>
                </a:lnTo>
                <a:lnTo>
                  <a:pt x="1785179" y="66288"/>
                </a:lnTo>
                <a:lnTo>
                  <a:pt x="1818766" y="80343"/>
                </a:lnTo>
                <a:lnTo>
                  <a:pt x="1855507" y="92350"/>
                </a:lnTo>
                <a:lnTo>
                  <a:pt x="1896094" y="104775"/>
                </a:lnTo>
                <a:lnTo>
                  <a:pt x="1928941" y="114508"/>
                </a:lnTo>
                <a:lnTo>
                  <a:pt x="1942464" y="118443"/>
                </a:lnTo>
                <a:lnTo>
                  <a:pt x="1988339" y="149250"/>
                </a:lnTo>
                <a:lnTo>
                  <a:pt x="2036572" y="176784"/>
                </a:lnTo>
                <a:lnTo>
                  <a:pt x="2085375" y="203721"/>
                </a:lnTo>
                <a:lnTo>
                  <a:pt x="2132965" y="232743"/>
                </a:lnTo>
                <a:lnTo>
                  <a:pt x="2166153" y="259318"/>
                </a:lnTo>
                <a:lnTo>
                  <a:pt x="2196068" y="289321"/>
                </a:lnTo>
                <a:lnTo>
                  <a:pt x="2225387" y="319611"/>
                </a:lnTo>
                <a:lnTo>
                  <a:pt x="2256790" y="347043"/>
                </a:lnTo>
                <a:lnTo>
                  <a:pt x="2278195" y="385365"/>
                </a:lnTo>
                <a:lnTo>
                  <a:pt x="2306141" y="428863"/>
                </a:lnTo>
                <a:lnTo>
                  <a:pt x="2337659" y="473203"/>
                </a:lnTo>
                <a:lnTo>
                  <a:pt x="2369781" y="514049"/>
                </a:lnTo>
                <a:lnTo>
                  <a:pt x="2399538" y="547068"/>
                </a:lnTo>
                <a:lnTo>
                  <a:pt x="2410634" y="582751"/>
                </a:lnTo>
                <a:lnTo>
                  <a:pt x="2415635" y="598217"/>
                </a:lnTo>
                <a:lnTo>
                  <a:pt x="2422112" y="609540"/>
                </a:lnTo>
                <a:lnTo>
                  <a:pt x="2437638" y="632793"/>
                </a:lnTo>
                <a:lnTo>
                  <a:pt x="2448436" y="669369"/>
                </a:lnTo>
                <a:lnTo>
                  <a:pt x="2460879" y="702992"/>
                </a:lnTo>
                <a:lnTo>
                  <a:pt x="2473606" y="737235"/>
                </a:lnTo>
                <a:lnTo>
                  <a:pt x="2485263" y="775668"/>
                </a:lnTo>
                <a:lnTo>
                  <a:pt x="2488090" y="786979"/>
                </a:lnTo>
                <a:lnTo>
                  <a:pt x="2491216" y="799480"/>
                </a:lnTo>
                <a:lnTo>
                  <a:pt x="2493746" y="809601"/>
                </a:lnTo>
                <a:lnTo>
                  <a:pt x="2494788" y="813768"/>
                </a:lnTo>
                <a:lnTo>
                  <a:pt x="2493299" y="866082"/>
                </a:lnTo>
                <a:lnTo>
                  <a:pt x="2492406" y="918432"/>
                </a:lnTo>
                <a:lnTo>
                  <a:pt x="2490323" y="970805"/>
                </a:lnTo>
                <a:lnTo>
                  <a:pt x="2485263" y="1023191"/>
                </a:lnTo>
                <a:lnTo>
                  <a:pt x="2464724" y="1059356"/>
                </a:lnTo>
                <a:lnTo>
                  <a:pt x="2456688" y="1070816"/>
                </a:lnTo>
                <a:lnTo>
                  <a:pt x="2435123" y="1109678"/>
                </a:lnTo>
                <a:lnTo>
                  <a:pt x="2411425" y="1148540"/>
                </a:lnTo>
                <a:lnTo>
                  <a:pt x="2384221" y="1185116"/>
                </a:lnTo>
                <a:lnTo>
                  <a:pt x="2352141" y="1217120"/>
                </a:lnTo>
                <a:lnTo>
                  <a:pt x="2313813" y="1242266"/>
                </a:lnTo>
                <a:lnTo>
                  <a:pt x="2285523" y="1249213"/>
                </a:lnTo>
                <a:lnTo>
                  <a:pt x="2275840" y="1251791"/>
                </a:lnTo>
                <a:lnTo>
                  <a:pt x="2266315" y="1255910"/>
                </a:lnTo>
                <a:lnTo>
                  <a:pt x="2256790" y="1260744"/>
                </a:lnTo>
                <a:lnTo>
                  <a:pt x="2247265" y="1265864"/>
                </a:lnTo>
                <a:lnTo>
                  <a:pt x="2237740" y="1270841"/>
                </a:lnTo>
                <a:lnTo>
                  <a:pt x="2194757" y="1296292"/>
                </a:lnTo>
                <a:lnTo>
                  <a:pt x="2152987" y="1322809"/>
                </a:lnTo>
                <a:lnTo>
                  <a:pt x="2111753" y="1349936"/>
                </a:lnTo>
                <a:lnTo>
                  <a:pt x="2070380" y="1377216"/>
                </a:lnTo>
                <a:lnTo>
                  <a:pt x="2028189" y="1404191"/>
                </a:lnTo>
                <a:lnTo>
                  <a:pt x="1981394" y="1428962"/>
                </a:lnTo>
                <a:lnTo>
                  <a:pt x="1926431" y="1451197"/>
                </a:lnTo>
                <a:lnTo>
                  <a:pt x="1869991" y="1471360"/>
                </a:lnTo>
                <a:lnTo>
                  <a:pt x="1818766" y="1489916"/>
                </a:lnTo>
                <a:lnTo>
                  <a:pt x="1770463" y="1511544"/>
                </a:lnTo>
                <a:lnTo>
                  <a:pt x="1724088" y="1534540"/>
                </a:lnTo>
                <a:lnTo>
                  <a:pt x="1677427" y="1556656"/>
                </a:lnTo>
                <a:lnTo>
                  <a:pt x="1628266" y="1575641"/>
                </a:lnTo>
                <a:lnTo>
                  <a:pt x="1580947" y="1592076"/>
                </a:lnTo>
                <a:lnTo>
                  <a:pt x="1533939" y="1608608"/>
                </a:lnTo>
                <a:lnTo>
                  <a:pt x="1486791" y="1624543"/>
                </a:lnTo>
                <a:lnTo>
                  <a:pt x="1439051" y="1639186"/>
                </a:lnTo>
                <a:lnTo>
                  <a:pt x="1390269" y="1651841"/>
                </a:lnTo>
                <a:lnTo>
                  <a:pt x="1339072" y="1659556"/>
                </a:lnTo>
                <a:lnTo>
                  <a:pt x="1310348" y="1664092"/>
                </a:lnTo>
                <a:lnTo>
                  <a:pt x="1285494" y="1670891"/>
                </a:lnTo>
                <a:lnTo>
                  <a:pt x="1266193" y="1680612"/>
                </a:lnTo>
                <a:lnTo>
                  <a:pt x="1247965" y="1691703"/>
                </a:lnTo>
                <a:lnTo>
                  <a:pt x="1229451" y="1701913"/>
                </a:lnTo>
                <a:lnTo>
                  <a:pt x="1181016" y="1714627"/>
                </a:lnTo>
                <a:lnTo>
                  <a:pt x="1124461" y="1725850"/>
                </a:lnTo>
                <a:lnTo>
                  <a:pt x="1114044" y="1727914"/>
                </a:lnTo>
                <a:lnTo>
                  <a:pt x="1066913" y="1754913"/>
                </a:lnTo>
                <a:lnTo>
                  <a:pt x="1016046" y="1777243"/>
                </a:lnTo>
                <a:lnTo>
                  <a:pt x="963039" y="1795598"/>
                </a:lnTo>
                <a:lnTo>
                  <a:pt x="909490" y="1810673"/>
                </a:lnTo>
                <a:lnTo>
                  <a:pt x="856995" y="1823164"/>
                </a:lnTo>
                <a:lnTo>
                  <a:pt x="828010" y="1831153"/>
                </a:lnTo>
                <a:lnTo>
                  <a:pt x="799893" y="1841642"/>
                </a:lnTo>
                <a:lnTo>
                  <a:pt x="771753" y="1852418"/>
                </a:lnTo>
                <a:lnTo>
                  <a:pt x="742695" y="1861264"/>
                </a:lnTo>
                <a:lnTo>
                  <a:pt x="699842" y="1887484"/>
                </a:lnTo>
                <a:lnTo>
                  <a:pt x="653151" y="1907492"/>
                </a:lnTo>
                <a:lnTo>
                  <a:pt x="604075" y="1923796"/>
                </a:lnTo>
                <a:lnTo>
                  <a:pt x="554068" y="1938903"/>
                </a:lnTo>
                <a:lnTo>
                  <a:pt x="504582" y="1955323"/>
                </a:lnTo>
                <a:lnTo>
                  <a:pt x="457073" y="1975564"/>
                </a:lnTo>
                <a:lnTo>
                  <a:pt x="412473" y="1999226"/>
                </a:lnTo>
                <a:lnTo>
                  <a:pt x="367486" y="2024614"/>
                </a:lnTo>
                <a:lnTo>
                  <a:pt x="321976" y="2050002"/>
                </a:lnTo>
                <a:lnTo>
                  <a:pt x="275811" y="2073664"/>
                </a:lnTo>
                <a:lnTo>
                  <a:pt x="228855" y="2093877"/>
                </a:lnTo>
                <a:lnTo>
                  <a:pt x="180975" y="2108914"/>
                </a:lnTo>
                <a:lnTo>
                  <a:pt x="153590" y="2127020"/>
                </a:lnTo>
                <a:lnTo>
                  <a:pt x="147108" y="2131506"/>
                </a:lnTo>
                <a:lnTo>
                  <a:pt x="151209" y="2128583"/>
                </a:lnTo>
                <a:lnTo>
                  <a:pt x="155575" y="2124464"/>
                </a:lnTo>
                <a:lnTo>
                  <a:pt x="115341" y="2142501"/>
                </a:lnTo>
                <a:lnTo>
                  <a:pt x="98375" y="2154241"/>
                </a:lnTo>
                <a:lnTo>
                  <a:pt x="95250" y="2156539"/>
                </a:lnTo>
              </a:path>
            </a:pathLst>
          </a:custGeom>
          <a:ln w="12192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506309" y="2299715"/>
            <a:ext cx="5637690" cy="4558282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0"/>
            <a:ext cx="9144000" cy="220979"/>
          </a:xfrm>
          <a:custGeom>
            <a:avLst/>
            <a:gdLst/>
            <a:ahLst/>
            <a:cxnLst/>
            <a:rect l="l" t="t" r="r" b="b"/>
            <a:pathLst>
              <a:path w="9144000" h="220979">
                <a:moveTo>
                  <a:pt x="9143999" y="0"/>
                </a:moveTo>
                <a:lnTo>
                  <a:pt x="0" y="0"/>
                </a:lnTo>
                <a:lnTo>
                  <a:pt x="0" y="220979"/>
                </a:lnTo>
                <a:lnTo>
                  <a:pt x="9143999" y="220979"/>
                </a:lnTo>
                <a:lnTo>
                  <a:pt x="9143999" y="0"/>
                </a:lnTo>
                <a:close/>
              </a:path>
            </a:pathLst>
          </a:custGeom>
          <a:solidFill>
            <a:srgbClr val="F8B02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667243" y="260604"/>
            <a:ext cx="1476755" cy="49834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10895" y="586866"/>
            <a:ext cx="7922209" cy="513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546377"/>
            <a:ext cx="8045450" cy="3525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585858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gif"/><Relationship Id="rId4" Type="http://schemas.openxmlformats.org/officeDocument/2006/relationships/image" Target="../media/image8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657475" marR="5080" indent="-2615565">
              <a:lnSpc>
                <a:spcPct val="100000"/>
              </a:lnSpc>
              <a:spcBef>
                <a:spcPts val="105"/>
              </a:spcBef>
            </a:pPr>
            <a:r>
              <a:rPr dirty="0"/>
              <a:t>Nausea</a:t>
            </a:r>
            <a:r>
              <a:rPr spc="-40" dirty="0"/>
              <a:t> </a:t>
            </a:r>
            <a:r>
              <a:rPr dirty="0"/>
              <a:t>and</a:t>
            </a:r>
            <a:r>
              <a:rPr spc="-45" dirty="0"/>
              <a:t> </a:t>
            </a:r>
            <a:r>
              <a:rPr dirty="0"/>
              <a:t>Vomiting</a:t>
            </a:r>
            <a:r>
              <a:rPr spc="-75" dirty="0"/>
              <a:t> </a:t>
            </a:r>
            <a:r>
              <a:rPr dirty="0"/>
              <a:t>–</a:t>
            </a:r>
            <a:r>
              <a:rPr spc="-45" dirty="0"/>
              <a:t> </a:t>
            </a:r>
            <a:r>
              <a:rPr dirty="0"/>
              <a:t>a</a:t>
            </a:r>
            <a:r>
              <a:rPr spc="-35" dirty="0"/>
              <a:t> </a:t>
            </a:r>
            <a:r>
              <a:rPr spc="-10" dirty="0"/>
              <a:t>quick guide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subTitle" idx="4"/>
          </p:nvPr>
        </p:nvSpPr>
        <p:spPr>
          <a:xfrm>
            <a:off x="1143000" y="3845052"/>
            <a:ext cx="6934200" cy="4090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0485" marR="5080" indent="-58419" algn="r">
              <a:lnSpc>
                <a:spcPct val="120100"/>
              </a:lnSpc>
              <a:spcBef>
                <a:spcPts val="100"/>
              </a:spcBef>
            </a:pPr>
            <a:r>
              <a:rPr lang="en-GB" sz="2400" dirty="0" smtClean="0"/>
              <a:t>5-day palliative care module</a:t>
            </a:r>
            <a:endParaRPr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049145">
              <a:lnSpc>
                <a:spcPct val="100000"/>
              </a:lnSpc>
              <a:spcBef>
                <a:spcPts val="105"/>
              </a:spcBef>
            </a:pPr>
            <a:r>
              <a:rPr dirty="0"/>
              <a:t>Clinical</a:t>
            </a:r>
            <a:r>
              <a:rPr spc="-75" dirty="0"/>
              <a:t> </a:t>
            </a:r>
            <a:r>
              <a:rPr spc="-10" dirty="0"/>
              <a:t>Application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46398"/>
            <a:ext cx="6997065" cy="286639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770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Similar</a:t>
            </a:r>
            <a:r>
              <a:rPr sz="2800" spc="-12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mechanism</a:t>
            </a:r>
            <a:r>
              <a:rPr sz="2800" spc="-10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25" dirty="0">
                <a:solidFill>
                  <a:srgbClr val="585858"/>
                </a:solidFill>
                <a:latin typeface="Verdana"/>
                <a:cs typeface="Verdana"/>
              </a:rPr>
              <a:t>in</a:t>
            </a:r>
            <a:endParaRPr sz="2800">
              <a:latin typeface="Verdana"/>
              <a:cs typeface="Verdana"/>
            </a:endParaRPr>
          </a:p>
          <a:p>
            <a:pPr marL="812800" lvl="1" indent="-342900">
              <a:lnSpc>
                <a:spcPct val="100000"/>
              </a:lnSpc>
              <a:spcBef>
                <a:spcPts val="580"/>
              </a:spcBef>
              <a:buClr>
                <a:srgbClr val="FFC000"/>
              </a:buClr>
              <a:buFont typeface="Wingdings"/>
              <a:buChar char=""/>
              <a:tabLst>
                <a:tab pos="812800" algn="l"/>
              </a:tabLst>
            </a:pPr>
            <a:r>
              <a:rPr sz="2400" dirty="0">
                <a:solidFill>
                  <a:srgbClr val="585858"/>
                </a:solidFill>
                <a:latin typeface="Verdana"/>
                <a:cs typeface="Verdana"/>
              </a:rPr>
              <a:t>Gastric</a:t>
            </a:r>
            <a:r>
              <a:rPr sz="2400" spc="-2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585858"/>
                </a:solidFill>
                <a:latin typeface="Verdana"/>
                <a:cs typeface="Verdana"/>
              </a:rPr>
              <a:t>outflow</a:t>
            </a:r>
            <a:r>
              <a:rPr sz="2400" spc="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585858"/>
                </a:solidFill>
                <a:latin typeface="Verdana"/>
                <a:cs typeface="Verdana"/>
              </a:rPr>
              <a:t>obstruction</a:t>
            </a:r>
            <a:endParaRPr sz="2400">
              <a:latin typeface="Verdana"/>
              <a:cs typeface="Verdana"/>
            </a:endParaRPr>
          </a:p>
          <a:p>
            <a:pPr lvl="1">
              <a:lnSpc>
                <a:spcPct val="100000"/>
              </a:lnSpc>
              <a:spcBef>
                <a:spcPts val="55"/>
              </a:spcBef>
              <a:buClr>
                <a:srgbClr val="FFC000"/>
              </a:buClr>
              <a:buFont typeface="Wingdings"/>
              <a:buChar char=""/>
            </a:pPr>
            <a:endParaRPr sz="3350">
              <a:latin typeface="Verdana"/>
              <a:cs typeface="Verdana"/>
            </a:endParaRPr>
          </a:p>
          <a:p>
            <a:pPr marL="469900" marR="5080" indent="-457834">
              <a:lnSpc>
                <a:spcPct val="100000"/>
              </a:lnSpc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spc="-30" dirty="0">
                <a:solidFill>
                  <a:srgbClr val="585858"/>
                </a:solidFill>
                <a:latin typeface="Verdana"/>
                <a:cs typeface="Verdana"/>
              </a:rPr>
              <a:t>Treat</a:t>
            </a:r>
            <a:r>
              <a:rPr sz="2800" spc="-11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using</a:t>
            </a:r>
            <a:r>
              <a:rPr sz="2800" spc="-8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drugs</a:t>
            </a:r>
            <a:r>
              <a:rPr sz="2800" spc="-7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to</a:t>
            </a:r>
            <a:r>
              <a:rPr sz="2800" spc="-11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aid</a:t>
            </a:r>
            <a:r>
              <a:rPr sz="2800" spc="-10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emptying</a:t>
            </a:r>
            <a:r>
              <a:rPr sz="2800" spc="-9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35" dirty="0">
                <a:solidFill>
                  <a:srgbClr val="585858"/>
                </a:solidFill>
                <a:latin typeface="Verdana"/>
                <a:cs typeface="Verdana"/>
              </a:rPr>
              <a:t>of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stomach</a:t>
            </a:r>
            <a:r>
              <a:rPr sz="2800" spc="-6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and</a:t>
            </a:r>
            <a:r>
              <a:rPr sz="2800" spc="-7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bowel</a:t>
            </a:r>
            <a:endParaRPr sz="28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675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spc="-25" dirty="0">
                <a:solidFill>
                  <a:srgbClr val="585858"/>
                </a:solidFill>
                <a:latin typeface="Verdana"/>
                <a:cs typeface="Verdana"/>
              </a:rPr>
              <a:t>Pro-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kinetic</a:t>
            </a:r>
            <a:r>
              <a:rPr sz="2800" spc="-3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drugs</a:t>
            </a:r>
            <a:endParaRPr sz="280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78455">
              <a:lnSpc>
                <a:spcPct val="100000"/>
              </a:lnSpc>
              <a:spcBef>
                <a:spcPts val="105"/>
              </a:spcBef>
            </a:pPr>
            <a:r>
              <a:rPr dirty="0"/>
              <a:t>Scenario</a:t>
            </a:r>
            <a:r>
              <a:rPr spc="-25" dirty="0"/>
              <a:t> </a:t>
            </a:r>
            <a:r>
              <a:rPr spc="-50" dirty="0"/>
              <a:t>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46377"/>
            <a:ext cx="4872355" cy="207391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770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Out</a:t>
            </a:r>
            <a:r>
              <a:rPr sz="2800" spc="-6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again!</a:t>
            </a:r>
            <a:endParaRPr sz="28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675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Drinking</a:t>
            </a:r>
            <a:r>
              <a:rPr sz="2800" spc="-2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shots</a:t>
            </a:r>
            <a:r>
              <a:rPr sz="2800" spc="-6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of</a:t>
            </a:r>
            <a:r>
              <a:rPr sz="2800" spc="-8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spirit</a:t>
            </a:r>
            <a:endParaRPr sz="28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670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Start</a:t>
            </a:r>
            <a:r>
              <a:rPr sz="2800" spc="-5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to</a:t>
            </a:r>
            <a:r>
              <a:rPr sz="2800" spc="-6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feel</a:t>
            </a:r>
            <a:r>
              <a:rPr sz="2800" spc="-8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20" dirty="0">
                <a:solidFill>
                  <a:srgbClr val="585858"/>
                </a:solidFill>
                <a:latin typeface="Verdana"/>
                <a:cs typeface="Verdana"/>
              </a:rPr>
              <a:t>sick</a:t>
            </a:r>
            <a:endParaRPr sz="28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675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What</a:t>
            </a:r>
            <a:r>
              <a:rPr sz="2800" spc="-3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is</a:t>
            </a:r>
            <a:r>
              <a:rPr sz="2800" spc="-6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the</a:t>
            </a:r>
            <a:r>
              <a:rPr sz="2800" spc="-5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mechanism?</a:t>
            </a:r>
            <a:endParaRPr sz="280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78455">
              <a:lnSpc>
                <a:spcPct val="100000"/>
              </a:lnSpc>
              <a:spcBef>
                <a:spcPts val="105"/>
              </a:spcBef>
            </a:pPr>
            <a:r>
              <a:rPr dirty="0"/>
              <a:t>Scenario</a:t>
            </a:r>
            <a:r>
              <a:rPr spc="-25" dirty="0"/>
              <a:t> </a:t>
            </a:r>
            <a:r>
              <a:rPr spc="-50" dirty="0"/>
              <a:t>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46377"/>
            <a:ext cx="7976870" cy="352552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770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Ingestion</a:t>
            </a:r>
            <a:r>
              <a:rPr sz="2800" spc="-7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of</a:t>
            </a:r>
            <a:r>
              <a:rPr sz="2800" spc="-8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toxins</a:t>
            </a:r>
            <a:endParaRPr sz="2800">
              <a:latin typeface="Verdana"/>
              <a:cs typeface="Verdana"/>
            </a:endParaRPr>
          </a:p>
          <a:p>
            <a:pPr marL="469900" marR="5080" indent="-457834">
              <a:lnSpc>
                <a:spcPct val="100000"/>
              </a:lnSpc>
              <a:spcBef>
                <a:spcPts val="675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spc="-35" dirty="0">
                <a:solidFill>
                  <a:srgbClr val="585858"/>
                </a:solidFill>
                <a:latin typeface="Verdana"/>
                <a:cs typeface="Verdana"/>
              </a:rPr>
              <a:t>Toxins</a:t>
            </a:r>
            <a:r>
              <a:rPr sz="2800" spc="-5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in</a:t>
            </a:r>
            <a:r>
              <a:rPr sz="2800" spc="-6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the</a:t>
            </a:r>
            <a:r>
              <a:rPr sz="2800" spc="-7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blood</a:t>
            </a:r>
            <a:r>
              <a:rPr sz="2800" spc="-3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act</a:t>
            </a:r>
            <a:r>
              <a:rPr sz="2800" spc="-5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on</a:t>
            </a:r>
            <a:r>
              <a:rPr sz="2800" spc="-6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the</a:t>
            </a:r>
            <a:r>
              <a:rPr sz="2800" spc="-7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CTZ</a:t>
            </a:r>
            <a:r>
              <a:rPr sz="2800" spc="-7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in</a:t>
            </a:r>
            <a:r>
              <a:rPr sz="2800" spc="-6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20" dirty="0">
                <a:solidFill>
                  <a:srgbClr val="585858"/>
                </a:solidFill>
                <a:latin typeface="Verdana"/>
                <a:cs typeface="Verdana"/>
              </a:rPr>
              <a:t>area </a:t>
            </a: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prostrema</a:t>
            </a:r>
            <a:endParaRPr sz="28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670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This</a:t>
            </a:r>
            <a:r>
              <a:rPr sz="2800" spc="-6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is</a:t>
            </a:r>
            <a:r>
              <a:rPr sz="2800" spc="-6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mediated</a:t>
            </a:r>
            <a:r>
              <a:rPr sz="2800" spc="-4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by</a:t>
            </a:r>
            <a:r>
              <a:rPr sz="2800" spc="-5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D</a:t>
            </a:r>
            <a:r>
              <a:rPr sz="2000" dirty="0">
                <a:solidFill>
                  <a:srgbClr val="585858"/>
                </a:solidFill>
                <a:latin typeface="Verdana"/>
                <a:cs typeface="Verdana"/>
              </a:rPr>
              <a:t>2</a:t>
            </a:r>
            <a:r>
              <a:rPr sz="2000" spc="-5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Receptors</a:t>
            </a:r>
            <a:endParaRPr sz="28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675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Causes</a:t>
            </a:r>
            <a:r>
              <a:rPr sz="2800" spc="-10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small</a:t>
            </a:r>
            <a:r>
              <a:rPr sz="2800" spc="-11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volume</a:t>
            </a:r>
            <a:r>
              <a:rPr sz="2800" spc="-10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vomit</a:t>
            </a:r>
            <a:endParaRPr sz="28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670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Do</a:t>
            </a:r>
            <a:r>
              <a:rPr sz="2800" spc="-6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not</a:t>
            </a:r>
            <a:r>
              <a:rPr sz="2800" spc="-5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feel</a:t>
            </a:r>
            <a:r>
              <a:rPr sz="2800" spc="-7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better</a:t>
            </a:r>
            <a:endParaRPr sz="28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675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Further</a:t>
            </a:r>
            <a:r>
              <a:rPr sz="2800" spc="-11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small</a:t>
            </a:r>
            <a:r>
              <a:rPr sz="2800" spc="-114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volume</a:t>
            </a:r>
            <a:r>
              <a:rPr sz="2800" spc="-10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vomits</a:t>
            </a:r>
            <a:endParaRPr sz="280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049145">
              <a:lnSpc>
                <a:spcPct val="100000"/>
              </a:lnSpc>
              <a:spcBef>
                <a:spcPts val="105"/>
              </a:spcBef>
            </a:pPr>
            <a:r>
              <a:rPr dirty="0"/>
              <a:t>Clinical</a:t>
            </a:r>
            <a:r>
              <a:rPr spc="-75" dirty="0"/>
              <a:t> </a:t>
            </a:r>
            <a:r>
              <a:rPr spc="-10" dirty="0"/>
              <a:t>Application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770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dirty="0"/>
              <a:t>Similar</a:t>
            </a:r>
            <a:r>
              <a:rPr spc="-80" dirty="0"/>
              <a:t> </a:t>
            </a:r>
            <a:r>
              <a:rPr dirty="0"/>
              <a:t>picture</a:t>
            </a:r>
            <a:r>
              <a:rPr spc="-60" dirty="0"/>
              <a:t> </a:t>
            </a:r>
            <a:r>
              <a:rPr dirty="0"/>
              <a:t>seen</a:t>
            </a:r>
            <a:r>
              <a:rPr spc="-105" dirty="0"/>
              <a:t> </a:t>
            </a:r>
            <a:r>
              <a:rPr spc="-25" dirty="0"/>
              <a:t>in</a:t>
            </a:r>
          </a:p>
          <a:p>
            <a:pPr marL="812800" lvl="1" indent="-342900">
              <a:lnSpc>
                <a:spcPct val="100000"/>
              </a:lnSpc>
              <a:spcBef>
                <a:spcPts val="580"/>
              </a:spcBef>
              <a:buClr>
                <a:srgbClr val="FFC000"/>
              </a:buClr>
              <a:buFont typeface="Wingdings"/>
              <a:buChar char=""/>
              <a:tabLst>
                <a:tab pos="812800" algn="l"/>
              </a:tabLst>
            </a:pPr>
            <a:r>
              <a:rPr sz="2400" dirty="0">
                <a:solidFill>
                  <a:srgbClr val="585858"/>
                </a:solidFill>
                <a:latin typeface="Verdana"/>
                <a:cs typeface="Verdana"/>
              </a:rPr>
              <a:t>Drug</a:t>
            </a:r>
            <a:r>
              <a:rPr sz="2400" spc="-10" dirty="0">
                <a:solidFill>
                  <a:srgbClr val="585858"/>
                </a:solidFill>
                <a:latin typeface="Verdana"/>
                <a:cs typeface="Verdana"/>
              </a:rPr>
              <a:t> toxicity</a:t>
            </a:r>
            <a:endParaRPr sz="2400">
              <a:latin typeface="Verdana"/>
              <a:cs typeface="Verdana"/>
            </a:endParaRPr>
          </a:p>
          <a:p>
            <a:pPr marL="812800" lvl="1" indent="-342900">
              <a:lnSpc>
                <a:spcPct val="100000"/>
              </a:lnSpc>
              <a:spcBef>
                <a:spcPts val="575"/>
              </a:spcBef>
              <a:buClr>
                <a:srgbClr val="FFC000"/>
              </a:buClr>
              <a:buFont typeface="Wingdings"/>
              <a:buChar char=""/>
              <a:tabLst>
                <a:tab pos="812800" algn="l"/>
              </a:tabLst>
            </a:pPr>
            <a:r>
              <a:rPr sz="2400" dirty="0">
                <a:solidFill>
                  <a:srgbClr val="585858"/>
                </a:solidFill>
                <a:latin typeface="Verdana"/>
                <a:cs typeface="Verdana"/>
              </a:rPr>
              <a:t>Metabolic</a:t>
            </a:r>
            <a:r>
              <a:rPr sz="2400" spc="-5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585858"/>
                </a:solidFill>
                <a:latin typeface="Verdana"/>
                <a:cs typeface="Verdana"/>
              </a:rPr>
              <a:t>upset</a:t>
            </a:r>
            <a:endParaRPr sz="2400">
              <a:latin typeface="Verdana"/>
              <a:cs typeface="Verdana"/>
            </a:endParaRPr>
          </a:p>
          <a:p>
            <a:pPr marL="469900" marR="5080" indent="-457834">
              <a:lnSpc>
                <a:spcPct val="100000"/>
              </a:lnSpc>
              <a:spcBef>
                <a:spcPts val="670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pc="-30" dirty="0"/>
              <a:t>Treat</a:t>
            </a:r>
            <a:r>
              <a:rPr spc="-70" dirty="0"/>
              <a:t> </a:t>
            </a:r>
            <a:r>
              <a:rPr dirty="0"/>
              <a:t>with</a:t>
            </a:r>
            <a:r>
              <a:rPr spc="-70" dirty="0"/>
              <a:t> </a:t>
            </a:r>
            <a:r>
              <a:rPr dirty="0"/>
              <a:t>drugs</a:t>
            </a:r>
            <a:r>
              <a:rPr spc="-25" dirty="0"/>
              <a:t> </a:t>
            </a:r>
            <a:r>
              <a:rPr dirty="0"/>
              <a:t>that</a:t>
            </a:r>
            <a:r>
              <a:rPr spc="-70" dirty="0"/>
              <a:t> </a:t>
            </a:r>
            <a:r>
              <a:rPr dirty="0"/>
              <a:t>act</a:t>
            </a:r>
            <a:r>
              <a:rPr spc="-55" dirty="0"/>
              <a:t> </a:t>
            </a:r>
            <a:r>
              <a:rPr dirty="0"/>
              <a:t>at</a:t>
            </a:r>
            <a:r>
              <a:rPr spc="-80" dirty="0"/>
              <a:t> </a:t>
            </a:r>
            <a:r>
              <a:rPr dirty="0"/>
              <a:t>the</a:t>
            </a:r>
            <a:r>
              <a:rPr spc="-70" dirty="0"/>
              <a:t> </a:t>
            </a:r>
            <a:r>
              <a:rPr dirty="0"/>
              <a:t>CTZ</a:t>
            </a:r>
            <a:r>
              <a:rPr spc="-90" dirty="0"/>
              <a:t> </a:t>
            </a:r>
            <a:r>
              <a:rPr dirty="0"/>
              <a:t>on</a:t>
            </a:r>
            <a:r>
              <a:rPr spc="-65" dirty="0"/>
              <a:t> </a:t>
            </a:r>
            <a:r>
              <a:rPr spc="-25" dirty="0"/>
              <a:t>D</a:t>
            </a:r>
            <a:r>
              <a:rPr sz="2000" spc="-25" dirty="0"/>
              <a:t>2 </a:t>
            </a:r>
            <a:r>
              <a:rPr spc="-10" dirty="0"/>
              <a:t>receptors</a:t>
            </a:r>
            <a:endParaRPr sz="2000"/>
          </a:p>
          <a:p>
            <a:pPr marL="812800" lvl="1" indent="-342900">
              <a:lnSpc>
                <a:spcPct val="100000"/>
              </a:lnSpc>
              <a:spcBef>
                <a:spcPts val="580"/>
              </a:spcBef>
              <a:buClr>
                <a:srgbClr val="FFC000"/>
              </a:buClr>
              <a:buFont typeface="Wingdings"/>
              <a:buChar char=""/>
              <a:tabLst>
                <a:tab pos="812800" algn="l"/>
              </a:tabLst>
            </a:pPr>
            <a:r>
              <a:rPr sz="2400" spc="-10" dirty="0">
                <a:solidFill>
                  <a:srgbClr val="585858"/>
                </a:solidFill>
                <a:latin typeface="Verdana"/>
                <a:cs typeface="Verdana"/>
              </a:rPr>
              <a:t>Haloperidol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78455">
              <a:lnSpc>
                <a:spcPct val="100000"/>
              </a:lnSpc>
              <a:spcBef>
                <a:spcPts val="105"/>
              </a:spcBef>
            </a:pPr>
            <a:r>
              <a:rPr dirty="0"/>
              <a:t>Scenario</a:t>
            </a:r>
            <a:r>
              <a:rPr spc="-25" dirty="0"/>
              <a:t> </a:t>
            </a:r>
            <a:r>
              <a:rPr spc="-50" dirty="0"/>
              <a:t>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46377"/>
            <a:ext cx="5734685" cy="207391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770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Sent</a:t>
            </a:r>
            <a:r>
              <a:rPr sz="2800" spc="-5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home</a:t>
            </a:r>
            <a:r>
              <a:rPr sz="2800" spc="-5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in</a:t>
            </a:r>
            <a:r>
              <a:rPr sz="2800" spc="-5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disgrace!</a:t>
            </a:r>
            <a:endParaRPr sz="2800" dirty="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675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In</a:t>
            </a:r>
            <a:r>
              <a:rPr sz="2800" spc="-2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a</a:t>
            </a:r>
            <a:r>
              <a:rPr sz="2800" spc="-20" dirty="0">
                <a:solidFill>
                  <a:srgbClr val="585858"/>
                </a:solidFill>
                <a:latin typeface="Verdana"/>
                <a:cs typeface="Verdana"/>
              </a:rPr>
              <a:t> taxi</a:t>
            </a:r>
            <a:endParaRPr sz="2800" dirty="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670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Start</a:t>
            </a:r>
            <a:r>
              <a:rPr sz="2800" spc="-5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to</a:t>
            </a:r>
            <a:r>
              <a:rPr sz="2800" spc="-6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feel</a:t>
            </a:r>
            <a:r>
              <a:rPr sz="2800" spc="-9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sick</a:t>
            </a:r>
            <a:r>
              <a:rPr sz="2800" spc="-3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10" dirty="0" smtClean="0">
                <a:solidFill>
                  <a:srgbClr val="585858"/>
                </a:solidFill>
                <a:latin typeface="Verdana"/>
                <a:cs typeface="Verdana"/>
              </a:rPr>
              <a:t>again</a:t>
            </a:r>
            <a:endParaRPr sz="2800" dirty="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675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What</a:t>
            </a:r>
            <a:r>
              <a:rPr sz="2800" spc="-7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is</a:t>
            </a:r>
            <a:r>
              <a:rPr sz="2800" spc="-9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the</a:t>
            </a:r>
            <a:r>
              <a:rPr sz="2800" spc="-8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mechanism</a:t>
            </a:r>
            <a:r>
              <a:rPr sz="2800" spc="-3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20" dirty="0">
                <a:solidFill>
                  <a:srgbClr val="585858"/>
                </a:solidFill>
                <a:latin typeface="Verdana"/>
                <a:cs typeface="Verdana"/>
              </a:rPr>
              <a:t>now?</a:t>
            </a:r>
            <a:endParaRPr sz="2800" dirty="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78455">
              <a:lnSpc>
                <a:spcPct val="100000"/>
              </a:lnSpc>
              <a:spcBef>
                <a:spcPts val="105"/>
              </a:spcBef>
            </a:pPr>
            <a:r>
              <a:rPr dirty="0"/>
              <a:t>Scenario</a:t>
            </a:r>
            <a:r>
              <a:rPr spc="-25" dirty="0"/>
              <a:t> </a:t>
            </a:r>
            <a:r>
              <a:rPr spc="-50" dirty="0"/>
              <a:t>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46377"/>
            <a:ext cx="6662420" cy="156210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770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Vestibular</a:t>
            </a:r>
            <a:r>
              <a:rPr sz="2800" spc="-15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apparatus</a:t>
            </a:r>
            <a:r>
              <a:rPr sz="2800" spc="-14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stimulation</a:t>
            </a:r>
            <a:endParaRPr sz="28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675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Dizziness</a:t>
            </a:r>
            <a:r>
              <a:rPr sz="2800" spc="-7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and</a:t>
            </a:r>
            <a:r>
              <a:rPr sz="2800" spc="-11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motion</a:t>
            </a:r>
            <a:r>
              <a:rPr sz="2800" spc="-9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sickness</a:t>
            </a:r>
            <a:endParaRPr sz="28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670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Vestibular</a:t>
            </a:r>
            <a:r>
              <a:rPr sz="2800" spc="-12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apparatus</a:t>
            </a:r>
            <a:r>
              <a:rPr sz="2800" spc="-11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feeds</a:t>
            </a:r>
            <a:r>
              <a:rPr sz="2800" spc="-15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into</a:t>
            </a:r>
            <a:r>
              <a:rPr sz="2800" spc="-12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25" dirty="0">
                <a:solidFill>
                  <a:srgbClr val="585858"/>
                </a:solidFill>
                <a:latin typeface="Verdana"/>
                <a:cs typeface="Verdana"/>
              </a:rPr>
              <a:t>VC</a:t>
            </a:r>
            <a:endParaRPr sz="280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049145">
              <a:lnSpc>
                <a:spcPct val="100000"/>
              </a:lnSpc>
              <a:spcBef>
                <a:spcPts val="105"/>
              </a:spcBef>
            </a:pPr>
            <a:r>
              <a:rPr dirty="0"/>
              <a:t>Clinical</a:t>
            </a:r>
            <a:r>
              <a:rPr spc="-75" dirty="0"/>
              <a:t> </a:t>
            </a:r>
            <a:r>
              <a:rPr spc="-10" dirty="0"/>
              <a:t>Application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46398"/>
            <a:ext cx="4495800" cy="280606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770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Similar</a:t>
            </a:r>
            <a:r>
              <a:rPr sz="2800" spc="-8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picture</a:t>
            </a:r>
            <a:r>
              <a:rPr sz="2800" spc="-6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seen</a:t>
            </a:r>
            <a:r>
              <a:rPr sz="2800" spc="-10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25" dirty="0">
                <a:solidFill>
                  <a:srgbClr val="585858"/>
                </a:solidFill>
                <a:latin typeface="Verdana"/>
                <a:cs typeface="Verdana"/>
              </a:rPr>
              <a:t>in</a:t>
            </a:r>
            <a:endParaRPr sz="2800">
              <a:latin typeface="Verdana"/>
              <a:cs typeface="Verdana"/>
            </a:endParaRPr>
          </a:p>
          <a:p>
            <a:pPr marL="812800" lvl="1" indent="-342900">
              <a:lnSpc>
                <a:spcPct val="100000"/>
              </a:lnSpc>
              <a:spcBef>
                <a:spcPts val="580"/>
              </a:spcBef>
              <a:buClr>
                <a:srgbClr val="FFC000"/>
              </a:buClr>
              <a:buFont typeface="Wingdings"/>
              <a:buChar char=""/>
              <a:tabLst>
                <a:tab pos="812800" algn="l"/>
              </a:tabLst>
            </a:pPr>
            <a:r>
              <a:rPr sz="2400" dirty="0">
                <a:solidFill>
                  <a:srgbClr val="585858"/>
                </a:solidFill>
                <a:latin typeface="Verdana"/>
                <a:cs typeface="Verdana"/>
              </a:rPr>
              <a:t>Motion</a:t>
            </a:r>
            <a:r>
              <a:rPr sz="2400" spc="3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585858"/>
                </a:solidFill>
                <a:latin typeface="Verdana"/>
                <a:cs typeface="Verdana"/>
              </a:rPr>
              <a:t>sickness</a:t>
            </a:r>
            <a:endParaRPr sz="2400">
              <a:latin typeface="Verdana"/>
              <a:cs typeface="Verdana"/>
            </a:endParaRPr>
          </a:p>
          <a:p>
            <a:pPr marL="812800" lvl="1" indent="-342900">
              <a:lnSpc>
                <a:spcPct val="100000"/>
              </a:lnSpc>
              <a:spcBef>
                <a:spcPts val="575"/>
              </a:spcBef>
              <a:buClr>
                <a:srgbClr val="FFC000"/>
              </a:buClr>
              <a:buFont typeface="Wingdings"/>
              <a:buChar char=""/>
              <a:tabLst>
                <a:tab pos="812800" algn="l"/>
              </a:tabLst>
            </a:pPr>
            <a:r>
              <a:rPr sz="2400" spc="-10" dirty="0">
                <a:solidFill>
                  <a:srgbClr val="585858"/>
                </a:solidFill>
                <a:latin typeface="Verdana"/>
                <a:cs typeface="Verdana"/>
              </a:rPr>
              <a:t>Labyrinthitis</a:t>
            </a:r>
            <a:endParaRPr sz="2400">
              <a:latin typeface="Verdana"/>
              <a:cs typeface="Verdana"/>
            </a:endParaRPr>
          </a:p>
          <a:p>
            <a:pPr marL="812800" lvl="1" indent="-342900">
              <a:lnSpc>
                <a:spcPct val="100000"/>
              </a:lnSpc>
              <a:spcBef>
                <a:spcPts val="580"/>
              </a:spcBef>
              <a:buClr>
                <a:srgbClr val="FFC000"/>
              </a:buClr>
              <a:buFont typeface="Wingdings"/>
              <a:buChar char=""/>
              <a:tabLst>
                <a:tab pos="812800" algn="l"/>
              </a:tabLst>
            </a:pPr>
            <a:r>
              <a:rPr sz="2400" dirty="0">
                <a:solidFill>
                  <a:srgbClr val="585858"/>
                </a:solidFill>
                <a:latin typeface="Verdana"/>
                <a:cs typeface="Verdana"/>
              </a:rPr>
              <a:t>Brain</a:t>
            </a:r>
            <a:r>
              <a:rPr sz="2400" spc="-5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400" spc="-20" dirty="0">
                <a:solidFill>
                  <a:srgbClr val="585858"/>
                </a:solidFill>
                <a:latin typeface="Verdana"/>
                <a:cs typeface="Verdana"/>
              </a:rPr>
              <a:t>mets</a:t>
            </a:r>
            <a:endParaRPr sz="24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670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spc="-30" dirty="0">
                <a:solidFill>
                  <a:srgbClr val="585858"/>
                </a:solidFill>
                <a:latin typeface="Verdana"/>
                <a:cs typeface="Verdana"/>
              </a:rPr>
              <a:t>Treat</a:t>
            </a:r>
            <a:r>
              <a:rPr sz="2800" spc="-21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20" dirty="0">
                <a:solidFill>
                  <a:srgbClr val="585858"/>
                </a:solidFill>
                <a:latin typeface="Verdana"/>
                <a:cs typeface="Verdana"/>
              </a:rPr>
              <a:t>with</a:t>
            </a:r>
            <a:endParaRPr sz="2800">
              <a:latin typeface="Verdana"/>
              <a:cs typeface="Verdana"/>
            </a:endParaRPr>
          </a:p>
          <a:p>
            <a:pPr marL="812800" lvl="1" indent="-342900">
              <a:lnSpc>
                <a:spcPct val="100000"/>
              </a:lnSpc>
              <a:spcBef>
                <a:spcPts val="580"/>
              </a:spcBef>
              <a:buClr>
                <a:srgbClr val="FFC000"/>
              </a:buClr>
              <a:buFont typeface="Wingdings"/>
              <a:buChar char=""/>
              <a:tabLst>
                <a:tab pos="812800" algn="l"/>
              </a:tabLst>
            </a:pPr>
            <a:r>
              <a:rPr sz="2400" spc="-10" dirty="0">
                <a:solidFill>
                  <a:srgbClr val="585858"/>
                </a:solidFill>
                <a:latin typeface="Verdana"/>
                <a:cs typeface="Verdana"/>
              </a:rPr>
              <a:t>Cyclizine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78455">
              <a:lnSpc>
                <a:spcPct val="100000"/>
              </a:lnSpc>
              <a:spcBef>
                <a:spcPts val="105"/>
              </a:spcBef>
            </a:pPr>
            <a:r>
              <a:rPr dirty="0"/>
              <a:t>Scenario</a:t>
            </a:r>
            <a:r>
              <a:rPr spc="-25" dirty="0"/>
              <a:t> </a:t>
            </a:r>
            <a:r>
              <a:rPr spc="-50" dirty="0"/>
              <a:t>4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46377"/>
            <a:ext cx="7609205" cy="3474028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770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Next</a:t>
            </a:r>
            <a:r>
              <a:rPr sz="2800" spc="-7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25" dirty="0">
                <a:solidFill>
                  <a:srgbClr val="585858"/>
                </a:solidFill>
                <a:latin typeface="Verdana"/>
                <a:cs typeface="Verdana"/>
              </a:rPr>
              <a:t>day</a:t>
            </a:r>
            <a:endParaRPr sz="2800" dirty="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675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Feeling</a:t>
            </a:r>
            <a:r>
              <a:rPr sz="2800" spc="-16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better</a:t>
            </a:r>
            <a:endParaRPr sz="2800" dirty="0">
              <a:latin typeface="Verdana"/>
              <a:cs typeface="Verdana"/>
            </a:endParaRPr>
          </a:p>
          <a:p>
            <a:pPr marL="469900" marR="5080" indent="-457834">
              <a:lnSpc>
                <a:spcPct val="100000"/>
              </a:lnSpc>
              <a:spcBef>
                <a:spcPts val="670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Friend</a:t>
            </a:r>
            <a:r>
              <a:rPr sz="2800" spc="-6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brings</a:t>
            </a:r>
            <a:r>
              <a:rPr sz="2800" spc="-3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out</a:t>
            </a:r>
            <a:r>
              <a:rPr sz="2800" spc="-7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a</a:t>
            </a:r>
            <a:r>
              <a:rPr sz="2800" spc="-7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nice</a:t>
            </a:r>
            <a:r>
              <a:rPr sz="2800" spc="-6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bottle</a:t>
            </a:r>
            <a:r>
              <a:rPr sz="2800" spc="-6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of</a:t>
            </a:r>
            <a:r>
              <a:rPr sz="2800" spc="-8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hair</a:t>
            </a:r>
            <a:r>
              <a:rPr sz="2800" spc="-5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25" dirty="0">
                <a:solidFill>
                  <a:srgbClr val="585858"/>
                </a:solidFill>
                <a:latin typeface="Verdana"/>
                <a:cs typeface="Verdana"/>
              </a:rPr>
              <a:t>of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the</a:t>
            </a:r>
            <a:r>
              <a:rPr sz="2800" spc="-5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20" dirty="0" smtClean="0">
                <a:solidFill>
                  <a:srgbClr val="585858"/>
                </a:solidFill>
                <a:latin typeface="Verdana"/>
                <a:cs typeface="Verdana"/>
              </a:rPr>
              <a:t>dog</a:t>
            </a:r>
            <a:endParaRPr sz="2800" dirty="0">
              <a:latin typeface="Verdana"/>
              <a:cs typeface="Verdana"/>
            </a:endParaRPr>
          </a:p>
          <a:p>
            <a:pPr marL="469900" marR="999490" indent="-457834">
              <a:lnSpc>
                <a:spcPct val="100000"/>
              </a:lnSpc>
              <a:spcBef>
                <a:spcPts val="675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The</a:t>
            </a:r>
            <a:r>
              <a:rPr sz="2800" spc="-7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very</a:t>
            </a:r>
            <a:r>
              <a:rPr sz="2800" spc="-5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smell/</a:t>
            </a:r>
            <a:r>
              <a:rPr sz="2800" spc="-4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sight</a:t>
            </a:r>
            <a:r>
              <a:rPr sz="2800" spc="-4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of</a:t>
            </a:r>
            <a:r>
              <a:rPr sz="2800" spc="-7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it</a:t>
            </a:r>
            <a:r>
              <a:rPr sz="2800" spc="-7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has</a:t>
            </a:r>
            <a:r>
              <a:rPr sz="2800" spc="-4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25" dirty="0">
                <a:solidFill>
                  <a:srgbClr val="585858"/>
                </a:solidFill>
                <a:latin typeface="Verdana"/>
                <a:cs typeface="Verdana"/>
              </a:rPr>
              <a:t>you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vomiting</a:t>
            </a:r>
            <a:r>
              <a:rPr sz="2800" spc="-16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AGAIN!!!</a:t>
            </a:r>
            <a:endParaRPr sz="2800" dirty="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675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What</a:t>
            </a:r>
            <a:r>
              <a:rPr sz="2800" spc="-7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is</a:t>
            </a:r>
            <a:r>
              <a:rPr sz="2800" spc="-9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the</a:t>
            </a:r>
            <a:r>
              <a:rPr sz="2800" spc="-8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mechanism</a:t>
            </a:r>
            <a:r>
              <a:rPr sz="2800" spc="-3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20" dirty="0">
                <a:solidFill>
                  <a:srgbClr val="585858"/>
                </a:solidFill>
                <a:latin typeface="Verdana"/>
                <a:cs typeface="Verdana"/>
              </a:rPr>
              <a:t>now?</a:t>
            </a:r>
            <a:endParaRPr sz="2800" dirty="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78455">
              <a:lnSpc>
                <a:spcPct val="100000"/>
              </a:lnSpc>
              <a:spcBef>
                <a:spcPts val="105"/>
              </a:spcBef>
            </a:pPr>
            <a:r>
              <a:rPr dirty="0"/>
              <a:t>Scenario</a:t>
            </a:r>
            <a:r>
              <a:rPr spc="-25" dirty="0"/>
              <a:t> </a:t>
            </a:r>
            <a:r>
              <a:rPr spc="-50" dirty="0"/>
              <a:t>4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46377"/>
            <a:ext cx="7524115" cy="258635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770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Memory</a:t>
            </a:r>
            <a:endParaRPr sz="28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675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Sight</a:t>
            </a:r>
            <a:endParaRPr sz="28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670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Smell</a:t>
            </a:r>
            <a:endParaRPr sz="28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675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Higher</a:t>
            </a:r>
            <a:r>
              <a:rPr sz="2800" spc="-7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cortical</a:t>
            </a:r>
            <a:r>
              <a:rPr sz="2800" spc="-4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centres</a:t>
            </a:r>
            <a:r>
              <a:rPr sz="2800" spc="-7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feed</a:t>
            </a:r>
            <a:r>
              <a:rPr sz="2800" spc="-9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into</a:t>
            </a:r>
            <a:r>
              <a:rPr sz="2800" spc="-6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the</a:t>
            </a:r>
            <a:r>
              <a:rPr sz="2800" spc="-9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25" dirty="0">
                <a:solidFill>
                  <a:srgbClr val="585858"/>
                </a:solidFill>
                <a:latin typeface="Verdana"/>
                <a:cs typeface="Verdana"/>
              </a:rPr>
              <a:t>VC</a:t>
            </a:r>
            <a:endParaRPr sz="28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670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Can</a:t>
            </a:r>
            <a:r>
              <a:rPr sz="2800" spc="-5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be</a:t>
            </a:r>
            <a:r>
              <a:rPr sz="2800" spc="-5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very</a:t>
            </a:r>
            <a:r>
              <a:rPr sz="2800" spc="-4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profound</a:t>
            </a:r>
            <a:endParaRPr sz="280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049145">
              <a:lnSpc>
                <a:spcPct val="100000"/>
              </a:lnSpc>
              <a:spcBef>
                <a:spcPts val="105"/>
              </a:spcBef>
            </a:pPr>
            <a:r>
              <a:rPr dirty="0"/>
              <a:t>Clinical</a:t>
            </a:r>
            <a:r>
              <a:rPr spc="-75" dirty="0"/>
              <a:t> </a:t>
            </a:r>
            <a:r>
              <a:rPr spc="-10" dirty="0"/>
              <a:t>Application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46398"/>
            <a:ext cx="6915784" cy="192849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770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Similar</a:t>
            </a:r>
            <a:r>
              <a:rPr sz="2800" spc="-8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picture</a:t>
            </a:r>
            <a:r>
              <a:rPr sz="2800" spc="-6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seen</a:t>
            </a:r>
            <a:r>
              <a:rPr sz="2800" spc="-10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25" dirty="0">
                <a:solidFill>
                  <a:srgbClr val="585858"/>
                </a:solidFill>
                <a:latin typeface="Verdana"/>
                <a:cs typeface="Verdana"/>
              </a:rPr>
              <a:t>in</a:t>
            </a:r>
            <a:endParaRPr sz="2800">
              <a:latin typeface="Verdana"/>
              <a:cs typeface="Verdana"/>
            </a:endParaRPr>
          </a:p>
          <a:p>
            <a:pPr marL="812800" lvl="1" indent="-342900">
              <a:lnSpc>
                <a:spcPct val="100000"/>
              </a:lnSpc>
              <a:spcBef>
                <a:spcPts val="580"/>
              </a:spcBef>
              <a:buClr>
                <a:srgbClr val="FFC000"/>
              </a:buClr>
              <a:buFont typeface="Wingdings"/>
              <a:buChar char=""/>
              <a:tabLst>
                <a:tab pos="812800" algn="l"/>
              </a:tabLst>
            </a:pPr>
            <a:r>
              <a:rPr sz="2400" dirty="0">
                <a:solidFill>
                  <a:srgbClr val="585858"/>
                </a:solidFill>
                <a:latin typeface="Verdana"/>
                <a:cs typeface="Verdana"/>
              </a:rPr>
              <a:t>Anticipatory</a:t>
            </a:r>
            <a:r>
              <a:rPr sz="2400" spc="1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585858"/>
                </a:solidFill>
                <a:latin typeface="Verdana"/>
                <a:cs typeface="Verdana"/>
              </a:rPr>
              <a:t>nausea</a:t>
            </a:r>
            <a:r>
              <a:rPr sz="2400" spc="-2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400" dirty="0">
                <a:solidFill>
                  <a:srgbClr val="585858"/>
                </a:solidFill>
                <a:latin typeface="Verdana"/>
                <a:cs typeface="Verdana"/>
              </a:rPr>
              <a:t>with</a:t>
            </a:r>
            <a:r>
              <a:rPr sz="2400" spc="-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585858"/>
                </a:solidFill>
                <a:latin typeface="Verdana"/>
                <a:cs typeface="Verdana"/>
              </a:rPr>
              <a:t>chemotherapy</a:t>
            </a:r>
            <a:endParaRPr sz="24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670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spc="-30" dirty="0">
                <a:solidFill>
                  <a:srgbClr val="585858"/>
                </a:solidFill>
                <a:latin typeface="Verdana"/>
                <a:cs typeface="Verdana"/>
              </a:rPr>
              <a:t>Treat</a:t>
            </a:r>
            <a:r>
              <a:rPr sz="2800" spc="-21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20" dirty="0">
                <a:solidFill>
                  <a:srgbClr val="585858"/>
                </a:solidFill>
                <a:latin typeface="Verdana"/>
                <a:cs typeface="Verdana"/>
              </a:rPr>
              <a:t>with</a:t>
            </a:r>
            <a:endParaRPr sz="2800">
              <a:latin typeface="Verdana"/>
              <a:cs typeface="Verdana"/>
            </a:endParaRPr>
          </a:p>
          <a:p>
            <a:pPr marL="812800" lvl="1" indent="-342900">
              <a:lnSpc>
                <a:spcPct val="100000"/>
              </a:lnSpc>
              <a:spcBef>
                <a:spcPts val="580"/>
              </a:spcBef>
              <a:buClr>
                <a:srgbClr val="FFC000"/>
              </a:buClr>
              <a:buFont typeface="Wingdings"/>
              <a:buChar char=""/>
              <a:tabLst>
                <a:tab pos="812800" algn="l"/>
              </a:tabLst>
            </a:pPr>
            <a:r>
              <a:rPr sz="2400" spc="-10" dirty="0">
                <a:solidFill>
                  <a:srgbClr val="585858"/>
                </a:solidFill>
                <a:latin typeface="Verdana"/>
                <a:cs typeface="Verdana"/>
              </a:rPr>
              <a:t>Lorazepam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895" y="586866"/>
            <a:ext cx="7922209" cy="492443"/>
          </a:xfrm>
        </p:spPr>
        <p:txBody>
          <a:bodyPr/>
          <a:lstStyle/>
          <a:p>
            <a:pPr algn="ctr"/>
            <a:r>
              <a:rPr lang="en-GB" dirty="0" smtClean="0"/>
              <a:t>Aims of the session 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940" y="1546377"/>
            <a:ext cx="8045450" cy="2585323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smtClean="0"/>
              <a:t>Have an awareness of the mechanisms of N&amp;V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4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smtClean="0"/>
              <a:t>Understand the range of anti-emetics in use within palliative care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4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smtClean="0"/>
              <a:t>Discuss the holistic management of a person experiencing N&amp;V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65715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864869">
              <a:lnSpc>
                <a:spcPct val="100000"/>
              </a:lnSpc>
              <a:spcBef>
                <a:spcPts val="105"/>
              </a:spcBef>
            </a:pPr>
            <a:r>
              <a:rPr dirty="0"/>
              <a:t>Management</a:t>
            </a:r>
            <a:r>
              <a:rPr spc="-45" dirty="0"/>
              <a:t> </a:t>
            </a:r>
            <a:r>
              <a:rPr dirty="0"/>
              <a:t>in</a:t>
            </a:r>
            <a:r>
              <a:rPr spc="-40" dirty="0"/>
              <a:t> </a:t>
            </a:r>
            <a:r>
              <a:rPr dirty="0"/>
              <a:t>Palliative</a:t>
            </a:r>
            <a:r>
              <a:rPr spc="-50" dirty="0"/>
              <a:t> </a:t>
            </a:r>
            <a:r>
              <a:rPr spc="-20" dirty="0"/>
              <a:t>Care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46377"/>
            <a:ext cx="7362825" cy="309816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770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Complex</a:t>
            </a:r>
            <a:endParaRPr sz="2800" dirty="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675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Often</a:t>
            </a:r>
            <a:r>
              <a:rPr sz="2800" spc="-8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multifactorial</a:t>
            </a:r>
            <a:endParaRPr sz="2800" dirty="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670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Physical</a:t>
            </a:r>
            <a:endParaRPr sz="2800" dirty="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675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Psychosocial</a:t>
            </a:r>
            <a:endParaRPr sz="2800" dirty="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670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Concept</a:t>
            </a:r>
            <a:r>
              <a:rPr sz="2800" spc="-8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of</a:t>
            </a:r>
            <a:r>
              <a:rPr sz="2800" spc="-8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“total</a:t>
            </a:r>
            <a:r>
              <a:rPr sz="2800" spc="-10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nausea”</a:t>
            </a:r>
            <a:endParaRPr sz="2800" dirty="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675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Nausea</a:t>
            </a:r>
            <a:r>
              <a:rPr sz="2800" spc="-114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and</a:t>
            </a:r>
            <a:r>
              <a:rPr sz="2800" spc="-12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vomiting</a:t>
            </a:r>
            <a:r>
              <a:rPr sz="2800" spc="-10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separate</a:t>
            </a:r>
            <a:r>
              <a:rPr sz="2800" spc="-114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entities</a:t>
            </a:r>
            <a:endParaRPr sz="2800" dirty="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259965">
              <a:lnSpc>
                <a:spcPct val="100000"/>
              </a:lnSpc>
              <a:spcBef>
                <a:spcPts val="105"/>
              </a:spcBef>
            </a:pPr>
            <a:r>
              <a:rPr dirty="0"/>
              <a:t>General</a:t>
            </a:r>
            <a:r>
              <a:rPr spc="-75" dirty="0"/>
              <a:t> </a:t>
            </a:r>
            <a:r>
              <a:rPr spc="-10" dirty="0"/>
              <a:t>strategy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46377"/>
            <a:ext cx="5433060" cy="207391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770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Evaluation</a:t>
            </a:r>
            <a:r>
              <a:rPr sz="2800" spc="-11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and</a:t>
            </a:r>
            <a:r>
              <a:rPr sz="2800" spc="-14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assessment</a:t>
            </a:r>
            <a:endParaRPr sz="28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675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Explanation</a:t>
            </a:r>
            <a:endParaRPr sz="28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670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Individualised</a:t>
            </a:r>
            <a:r>
              <a:rPr sz="2800" spc="-11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management</a:t>
            </a:r>
            <a:endParaRPr sz="28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675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Close</a:t>
            </a:r>
            <a:r>
              <a:rPr sz="2800" spc="-8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monitoring</a:t>
            </a:r>
            <a:endParaRPr sz="280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895" y="586866"/>
            <a:ext cx="7922209" cy="553998"/>
          </a:xfrm>
        </p:spPr>
        <p:txBody>
          <a:bodyPr/>
          <a:lstStyle/>
          <a:p>
            <a:r>
              <a:rPr lang="en-GB" sz="3600" dirty="0" smtClean="0"/>
              <a:t>Types of vomit</a:t>
            </a:r>
            <a:endParaRPr lang="en-GB" sz="3600" dirty="0"/>
          </a:p>
        </p:txBody>
      </p:sp>
      <p:sp>
        <p:nvSpPr>
          <p:cNvPr id="3" name="Text Placeholder 2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2585323"/>
          </a:xfrm>
        </p:spPr>
        <p:txBody>
          <a:bodyPr/>
          <a:lstStyle/>
          <a:p>
            <a:r>
              <a:rPr lang="en-GB" dirty="0" smtClean="0"/>
              <a:t>What does this tell you?</a:t>
            </a:r>
          </a:p>
          <a:p>
            <a:endParaRPr lang="en-GB" dirty="0"/>
          </a:p>
          <a:p>
            <a:r>
              <a:rPr lang="en-GB" dirty="0" smtClean="0"/>
              <a:t>What is the pattern?</a:t>
            </a:r>
          </a:p>
          <a:p>
            <a:r>
              <a:rPr lang="en-GB" dirty="0" smtClean="0"/>
              <a:t> </a:t>
            </a:r>
          </a:p>
          <a:p>
            <a:endParaRPr lang="en-GB" dirty="0" smtClean="0"/>
          </a:p>
        </p:txBody>
      </p:sp>
      <p:pic>
        <p:nvPicPr>
          <p:cNvPr id="1026" name="Picture 2" descr="Vomit color chart: Clear, white, green, yellow, orange, red, and more"/>
          <p:cNvPicPr>
            <a:picLocks noGrp="1" noChangeAspect="1" noChangeArrowheads="1"/>
          </p:cNvPicPr>
          <p:nvPr>
            <p:ph sz="half" idx="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320" y="1112459"/>
            <a:ext cx="2971480" cy="3568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4" descr="Bilious Vomiting in Neonates — EM3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AutoShape 6" descr="Bilious Vomiting in Neonates — EM3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32" name="Picture 8" descr="Bilious Vomiting in Neonates — EM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012333"/>
            <a:ext cx="1350426" cy="1396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utoShape 10" descr="Vomiting Pile Of Poo Sticker - Vomiting ..."/>
          <p:cNvSpPr>
            <a:spLocks noChangeAspect="1" noChangeArrowheads="1"/>
          </p:cNvSpPr>
          <p:nvPr/>
        </p:nvSpPr>
        <p:spPr bwMode="auto">
          <a:xfrm>
            <a:off x="461553" y="492442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36" name="Picture 12" descr="Vomiting Pile Of Poo Sticker - Vomiting Pile Of Poo Joypixels Stickers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464946"/>
            <a:ext cx="1408291" cy="148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6780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640965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Management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46377"/>
            <a:ext cx="5233035" cy="156210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770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Reverse</a:t>
            </a:r>
            <a:r>
              <a:rPr sz="2800" spc="-114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the</a:t>
            </a:r>
            <a:r>
              <a:rPr sz="2800" spc="-13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reversible</a:t>
            </a:r>
            <a:endParaRPr sz="28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675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spc="-30" dirty="0">
                <a:solidFill>
                  <a:srgbClr val="585858"/>
                </a:solidFill>
                <a:latin typeface="Verdana"/>
                <a:cs typeface="Verdana"/>
              </a:rPr>
              <a:t>Non-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drug</a:t>
            </a:r>
            <a:r>
              <a:rPr sz="2800" spc="1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measures</a:t>
            </a:r>
            <a:endParaRPr sz="28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670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Pharmacological</a:t>
            </a:r>
            <a:r>
              <a:rPr sz="2800" spc="-22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measures</a:t>
            </a:r>
            <a:endParaRPr sz="280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63189" y="586866"/>
            <a:ext cx="381952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Plan</a:t>
            </a:r>
            <a:r>
              <a:rPr spc="-10" dirty="0"/>
              <a:t> </a:t>
            </a:r>
            <a:r>
              <a:rPr dirty="0"/>
              <a:t>for</a:t>
            </a:r>
            <a:r>
              <a:rPr spc="-10" dirty="0"/>
              <a:t> </a:t>
            </a:r>
            <a:r>
              <a:rPr spc="-30" dirty="0"/>
              <a:t>Treatment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32330"/>
            <a:ext cx="7534909" cy="367728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marR="168910" indent="-457834">
              <a:lnSpc>
                <a:spcPct val="100000"/>
              </a:lnSpc>
              <a:spcBef>
                <a:spcPts val="95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Specific</a:t>
            </a:r>
            <a:r>
              <a:rPr sz="2800" spc="-12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drug</a:t>
            </a:r>
            <a:r>
              <a:rPr sz="2800" spc="-114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treatment</a:t>
            </a:r>
            <a:r>
              <a:rPr sz="2800" spc="-14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appropriate</a:t>
            </a:r>
            <a:r>
              <a:rPr sz="2800" spc="-10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35" dirty="0">
                <a:solidFill>
                  <a:srgbClr val="585858"/>
                </a:solidFill>
                <a:latin typeface="Verdana"/>
                <a:cs typeface="Verdana"/>
              </a:rPr>
              <a:t>to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cause</a:t>
            </a:r>
            <a:r>
              <a:rPr sz="2800" spc="-7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and</a:t>
            </a:r>
            <a:r>
              <a:rPr sz="2800" spc="-7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receptor</a:t>
            </a:r>
            <a:r>
              <a:rPr sz="2800" spc="-7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10" dirty="0" smtClean="0">
                <a:solidFill>
                  <a:srgbClr val="585858"/>
                </a:solidFill>
                <a:latin typeface="Verdana"/>
                <a:cs typeface="Verdana"/>
              </a:rPr>
              <a:t>involvement</a:t>
            </a:r>
            <a:endParaRPr lang="en-GB" sz="2800" spc="-10" dirty="0" smtClean="0">
              <a:solidFill>
                <a:srgbClr val="585858"/>
              </a:solidFill>
              <a:latin typeface="Verdana"/>
              <a:cs typeface="Verdana"/>
            </a:endParaRPr>
          </a:p>
          <a:p>
            <a:pPr marL="12066" marR="168910" lvl="2">
              <a:spcBef>
                <a:spcPts val="95"/>
              </a:spcBef>
              <a:buClr>
                <a:srgbClr val="FFC000"/>
              </a:buClr>
              <a:tabLst>
                <a:tab pos="469900" algn="l"/>
              </a:tabLst>
            </a:pPr>
            <a:r>
              <a:rPr lang="en-GB" sz="2800" spc="-10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lang="en-GB" sz="2800" spc="-10" dirty="0" smtClean="0">
                <a:solidFill>
                  <a:srgbClr val="FF0000"/>
                </a:solidFill>
                <a:latin typeface="Verdana"/>
                <a:cs typeface="Verdana"/>
              </a:rPr>
              <a:t>    NB use of dopamine antagonists in     patients with PD                                              </a:t>
            </a:r>
          </a:p>
          <a:p>
            <a:pPr marL="12066" marR="168910" lvl="2">
              <a:spcBef>
                <a:spcPts val="95"/>
              </a:spcBef>
              <a:buClr>
                <a:srgbClr val="FFC000"/>
              </a:buClr>
              <a:tabLst>
                <a:tab pos="469900" algn="l"/>
              </a:tabLst>
            </a:pPr>
            <a:endParaRPr sz="3850" dirty="0">
              <a:solidFill>
                <a:srgbClr val="FF0000"/>
              </a:solidFill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Use</a:t>
            </a:r>
            <a:r>
              <a:rPr sz="2800" spc="-7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30" dirty="0">
                <a:solidFill>
                  <a:srgbClr val="585858"/>
                </a:solidFill>
                <a:latin typeface="Verdana"/>
                <a:cs typeface="Verdana"/>
              </a:rPr>
              <a:t>non-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oral</a:t>
            </a:r>
            <a:r>
              <a:rPr sz="2800" spc="-3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route</a:t>
            </a:r>
            <a:r>
              <a:rPr sz="2800" spc="-6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if</a:t>
            </a:r>
            <a:r>
              <a:rPr sz="2800" spc="-6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absorption</a:t>
            </a:r>
            <a:r>
              <a:rPr sz="2800" spc="-2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is</a:t>
            </a:r>
            <a:r>
              <a:rPr sz="2800" spc="-7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20" dirty="0">
                <a:solidFill>
                  <a:srgbClr val="585858"/>
                </a:solidFill>
                <a:latin typeface="Verdana"/>
                <a:cs typeface="Verdana"/>
              </a:rPr>
              <a:t>poor</a:t>
            </a:r>
            <a:endParaRPr sz="2800" dirty="0">
              <a:latin typeface="Verdana"/>
              <a:cs typeface="Verdana"/>
            </a:endParaRPr>
          </a:p>
          <a:p>
            <a:pPr marL="812800" lvl="1" indent="-342900">
              <a:lnSpc>
                <a:spcPct val="100000"/>
              </a:lnSpc>
              <a:spcBef>
                <a:spcPts val="580"/>
              </a:spcBef>
              <a:buClr>
                <a:srgbClr val="FFC000"/>
              </a:buClr>
              <a:buFont typeface="Wingdings"/>
              <a:buChar char=""/>
              <a:tabLst>
                <a:tab pos="812800" algn="l"/>
              </a:tabLst>
            </a:pPr>
            <a:r>
              <a:rPr sz="2400" dirty="0">
                <a:solidFill>
                  <a:srgbClr val="585858"/>
                </a:solidFill>
                <a:latin typeface="Verdana"/>
                <a:cs typeface="Verdana"/>
              </a:rPr>
              <a:t>Rectal</a:t>
            </a:r>
            <a:r>
              <a:rPr sz="2400" spc="-9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585858"/>
                </a:solidFill>
                <a:latin typeface="Verdana"/>
                <a:cs typeface="Verdana"/>
              </a:rPr>
              <a:t>preparations</a:t>
            </a:r>
            <a:endParaRPr sz="2400" dirty="0">
              <a:latin typeface="Verdana"/>
              <a:cs typeface="Verdana"/>
            </a:endParaRPr>
          </a:p>
          <a:p>
            <a:pPr marL="812800" lvl="1" indent="-342900">
              <a:lnSpc>
                <a:spcPct val="100000"/>
              </a:lnSpc>
              <a:spcBef>
                <a:spcPts val="575"/>
              </a:spcBef>
              <a:buClr>
                <a:srgbClr val="FFC000"/>
              </a:buClr>
              <a:buFont typeface="Wingdings"/>
              <a:buChar char=""/>
              <a:tabLst>
                <a:tab pos="812800" algn="l"/>
              </a:tabLst>
            </a:pPr>
            <a:r>
              <a:rPr sz="2400" dirty="0">
                <a:solidFill>
                  <a:srgbClr val="585858"/>
                </a:solidFill>
                <a:latin typeface="Verdana"/>
                <a:cs typeface="Verdana"/>
              </a:rPr>
              <a:t>Syringe</a:t>
            </a:r>
            <a:r>
              <a:rPr sz="2400" spc="-1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400" spc="-10" dirty="0">
                <a:solidFill>
                  <a:srgbClr val="585858"/>
                </a:solidFill>
                <a:latin typeface="Verdana"/>
                <a:cs typeface="Verdana"/>
              </a:rPr>
              <a:t>driver</a:t>
            </a:r>
            <a:endParaRPr sz="2400" dirty="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44600">
              <a:lnSpc>
                <a:spcPct val="100000"/>
              </a:lnSpc>
              <a:spcBef>
                <a:spcPts val="105"/>
              </a:spcBef>
            </a:pPr>
            <a:r>
              <a:rPr dirty="0"/>
              <a:t>Management</a:t>
            </a:r>
            <a:r>
              <a:rPr spc="-30" dirty="0"/>
              <a:t> </a:t>
            </a:r>
            <a:r>
              <a:rPr dirty="0"/>
              <a:t>of</a:t>
            </a:r>
            <a:r>
              <a:rPr spc="-20" dirty="0"/>
              <a:t> </a:t>
            </a:r>
            <a:r>
              <a:rPr spc="-10" dirty="0"/>
              <a:t>symptoms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3400" y="2135504"/>
            <a:ext cx="8019237" cy="27565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95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spc="-50" dirty="0">
                <a:solidFill>
                  <a:srgbClr val="585858"/>
                </a:solidFill>
                <a:latin typeface="Verdana"/>
                <a:cs typeface="Verdana"/>
              </a:rPr>
              <a:t>Re-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evaluate</a:t>
            </a:r>
            <a:r>
              <a:rPr sz="2800" spc="-7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at</a:t>
            </a:r>
            <a:r>
              <a:rPr sz="2800" spc="-9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regular</a:t>
            </a:r>
            <a:r>
              <a:rPr sz="2800" spc="-6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intervals</a:t>
            </a:r>
            <a:endParaRPr sz="2800" dirty="0">
              <a:latin typeface="Verdana"/>
              <a:cs typeface="Verdana"/>
            </a:endParaRPr>
          </a:p>
          <a:p>
            <a:pPr marL="469900">
              <a:lnSpc>
                <a:spcPct val="100000"/>
              </a:lnSpc>
            </a:pPr>
            <a:r>
              <a:rPr sz="2800" spc="-20" dirty="0">
                <a:solidFill>
                  <a:srgbClr val="585858"/>
                </a:solidFill>
                <a:latin typeface="Verdana"/>
                <a:cs typeface="Verdana"/>
              </a:rPr>
              <a:t>-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choice</a:t>
            </a:r>
            <a:r>
              <a:rPr sz="2800" spc="-4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of</a:t>
            </a:r>
            <a:r>
              <a:rPr sz="2800" spc="-7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antiemetic</a:t>
            </a:r>
            <a:endParaRPr sz="2800" dirty="0">
              <a:latin typeface="Verdana"/>
              <a:cs typeface="Verdana"/>
            </a:endParaRPr>
          </a:p>
          <a:p>
            <a:pPr marL="469900">
              <a:lnSpc>
                <a:spcPct val="100000"/>
              </a:lnSpc>
              <a:spcBef>
                <a:spcPts val="5"/>
              </a:spcBef>
            </a:pPr>
            <a:r>
              <a:rPr sz="2800" spc="-20" dirty="0">
                <a:solidFill>
                  <a:srgbClr val="585858"/>
                </a:solidFill>
                <a:latin typeface="Verdana"/>
                <a:cs typeface="Verdana"/>
              </a:rPr>
              <a:t>-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preferred</a:t>
            </a:r>
            <a:r>
              <a:rPr sz="2800" spc="-114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10" dirty="0" smtClean="0">
                <a:solidFill>
                  <a:srgbClr val="585858"/>
                </a:solidFill>
                <a:latin typeface="Verdana"/>
                <a:cs typeface="Verdana"/>
              </a:rPr>
              <a:t>route</a:t>
            </a:r>
            <a:endParaRPr sz="28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850" dirty="0">
              <a:latin typeface="Verdana"/>
              <a:cs typeface="Verdana"/>
            </a:endParaRPr>
          </a:p>
          <a:p>
            <a:pPr marL="469900" marR="5080" indent="-457834">
              <a:lnSpc>
                <a:spcPct val="100000"/>
              </a:lnSpc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Many</a:t>
            </a:r>
            <a:r>
              <a:rPr sz="2800" spc="-6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need</a:t>
            </a:r>
            <a:r>
              <a:rPr sz="2800" spc="-8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more</a:t>
            </a:r>
            <a:r>
              <a:rPr sz="2800" spc="-6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than</a:t>
            </a:r>
            <a:r>
              <a:rPr sz="2800" spc="-8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one</a:t>
            </a:r>
            <a:r>
              <a:rPr sz="2800" spc="-6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antiemetic,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depending</a:t>
            </a:r>
            <a:r>
              <a:rPr sz="2800" spc="-4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on</a:t>
            </a:r>
            <a:r>
              <a:rPr sz="2800" spc="-8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the</a:t>
            </a:r>
            <a:r>
              <a:rPr sz="2800" spc="-9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10" dirty="0" smtClean="0">
                <a:solidFill>
                  <a:srgbClr val="585858"/>
                </a:solidFill>
                <a:latin typeface="Verdana"/>
                <a:cs typeface="Verdana"/>
              </a:rPr>
              <a:t>cause</a:t>
            </a:r>
            <a:endParaRPr sz="2800" dirty="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895" y="586866"/>
            <a:ext cx="7922209" cy="492443"/>
          </a:xfrm>
        </p:spPr>
        <p:txBody>
          <a:bodyPr/>
          <a:lstStyle/>
          <a:p>
            <a:r>
              <a:rPr lang="en-GB" dirty="0" smtClean="0"/>
              <a:t>Other drugs/points to consider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535940" y="1600200"/>
            <a:ext cx="8045450" cy="4876800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 smtClean="0"/>
              <a:t>Octreotide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 smtClean="0"/>
              <a:t>Hyoscine </a:t>
            </a:r>
            <a:r>
              <a:rPr lang="en-GB" dirty="0" err="1" smtClean="0"/>
              <a:t>butylbromide</a:t>
            </a:r>
            <a:endParaRPr lang="en-GB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 smtClean="0"/>
              <a:t>Role of NG tube?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 smtClean="0"/>
              <a:t>SC Pantoprazole/PPI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 smtClean="0"/>
              <a:t>Avoid using metoclopramide and </a:t>
            </a:r>
            <a:r>
              <a:rPr lang="en-GB" dirty="0" err="1" smtClean="0"/>
              <a:t>cyclizine</a:t>
            </a:r>
            <a:r>
              <a:rPr lang="en-GB" dirty="0" smtClean="0"/>
              <a:t> together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 smtClean="0"/>
              <a:t>SC syringe pumps can take 4-6 before reaching a therapeutic effect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 smtClean="0"/>
              <a:t>SC </a:t>
            </a:r>
            <a:r>
              <a:rPr lang="en-GB" dirty="0" err="1" smtClean="0"/>
              <a:t>levo</a:t>
            </a:r>
            <a:r>
              <a:rPr lang="en-GB" dirty="0" smtClean="0"/>
              <a:t> has long and short acting properties so can be given 1-2 daily to avoid the need of a CSCI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5783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895" y="586866"/>
            <a:ext cx="7922209" cy="492443"/>
          </a:xfrm>
        </p:spPr>
        <p:txBody>
          <a:bodyPr/>
          <a:lstStyle/>
          <a:p>
            <a:r>
              <a:rPr lang="en-GB" dirty="0" smtClean="0"/>
              <a:t>Latest update on SPCG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940" y="1546377"/>
            <a:ext cx="8045450" cy="2154436"/>
          </a:xfrm>
        </p:spPr>
        <p:txBody>
          <a:bodyPr/>
          <a:lstStyle/>
          <a:p>
            <a:r>
              <a:rPr lang="en-GB" dirty="0" err="1" smtClean="0"/>
              <a:t>Olanzepine</a:t>
            </a:r>
            <a:r>
              <a:rPr lang="en-GB" dirty="0" smtClean="0"/>
              <a:t> 2.5mgs orally nocte for N&amp;V.</a:t>
            </a:r>
          </a:p>
          <a:p>
            <a:r>
              <a:rPr lang="en-GB" dirty="0" smtClean="0"/>
              <a:t>Also available as </a:t>
            </a:r>
            <a:r>
              <a:rPr lang="en-GB" dirty="0" err="1" smtClean="0"/>
              <a:t>oro</a:t>
            </a:r>
            <a:r>
              <a:rPr lang="en-GB" dirty="0" smtClean="0"/>
              <a:t>-dispersible tab.</a:t>
            </a:r>
          </a:p>
          <a:p>
            <a:endParaRPr lang="en-GB" dirty="0"/>
          </a:p>
          <a:p>
            <a:r>
              <a:rPr lang="en-GB" dirty="0" err="1" smtClean="0"/>
              <a:t>Mirtazepine</a:t>
            </a:r>
            <a:r>
              <a:rPr lang="en-GB" dirty="0" smtClean="0"/>
              <a:t> maybe helpful in patients with gastric stasis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2157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6672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Summary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770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dirty="0"/>
              <a:t>Complex,</a:t>
            </a:r>
            <a:r>
              <a:rPr spc="-145" dirty="0"/>
              <a:t> </a:t>
            </a:r>
            <a:r>
              <a:rPr dirty="0"/>
              <a:t>poorly</a:t>
            </a:r>
            <a:r>
              <a:rPr spc="-105" dirty="0"/>
              <a:t> </a:t>
            </a:r>
            <a:r>
              <a:rPr dirty="0"/>
              <a:t>understood</a:t>
            </a:r>
            <a:r>
              <a:rPr spc="-100" dirty="0"/>
              <a:t> </a:t>
            </a:r>
            <a:r>
              <a:rPr spc="-10" dirty="0"/>
              <a:t>pathways</a:t>
            </a:r>
          </a:p>
          <a:p>
            <a:pPr marL="469900" indent="-457200">
              <a:lnSpc>
                <a:spcPct val="100000"/>
              </a:lnSpc>
              <a:spcBef>
                <a:spcPts val="675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dirty="0"/>
              <a:t>Careful</a:t>
            </a:r>
            <a:r>
              <a:rPr spc="-125" dirty="0"/>
              <a:t> </a:t>
            </a:r>
            <a:r>
              <a:rPr dirty="0"/>
              <a:t>assessment</a:t>
            </a:r>
            <a:r>
              <a:rPr spc="-95" dirty="0"/>
              <a:t> </a:t>
            </a:r>
            <a:r>
              <a:rPr dirty="0"/>
              <a:t>and</a:t>
            </a:r>
            <a:r>
              <a:rPr spc="-114" dirty="0"/>
              <a:t> </a:t>
            </a:r>
            <a:r>
              <a:rPr spc="-10" dirty="0"/>
              <a:t>review</a:t>
            </a:r>
          </a:p>
          <a:p>
            <a:pPr marL="469900" marR="5080" indent="-457834">
              <a:lnSpc>
                <a:spcPct val="100000"/>
              </a:lnSpc>
              <a:spcBef>
                <a:spcPts val="670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dirty="0"/>
              <a:t>Ensure</a:t>
            </a:r>
            <a:r>
              <a:rPr spc="-100" dirty="0"/>
              <a:t> </a:t>
            </a:r>
            <a:r>
              <a:rPr dirty="0"/>
              <a:t>getting</a:t>
            </a:r>
            <a:r>
              <a:rPr spc="-100" dirty="0"/>
              <a:t> </a:t>
            </a:r>
            <a:r>
              <a:rPr dirty="0"/>
              <a:t>treatment</a:t>
            </a:r>
            <a:r>
              <a:rPr spc="-125" dirty="0"/>
              <a:t> </a:t>
            </a:r>
            <a:r>
              <a:rPr dirty="0"/>
              <a:t>regularly</a:t>
            </a:r>
            <a:r>
              <a:rPr spc="-70" dirty="0"/>
              <a:t> </a:t>
            </a:r>
            <a:r>
              <a:rPr dirty="0"/>
              <a:t>and</a:t>
            </a:r>
            <a:r>
              <a:rPr spc="-114" dirty="0"/>
              <a:t> </a:t>
            </a:r>
            <a:r>
              <a:rPr spc="-25" dirty="0"/>
              <a:t>by </a:t>
            </a:r>
            <a:r>
              <a:rPr dirty="0"/>
              <a:t>appropriate</a:t>
            </a:r>
            <a:r>
              <a:rPr spc="-155" dirty="0"/>
              <a:t> </a:t>
            </a:r>
            <a:r>
              <a:rPr spc="-20" dirty="0"/>
              <a:t>route</a:t>
            </a:r>
          </a:p>
          <a:p>
            <a:pPr marL="469900" indent="-457200">
              <a:lnSpc>
                <a:spcPct val="100000"/>
              </a:lnSpc>
              <a:spcBef>
                <a:spcPts val="675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dirty="0"/>
              <a:t>Consider</a:t>
            </a:r>
            <a:r>
              <a:rPr spc="-140" dirty="0"/>
              <a:t> </a:t>
            </a:r>
            <a:r>
              <a:rPr dirty="0"/>
              <a:t>underlying</a:t>
            </a:r>
            <a:r>
              <a:rPr spc="-120" dirty="0"/>
              <a:t> </a:t>
            </a:r>
            <a:r>
              <a:rPr spc="-10" dirty="0"/>
              <a:t>causes</a:t>
            </a:r>
          </a:p>
          <a:p>
            <a:pPr marL="469900" indent="-457200">
              <a:lnSpc>
                <a:spcPct val="100000"/>
              </a:lnSpc>
              <a:spcBef>
                <a:spcPts val="670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dirty="0"/>
              <a:t>Consider</a:t>
            </a:r>
            <a:r>
              <a:rPr spc="-80" dirty="0"/>
              <a:t> </a:t>
            </a:r>
            <a:r>
              <a:rPr dirty="0"/>
              <a:t>non</a:t>
            </a:r>
            <a:r>
              <a:rPr spc="-80" dirty="0"/>
              <a:t> </a:t>
            </a:r>
            <a:r>
              <a:rPr dirty="0"/>
              <a:t>drug</a:t>
            </a:r>
            <a:r>
              <a:rPr spc="-75" dirty="0"/>
              <a:t> </a:t>
            </a:r>
            <a:r>
              <a:rPr spc="-10" dirty="0"/>
              <a:t>measures</a:t>
            </a:r>
          </a:p>
          <a:p>
            <a:pPr marL="469900" indent="-457200">
              <a:lnSpc>
                <a:spcPct val="100000"/>
              </a:lnSpc>
              <a:spcBef>
                <a:spcPts val="675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dirty="0"/>
              <a:t>Consider</a:t>
            </a:r>
            <a:r>
              <a:rPr spc="-60" dirty="0"/>
              <a:t> </a:t>
            </a:r>
            <a:r>
              <a:rPr dirty="0"/>
              <a:t>side</a:t>
            </a:r>
            <a:r>
              <a:rPr spc="-65" dirty="0"/>
              <a:t> </a:t>
            </a:r>
            <a:r>
              <a:rPr dirty="0"/>
              <a:t>effects</a:t>
            </a:r>
            <a:r>
              <a:rPr spc="-70" dirty="0"/>
              <a:t> </a:t>
            </a:r>
            <a:r>
              <a:rPr dirty="0"/>
              <a:t>of</a:t>
            </a:r>
            <a:r>
              <a:rPr spc="-85" dirty="0"/>
              <a:t> </a:t>
            </a:r>
            <a:r>
              <a:rPr spc="-10" dirty="0"/>
              <a:t>drugs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58085">
              <a:lnSpc>
                <a:spcPct val="100000"/>
              </a:lnSpc>
              <a:spcBef>
                <a:spcPts val="105"/>
              </a:spcBef>
            </a:pPr>
            <a:r>
              <a:rPr dirty="0"/>
              <a:t>Causes</a:t>
            </a:r>
            <a:r>
              <a:rPr spc="-5" dirty="0"/>
              <a:t> </a:t>
            </a:r>
            <a:r>
              <a:rPr dirty="0"/>
              <a:t>of</a:t>
            </a:r>
            <a:r>
              <a:rPr spc="-20" dirty="0"/>
              <a:t> </a:t>
            </a:r>
            <a:r>
              <a:rPr spc="-25" dirty="0"/>
              <a:t>N&amp;V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39366"/>
            <a:ext cx="3906520" cy="103124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459"/>
              </a:spcBef>
              <a:buClr>
                <a:srgbClr val="FFC000"/>
              </a:buClr>
              <a:buChar char="•"/>
              <a:tabLst>
                <a:tab pos="469900" algn="l"/>
              </a:tabLst>
            </a:pPr>
            <a:r>
              <a:rPr sz="3000" spc="-20" dirty="0">
                <a:solidFill>
                  <a:srgbClr val="585858"/>
                </a:solidFill>
                <a:latin typeface="Verdana"/>
                <a:cs typeface="Verdana"/>
              </a:rPr>
              <a:t>Treatment</a:t>
            </a:r>
            <a:r>
              <a:rPr sz="3000" spc="-16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3000" spc="-10" dirty="0">
                <a:solidFill>
                  <a:srgbClr val="585858"/>
                </a:solidFill>
                <a:latin typeface="Verdana"/>
                <a:cs typeface="Verdana"/>
              </a:rPr>
              <a:t>related</a:t>
            </a:r>
            <a:endParaRPr sz="30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360"/>
              </a:spcBef>
              <a:buClr>
                <a:srgbClr val="FFC000"/>
              </a:buClr>
              <a:buChar char="•"/>
              <a:tabLst>
                <a:tab pos="469900" algn="l"/>
              </a:tabLst>
            </a:pPr>
            <a:r>
              <a:rPr sz="3000" dirty="0">
                <a:solidFill>
                  <a:srgbClr val="585858"/>
                </a:solidFill>
                <a:latin typeface="Verdana"/>
                <a:cs typeface="Verdana"/>
              </a:rPr>
              <a:t>Illness</a:t>
            </a:r>
            <a:r>
              <a:rPr sz="3000" spc="-2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3000" spc="-10" dirty="0">
                <a:solidFill>
                  <a:srgbClr val="585858"/>
                </a:solidFill>
                <a:latin typeface="Verdana"/>
                <a:cs typeface="Verdana"/>
              </a:rPr>
              <a:t>related</a:t>
            </a:r>
            <a:endParaRPr sz="300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D5DAE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1833372"/>
            <a:ext cx="9140952" cy="5024627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553212" y="6095"/>
            <a:ext cx="664845" cy="2170430"/>
            <a:chOff x="553212" y="6095"/>
            <a:chExt cx="664845" cy="2170430"/>
          </a:xfrm>
        </p:grpSpPr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76300" y="6095"/>
              <a:ext cx="19812" cy="150418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76300" y="1510284"/>
              <a:ext cx="19812" cy="665988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53212" y="1833372"/>
              <a:ext cx="664463" cy="19812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5045328" y="2025919"/>
            <a:ext cx="876935" cy="5505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1800" spc="-25" dirty="0">
                <a:latin typeface="Tahoma"/>
                <a:cs typeface="Tahoma"/>
              </a:rPr>
              <a:t>Vomiting </a:t>
            </a:r>
            <a:r>
              <a:rPr sz="1800" spc="-10" dirty="0">
                <a:latin typeface="Tahoma"/>
                <a:cs typeface="Tahoma"/>
              </a:rPr>
              <a:t>center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682875" y="1873519"/>
            <a:ext cx="398780" cy="276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1800" spc="-25" dirty="0">
                <a:latin typeface="Tahoma"/>
                <a:cs typeface="Tahoma"/>
              </a:rPr>
              <a:t>CTZ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673475" y="882538"/>
            <a:ext cx="998219" cy="5505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1800" spc="-10" dirty="0">
                <a:latin typeface="Tahoma"/>
                <a:cs typeface="Tahoma"/>
              </a:rPr>
              <a:t>Vestibular apparatus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654928" y="882538"/>
            <a:ext cx="732790" cy="5505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1800" spc="-10" dirty="0">
                <a:latin typeface="Tahoma"/>
                <a:cs typeface="Tahoma"/>
              </a:rPr>
              <a:t>Higher centres</a:t>
            </a:r>
            <a:endParaRPr sz="1800">
              <a:latin typeface="Tahoma"/>
              <a:cs typeface="Tahoma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3232404" y="3756659"/>
            <a:ext cx="1137920" cy="879475"/>
            <a:chOff x="3232404" y="3756659"/>
            <a:chExt cx="1137920" cy="879475"/>
          </a:xfrm>
        </p:grpSpPr>
        <p:sp>
          <p:nvSpPr>
            <p:cNvPr id="13" name="object 13"/>
            <p:cNvSpPr/>
            <p:nvPr/>
          </p:nvSpPr>
          <p:spPr>
            <a:xfrm>
              <a:off x="3238500" y="3762755"/>
              <a:ext cx="1125855" cy="867410"/>
            </a:xfrm>
            <a:custGeom>
              <a:avLst/>
              <a:gdLst/>
              <a:ahLst/>
              <a:cxnLst/>
              <a:rect l="l" t="t" r="r" b="b"/>
              <a:pathLst>
                <a:path w="1125854" h="867410">
                  <a:moveTo>
                    <a:pt x="828801" y="0"/>
                  </a:moveTo>
                  <a:lnTo>
                    <a:pt x="778455" y="1114"/>
                  </a:lnTo>
                  <a:lnTo>
                    <a:pt x="627416" y="3470"/>
                  </a:lnTo>
                  <a:lnTo>
                    <a:pt x="577069" y="4748"/>
                  </a:lnTo>
                  <a:lnTo>
                    <a:pt x="526723" y="6684"/>
                  </a:lnTo>
                  <a:lnTo>
                    <a:pt x="476376" y="9525"/>
                  </a:lnTo>
                  <a:lnTo>
                    <a:pt x="431082" y="16565"/>
                  </a:lnTo>
                  <a:lnTo>
                    <a:pt x="385111" y="29458"/>
                  </a:lnTo>
                  <a:lnTo>
                    <a:pt x="338915" y="44546"/>
                  </a:lnTo>
                  <a:lnTo>
                    <a:pt x="292944" y="58171"/>
                  </a:lnTo>
                  <a:lnTo>
                    <a:pt x="247650" y="66675"/>
                  </a:lnTo>
                  <a:lnTo>
                    <a:pt x="211931" y="69752"/>
                  </a:lnTo>
                  <a:lnTo>
                    <a:pt x="176212" y="72056"/>
                  </a:lnTo>
                  <a:lnTo>
                    <a:pt x="104775" y="76200"/>
                  </a:lnTo>
                  <a:lnTo>
                    <a:pt x="79474" y="97484"/>
                  </a:lnTo>
                  <a:lnTo>
                    <a:pt x="43160" y="150816"/>
                  </a:lnTo>
                  <a:lnTo>
                    <a:pt x="22276" y="198068"/>
                  </a:lnTo>
                  <a:lnTo>
                    <a:pt x="9525" y="238252"/>
                  </a:lnTo>
                  <a:lnTo>
                    <a:pt x="6697" y="283495"/>
                  </a:lnTo>
                  <a:lnTo>
                    <a:pt x="3571" y="328739"/>
                  </a:lnTo>
                  <a:lnTo>
                    <a:pt x="1041" y="373983"/>
                  </a:lnTo>
                  <a:lnTo>
                    <a:pt x="0" y="419227"/>
                  </a:lnTo>
                  <a:lnTo>
                    <a:pt x="1054" y="458203"/>
                  </a:lnTo>
                  <a:lnTo>
                    <a:pt x="4425" y="503350"/>
                  </a:lnTo>
                  <a:lnTo>
                    <a:pt x="10427" y="552840"/>
                  </a:lnTo>
                  <a:lnTo>
                    <a:pt x="19373" y="604842"/>
                  </a:lnTo>
                  <a:lnTo>
                    <a:pt x="31575" y="657526"/>
                  </a:lnTo>
                  <a:lnTo>
                    <a:pt x="47347" y="709064"/>
                  </a:lnTo>
                  <a:lnTo>
                    <a:pt x="67003" y="757625"/>
                  </a:lnTo>
                  <a:lnTo>
                    <a:pt x="90854" y="801381"/>
                  </a:lnTo>
                  <a:lnTo>
                    <a:pt x="119216" y="838501"/>
                  </a:lnTo>
                  <a:lnTo>
                    <a:pt x="152400" y="867156"/>
                  </a:lnTo>
                  <a:lnTo>
                    <a:pt x="207168" y="865435"/>
                  </a:lnTo>
                  <a:lnTo>
                    <a:pt x="261937" y="864155"/>
                  </a:lnTo>
                  <a:lnTo>
                    <a:pt x="316706" y="861994"/>
                  </a:lnTo>
                  <a:lnTo>
                    <a:pt x="371475" y="857631"/>
                  </a:lnTo>
                  <a:lnTo>
                    <a:pt x="453691" y="818911"/>
                  </a:lnTo>
                  <a:lnTo>
                    <a:pt x="502830" y="790854"/>
                  </a:lnTo>
                  <a:lnTo>
                    <a:pt x="543051" y="771906"/>
                  </a:lnTo>
                  <a:lnTo>
                    <a:pt x="569013" y="738632"/>
                  </a:lnTo>
                  <a:lnTo>
                    <a:pt x="597201" y="695071"/>
                  </a:lnTo>
                  <a:lnTo>
                    <a:pt x="624508" y="654177"/>
                  </a:lnTo>
                  <a:lnTo>
                    <a:pt x="686359" y="603828"/>
                  </a:lnTo>
                  <a:lnTo>
                    <a:pt x="727276" y="579203"/>
                  </a:lnTo>
                  <a:lnTo>
                    <a:pt x="769881" y="556638"/>
                  </a:lnTo>
                  <a:lnTo>
                    <a:pt x="813479" y="537744"/>
                  </a:lnTo>
                  <a:lnTo>
                    <a:pt x="857376" y="524129"/>
                  </a:lnTo>
                  <a:lnTo>
                    <a:pt x="898372" y="499439"/>
                  </a:lnTo>
                  <a:lnTo>
                    <a:pt x="940739" y="477486"/>
                  </a:lnTo>
                  <a:lnTo>
                    <a:pt x="983564" y="456435"/>
                  </a:lnTo>
                  <a:lnTo>
                    <a:pt x="1025931" y="434452"/>
                  </a:lnTo>
                  <a:lnTo>
                    <a:pt x="1066927" y="409702"/>
                  </a:lnTo>
                  <a:lnTo>
                    <a:pt x="1074404" y="380763"/>
                  </a:lnTo>
                  <a:lnTo>
                    <a:pt x="1082452" y="357933"/>
                  </a:lnTo>
                  <a:lnTo>
                    <a:pt x="1094644" y="337175"/>
                  </a:lnTo>
                  <a:lnTo>
                    <a:pt x="1114552" y="314452"/>
                  </a:lnTo>
                  <a:lnTo>
                    <a:pt x="1123353" y="266667"/>
                  </a:lnTo>
                  <a:lnTo>
                    <a:pt x="1125530" y="221652"/>
                  </a:lnTo>
                  <a:lnTo>
                    <a:pt x="1120552" y="179276"/>
                  </a:lnTo>
                  <a:lnTo>
                    <a:pt x="1107891" y="139408"/>
                  </a:lnTo>
                  <a:lnTo>
                    <a:pt x="1087017" y="101918"/>
                  </a:lnTo>
                  <a:lnTo>
                    <a:pt x="1057402" y="66675"/>
                  </a:lnTo>
                  <a:lnTo>
                    <a:pt x="1011072" y="54717"/>
                  </a:lnTo>
                  <a:lnTo>
                    <a:pt x="966419" y="39566"/>
                  </a:lnTo>
                  <a:lnTo>
                    <a:pt x="922070" y="23725"/>
                  </a:lnTo>
                  <a:lnTo>
                    <a:pt x="876655" y="9701"/>
                  </a:lnTo>
                  <a:lnTo>
                    <a:pt x="828801" y="0"/>
                  </a:lnTo>
                  <a:close/>
                </a:path>
              </a:pathLst>
            </a:custGeom>
            <a:solidFill>
              <a:srgbClr val="BEDE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238500" y="3762755"/>
              <a:ext cx="1125855" cy="867410"/>
            </a:xfrm>
            <a:custGeom>
              <a:avLst/>
              <a:gdLst/>
              <a:ahLst/>
              <a:cxnLst/>
              <a:rect l="l" t="t" r="r" b="b"/>
              <a:pathLst>
                <a:path w="1125854" h="867410">
                  <a:moveTo>
                    <a:pt x="1057402" y="66675"/>
                  </a:moveTo>
                  <a:lnTo>
                    <a:pt x="1011072" y="54717"/>
                  </a:lnTo>
                  <a:lnTo>
                    <a:pt x="966419" y="39566"/>
                  </a:lnTo>
                  <a:lnTo>
                    <a:pt x="922070" y="23725"/>
                  </a:lnTo>
                  <a:lnTo>
                    <a:pt x="876655" y="9701"/>
                  </a:lnTo>
                  <a:lnTo>
                    <a:pt x="828801" y="0"/>
                  </a:lnTo>
                  <a:lnTo>
                    <a:pt x="778455" y="1114"/>
                  </a:lnTo>
                  <a:lnTo>
                    <a:pt x="728109" y="1899"/>
                  </a:lnTo>
                  <a:lnTo>
                    <a:pt x="677762" y="2602"/>
                  </a:lnTo>
                  <a:lnTo>
                    <a:pt x="627416" y="3470"/>
                  </a:lnTo>
                  <a:lnTo>
                    <a:pt x="577069" y="4748"/>
                  </a:lnTo>
                  <a:lnTo>
                    <a:pt x="526723" y="6684"/>
                  </a:lnTo>
                  <a:lnTo>
                    <a:pt x="476376" y="9525"/>
                  </a:lnTo>
                  <a:lnTo>
                    <a:pt x="431082" y="16565"/>
                  </a:lnTo>
                  <a:lnTo>
                    <a:pt x="385111" y="29458"/>
                  </a:lnTo>
                  <a:lnTo>
                    <a:pt x="338915" y="44546"/>
                  </a:lnTo>
                  <a:lnTo>
                    <a:pt x="292944" y="58171"/>
                  </a:lnTo>
                  <a:lnTo>
                    <a:pt x="247650" y="66675"/>
                  </a:lnTo>
                  <a:lnTo>
                    <a:pt x="211931" y="69752"/>
                  </a:lnTo>
                  <a:lnTo>
                    <a:pt x="176212" y="72056"/>
                  </a:lnTo>
                  <a:lnTo>
                    <a:pt x="140493" y="74050"/>
                  </a:lnTo>
                  <a:lnTo>
                    <a:pt x="104775" y="76200"/>
                  </a:lnTo>
                  <a:lnTo>
                    <a:pt x="59531" y="122650"/>
                  </a:lnTo>
                  <a:lnTo>
                    <a:pt x="28575" y="181102"/>
                  </a:lnTo>
                  <a:lnTo>
                    <a:pt x="11394" y="232001"/>
                  </a:lnTo>
                  <a:lnTo>
                    <a:pt x="6697" y="283495"/>
                  </a:lnTo>
                  <a:lnTo>
                    <a:pt x="3571" y="328739"/>
                  </a:lnTo>
                  <a:lnTo>
                    <a:pt x="1041" y="373983"/>
                  </a:lnTo>
                  <a:lnTo>
                    <a:pt x="0" y="419227"/>
                  </a:lnTo>
                  <a:lnTo>
                    <a:pt x="1054" y="458203"/>
                  </a:lnTo>
                  <a:lnTo>
                    <a:pt x="4425" y="503350"/>
                  </a:lnTo>
                  <a:lnTo>
                    <a:pt x="10427" y="552840"/>
                  </a:lnTo>
                  <a:lnTo>
                    <a:pt x="19373" y="604842"/>
                  </a:lnTo>
                  <a:lnTo>
                    <a:pt x="31575" y="657526"/>
                  </a:lnTo>
                  <a:lnTo>
                    <a:pt x="47347" y="709064"/>
                  </a:lnTo>
                  <a:lnTo>
                    <a:pt x="67003" y="757625"/>
                  </a:lnTo>
                  <a:lnTo>
                    <a:pt x="90854" y="801381"/>
                  </a:lnTo>
                  <a:lnTo>
                    <a:pt x="119216" y="838501"/>
                  </a:lnTo>
                  <a:lnTo>
                    <a:pt x="152400" y="867156"/>
                  </a:lnTo>
                  <a:lnTo>
                    <a:pt x="207168" y="865435"/>
                  </a:lnTo>
                  <a:lnTo>
                    <a:pt x="261937" y="864155"/>
                  </a:lnTo>
                  <a:lnTo>
                    <a:pt x="316706" y="861994"/>
                  </a:lnTo>
                  <a:lnTo>
                    <a:pt x="371475" y="857631"/>
                  </a:lnTo>
                  <a:lnTo>
                    <a:pt x="453691" y="818911"/>
                  </a:lnTo>
                  <a:lnTo>
                    <a:pt x="502830" y="790854"/>
                  </a:lnTo>
                  <a:lnTo>
                    <a:pt x="543051" y="771906"/>
                  </a:lnTo>
                  <a:lnTo>
                    <a:pt x="569013" y="738632"/>
                  </a:lnTo>
                  <a:lnTo>
                    <a:pt x="597201" y="695071"/>
                  </a:lnTo>
                  <a:lnTo>
                    <a:pt x="624508" y="654177"/>
                  </a:lnTo>
                  <a:lnTo>
                    <a:pt x="686359" y="603828"/>
                  </a:lnTo>
                  <a:lnTo>
                    <a:pt x="727276" y="579203"/>
                  </a:lnTo>
                  <a:lnTo>
                    <a:pt x="769881" y="556638"/>
                  </a:lnTo>
                  <a:lnTo>
                    <a:pt x="813479" y="537744"/>
                  </a:lnTo>
                  <a:lnTo>
                    <a:pt x="857376" y="524129"/>
                  </a:lnTo>
                  <a:lnTo>
                    <a:pt x="898372" y="499439"/>
                  </a:lnTo>
                  <a:lnTo>
                    <a:pt x="940739" y="477486"/>
                  </a:lnTo>
                  <a:lnTo>
                    <a:pt x="983564" y="456435"/>
                  </a:lnTo>
                  <a:lnTo>
                    <a:pt x="1025931" y="434452"/>
                  </a:lnTo>
                  <a:lnTo>
                    <a:pt x="1066927" y="409702"/>
                  </a:lnTo>
                  <a:lnTo>
                    <a:pt x="1074404" y="380763"/>
                  </a:lnTo>
                  <a:lnTo>
                    <a:pt x="1082452" y="357933"/>
                  </a:lnTo>
                  <a:lnTo>
                    <a:pt x="1094644" y="337175"/>
                  </a:lnTo>
                  <a:lnTo>
                    <a:pt x="1114552" y="314452"/>
                  </a:lnTo>
                  <a:lnTo>
                    <a:pt x="1123353" y="266667"/>
                  </a:lnTo>
                  <a:lnTo>
                    <a:pt x="1125530" y="221652"/>
                  </a:lnTo>
                  <a:lnTo>
                    <a:pt x="1120552" y="179276"/>
                  </a:lnTo>
                  <a:lnTo>
                    <a:pt x="1107891" y="139408"/>
                  </a:lnTo>
                  <a:lnTo>
                    <a:pt x="1087017" y="101918"/>
                  </a:lnTo>
                  <a:lnTo>
                    <a:pt x="1057402" y="66675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5" name="object 15"/>
          <p:cNvGrpSpPr/>
          <p:nvPr/>
        </p:nvGrpSpPr>
        <p:grpSpPr>
          <a:xfrm>
            <a:off x="2326894" y="288311"/>
            <a:ext cx="4690745" cy="3058160"/>
            <a:chOff x="2326894" y="288311"/>
            <a:chExt cx="4690745" cy="3058160"/>
          </a:xfrm>
        </p:grpSpPr>
        <p:sp>
          <p:nvSpPr>
            <p:cNvPr id="16" name="object 16"/>
            <p:cNvSpPr/>
            <p:nvPr/>
          </p:nvSpPr>
          <p:spPr>
            <a:xfrm>
              <a:off x="2333244" y="294661"/>
              <a:ext cx="4678045" cy="3045460"/>
            </a:xfrm>
            <a:custGeom>
              <a:avLst/>
              <a:gdLst/>
              <a:ahLst/>
              <a:cxnLst/>
              <a:rect l="l" t="t" r="r" b="b"/>
              <a:pathLst>
                <a:path w="4678045" h="3045460">
                  <a:moveTo>
                    <a:pt x="1619884" y="2029819"/>
                  </a:moveTo>
                  <a:lnTo>
                    <a:pt x="1598203" y="2052030"/>
                  </a:lnTo>
                  <a:lnTo>
                    <a:pt x="1587119" y="2060823"/>
                  </a:lnTo>
                  <a:lnTo>
                    <a:pt x="1570986" y="2066020"/>
                  </a:lnTo>
                  <a:lnTo>
                    <a:pt x="1534159" y="2077444"/>
                  </a:lnTo>
                  <a:lnTo>
                    <a:pt x="1525603" y="2080272"/>
                  </a:lnTo>
                  <a:lnTo>
                    <a:pt x="1516189" y="2083397"/>
                  </a:lnTo>
                  <a:lnTo>
                    <a:pt x="1508585" y="2085927"/>
                  </a:lnTo>
                  <a:lnTo>
                    <a:pt x="1505458" y="2086969"/>
                  </a:lnTo>
                  <a:lnTo>
                    <a:pt x="1464762" y="2085713"/>
                  </a:lnTo>
                  <a:lnTo>
                    <a:pt x="1423923" y="2085207"/>
                  </a:lnTo>
                  <a:lnTo>
                    <a:pt x="1383371" y="2083201"/>
                  </a:lnTo>
                  <a:lnTo>
                    <a:pt x="1343533" y="2077444"/>
                  </a:lnTo>
                  <a:lnTo>
                    <a:pt x="1295376" y="2059025"/>
                  </a:lnTo>
                  <a:lnTo>
                    <a:pt x="1252410" y="2031057"/>
                  </a:lnTo>
                  <a:lnTo>
                    <a:pt x="1209730" y="2002471"/>
                  </a:lnTo>
                  <a:lnTo>
                    <a:pt x="1162431" y="1982194"/>
                  </a:lnTo>
                  <a:lnTo>
                    <a:pt x="1130367" y="1966966"/>
                  </a:lnTo>
                  <a:lnTo>
                    <a:pt x="1099946" y="1964954"/>
                  </a:lnTo>
                  <a:lnTo>
                    <a:pt x="1069812" y="1973943"/>
                  </a:lnTo>
                  <a:lnTo>
                    <a:pt x="1038606" y="1991719"/>
                  </a:lnTo>
                  <a:lnTo>
                    <a:pt x="1015206" y="2035540"/>
                  </a:lnTo>
                  <a:lnTo>
                    <a:pt x="989362" y="2074796"/>
                  </a:lnTo>
                  <a:lnTo>
                    <a:pt x="959025" y="2108333"/>
                  </a:lnTo>
                  <a:lnTo>
                    <a:pt x="922148" y="2135000"/>
                  </a:lnTo>
                  <a:lnTo>
                    <a:pt x="876681" y="2153644"/>
                  </a:lnTo>
                  <a:lnTo>
                    <a:pt x="862377" y="2157835"/>
                  </a:lnTo>
                  <a:lnTo>
                    <a:pt x="855196" y="2160145"/>
                  </a:lnTo>
                  <a:lnTo>
                    <a:pt x="847979" y="2163169"/>
                  </a:lnTo>
                  <a:lnTo>
                    <a:pt x="841067" y="2167735"/>
                  </a:lnTo>
                  <a:lnTo>
                    <a:pt x="834310" y="2173313"/>
                  </a:lnTo>
                  <a:lnTo>
                    <a:pt x="827244" y="2178582"/>
                  </a:lnTo>
                  <a:lnTo>
                    <a:pt x="772398" y="2195316"/>
                  </a:lnTo>
                  <a:lnTo>
                    <a:pt x="743204" y="2201269"/>
                  </a:lnTo>
                  <a:lnTo>
                    <a:pt x="669800" y="2200788"/>
                  </a:lnTo>
                  <a:lnTo>
                    <a:pt x="611703" y="2203537"/>
                  </a:lnTo>
                  <a:lnTo>
                    <a:pt x="565619" y="2206951"/>
                  </a:lnTo>
                  <a:lnTo>
                    <a:pt x="528256" y="2208461"/>
                  </a:lnTo>
                  <a:lnTo>
                    <a:pt x="496322" y="2205500"/>
                  </a:lnTo>
                  <a:lnTo>
                    <a:pt x="466526" y="2195501"/>
                  </a:lnTo>
                  <a:lnTo>
                    <a:pt x="435575" y="2175896"/>
                  </a:lnTo>
                  <a:lnTo>
                    <a:pt x="400176" y="2144119"/>
                  </a:lnTo>
                  <a:lnTo>
                    <a:pt x="388752" y="2105358"/>
                  </a:lnTo>
                  <a:lnTo>
                    <a:pt x="381174" y="2087588"/>
                  </a:lnTo>
                  <a:lnTo>
                    <a:pt x="323976" y="2077444"/>
                  </a:lnTo>
                  <a:lnTo>
                    <a:pt x="252539" y="2072110"/>
                  </a:lnTo>
                  <a:lnTo>
                    <a:pt x="216820" y="2070086"/>
                  </a:lnTo>
                  <a:lnTo>
                    <a:pt x="181101" y="2067919"/>
                  </a:lnTo>
                  <a:lnTo>
                    <a:pt x="137058" y="2044190"/>
                  </a:lnTo>
                  <a:lnTo>
                    <a:pt x="101838" y="2010198"/>
                  </a:lnTo>
                  <a:lnTo>
                    <a:pt x="70498" y="1971729"/>
                  </a:lnTo>
                  <a:lnTo>
                    <a:pt x="38100" y="1934569"/>
                  </a:lnTo>
                  <a:lnTo>
                    <a:pt x="27485" y="1903417"/>
                  </a:lnTo>
                  <a:lnTo>
                    <a:pt x="17287" y="1873276"/>
                  </a:lnTo>
                  <a:lnTo>
                    <a:pt x="7971" y="1842826"/>
                  </a:lnTo>
                  <a:lnTo>
                    <a:pt x="0" y="1810744"/>
                  </a:lnTo>
                  <a:lnTo>
                    <a:pt x="2527" y="1766038"/>
                  </a:lnTo>
                  <a:lnTo>
                    <a:pt x="6220" y="1718227"/>
                  </a:lnTo>
                  <a:lnTo>
                    <a:pt x="13412" y="1670222"/>
                  </a:lnTo>
                  <a:lnTo>
                    <a:pt x="26436" y="1624936"/>
                  </a:lnTo>
                  <a:lnTo>
                    <a:pt x="47625" y="1585282"/>
                  </a:lnTo>
                  <a:lnTo>
                    <a:pt x="79310" y="1554172"/>
                  </a:lnTo>
                  <a:lnTo>
                    <a:pt x="123825" y="1534519"/>
                  </a:lnTo>
                  <a:lnTo>
                    <a:pt x="130754" y="1526929"/>
                  </a:lnTo>
                  <a:lnTo>
                    <a:pt x="164129" y="1500735"/>
                  </a:lnTo>
                  <a:lnTo>
                    <a:pt x="176895" y="1497610"/>
                  </a:lnTo>
                  <a:lnTo>
                    <a:pt x="189351" y="1493889"/>
                  </a:lnTo>
                  <a:lnTo>
                    <a:pt x="200151" y="1486894"/>
                  </a:lnTo>
                  <a:lnTo>
                    <a:pt x="205212" y="1478709"/>
                  </a:lnTo>
                  <a:lnTo>
                    <a:pt x="207295" y="1469035"/>
                  </a:lnTo>
                  <a:lnTo>
                    <a:pt x="208188" y="1458766"/>
                  </a:lnTo>
                  <a:lnTo>
                    <a:pt x="209676" y="1448794"/>
                  </a:lnTo>
                  <a:lnTo>
                    <a:pt x="215332" y="1431828"/>
                  </a:lnTo>
                  <a:lnTo>
                    <a:pt x="221583" y="1413075"/>
                  </a:lnTo>
                  <a:lnTo>
                    <a:pt x="226643" y="1397895"/>
                  </a:lnTo>
                  <a:lnTo>
                    <a:pt x="228726" y="1391644"/>
                  </a:lnTo>
                  <a:lnTo>
                    <a:pt x="227006" y="1353544"/>
                  </a:lnTo>
                  <a:lnTo>
                    <a:pt x="225726" y="1315444"/>
                  </a:lnTo>
                  <a:lnTo>
                    <a:pt x="223565" y="1277344"/>
                  </a:lnTo>
                  <a:lnTo>
                    <a:pt x="219201" y="1239244"/>
                  </a:lnTo>
                  <a:lnTo>
                    <a:pt x="204878" y="1210455"/>
                  </a:lnTo>
                  <a:lnTo>
                    <a:pt x="200151" y="1201144"/>
                  </a:lnTo>
                  <a:lnTo>
                    <a:pt x="191436" y="1171313"/>
                  </a:lnTo>
                  <a:lnTo>
                    <a:pt x="184054" y="1139851"/>
                  </a:lnTo>
                  <a:lnTo>
                    <a:pt x="177577" y="1108079"/>
                  </a:lnTo>
                  <a:lnTo>
                    <a:pt x="171576" y="1077319"/>
                  </a:lnTo>
                  <a:lnTo>
                    <a:pt x="173476" y="1028986"/>
                  </a:lnTo>
                  <a:lnTo>
                    <a:pt x="176291" y="982117"/>
                  </a:lnTo>
                  <a:lnTo>
                    <a:pt x="186275" y="937605"/>
                  </a:lnTo>
                  <a:lnTo>
                    <a:pt x="209676" y="896344"/>
                  </a:lnTo>
                  <a:lnTo>
                    <a:pt x="251646" y="857947"/>
                  </a:lnTo>
                  <a:lnTo>
                    <a:pt x="302545" y="836241"/>
                  </a:lnTo>
                  <a:lnTo>
                    <a:pt x="323976" y="829669"/>
                  </a:lnTo>
                  <a:lnTo>
                    <a:pt x="340645" y="813000"/>
                  </a:lnTo>
                  <a:lnTo>
                    <a:pt x="357314" y="796332"/>
                  </a:lnTo>
                  <a:lnTo>
                    <a:pt x="373983" y="779663"/>
                  </a:lnTo>
                  <a:lnTo>
                    <a:pt x="390651" y="762994"/>
                  </a:lnTo>
                  <a:lnTo>
                    <a:pt x="395497" y="754809"/>
                  </a:lnTo>
                  <a:lnTo>
                    <a:pt x="397224" y="745135"/>
                  </a:lnTo>
                  <a:lnTo>
                    <a:pt x="398045" y="734866"/>
                  </a:lnTo>
                  <a:lnTo>
                    <a:pt x="400176" y="724894"/>
                  </a:lnTo>
                  <a:lnTo>
                    <a:pt x="431180" y="657029"/>
                  </a:lnTo>
                  <a:lnTo>
                    <a:pt x="448879" y="622649"/>
                  </a:lnTo>
                  <a:lnTo>
                    <a:pt x="496231" y="554023"/>
                  </a:lnTo>
                  <a:lnTo>
                    <a:pt x="532802" y="521576"/>
                  </a:lnTo>
                  <a:lnTo>
                    <a:pt x="574813" y="494036"/>
                  </a:lnTo>
                  <a:lnTo>
                    <a:pt x="620515" y="471237"/>
                  </a:lnTo>
                  <a:lnTo>
                    <a:pt x="668156" y="453012"/>
                  </a:lnTo>
                  <a:lnTo>
                    <a:pt x="715986" y="439195"/>
                  </a:lnTo>
                  <a:lnTo>
                    <a:pt x="762254" y="429619"/>
                  </a:lnTo>
                  <a:lnTo>
                    <a:pt x="797688" y="403126"/>
                  </a:lnTo>
                  <a:lnTo>
                    <a:pt x="820936" y="370287"/>
                  </a:lnTo>
                  <a:lnTo>
                    <a:pt x="838862" y="335454"/>
                  </a:lnTo>
                  <a:lnTo>
                    <a:pt x="858331" y="302981"/>
                  </a:lnTo>
                  <a:lnTo>
                    <a:pt x="886206" y="277219"/>
                  </a:lnTo>
                  <a:lnTo>
                    <a:pt x="899796" y="270474"/>
                  </a:lnTo>
                  <a:lnTo>
                    <a:pt x="914161" y="265932"/>
                  </a:lnTo>
                  <a:lnTo>
                    <a:pt x="928836" y="262271"/>
                  </a:lnTo>
                  <a:lnTo>
                    <a:pt x="943356" y="258169"/>
                  </a:lnTo>
                  <a:lnTo>
                    <a:pt x="974228" y="246049"/>
                  </a:lnTo>
                  <a:lnTo>
                    <a:pt x="982027" y="238548"/>
                  </a:lnTo>
                  <a:lnTo>
                    <a:pt x="989540" y="228951"/>
                  </a:lnTo>
                  <a:lnTo>
                    <a:pt x="1019556" y="210544"/>
                  </a:lnTo>
                  <a:lnTo>
                    <a:pt x="1052631" y="196441"/>
                  </a:lnTo>
                  <a:lnTo>
                    <a:pt x="1089850" y="184398"/>
                  </a:lnTo>
                  <a:lnTo>
                    <a:pt x="1127640" y="173522"/>
                  </a:lnTo>
                  <a:lnTo>
                    <a:pt x="1162431" y="162919"/>
                  </a:lnTo>
                  <a:lnTo>
                    <a:pt x="1208898" y="152099"/>
                  </a:lnTo>
                  <a:lnTo>
                    <a:pt x="1256408" y="147984"/>
                  </a:lnTo>
                  <a:lnTo>
                    <a:pt x="1304510" y="147374"/>
                  </a:lnTo>
                  <a:lnTo>
                    <a:pt x="1352752" y="147070"/>
                  </a:lnTo>
                  <a:lnTo>
                    <a:pt x="1400683" y="143869"/>
                  </a:lnTo>
                  <a:lnTo>
                    <a:pt x="1412374" y="136511"/>
                  </a:lnTo>
                  <a:lnTo>
                    <a:pt x="1423923" y="129010"/>
                  </a:lnTo>
                  <a:lnTo>
                    <a:pt x="1435758" y="121795"/>
                  </a:lnTo>
                  <a:lnTo>
                    <a:pt x="1484026" y="102816"/>
                  </a:lnTo>
                  <a:lnTo>
                    <a:pt x="1505458" y="96244"/>
                  </a:lnTo>
                  <a:lnTo>
                    <a:pt x="1552858" y="68794"/>
                  </a:lnTo>
                  <a:lnTo>
                    <a:pt x="1603200" y="49238"/>
                  </a:lnTo>
                  <a:lnTo>
                    <a:pt x="1654708" y="31754"/>
                  </a:lnTo>
                  <a:lnTo>
                    <a:pt x="1705609" y="10519"/>
                  </a:lnTo>
                  <a:lnTo>
                    <a:pt x="1746725" y="10197"/>
                  </a:lnTo>
                  <a:lnTo>
                    <a:pt x="1790797" y="8100"/>
                  </a:lnTo>
                  <a:lnTo>
                    <a:pt x="1837159" y="5131"/>
                  </a:lnTo>
                  <a:lnTo>
                    <a:pt x="1885147" y="2189"/>
                  </a:lnTo>
                  <a:lnTo>
                    <a:pt x="1934095" y="178"/>
                  </a:lnTo>
                  <a:lnTo>
                    <a:pt x="1983337" y="0"/>
                  </a:lnTo>
                  <a:lnTo>
                    <a:pt x="2032209" y="2554"/>
                  </a:lnTo>
                  <a:lnTo>
                    <a:pt x="2080046" y="8744"/>
                  </a:lnTo>
                  <a:lnTo>
                    <a:pt x="2126181" y="19472"/>
                  </a:lnTo>
                  <a:lnTo>
                    <a:pt x="2169951" y="35638"/>
                  </a:lnTo>
                  <a:lnTo>
                    <a:pt x="2210689" y="58144"/>
                  </a:lnTo>
                  <a:lnTo>
                    <a:pt x="2258314" y="48619"/>
                  </a:lnTo>
                  <a:lnTo>
                    <a:pt x="2496439" y="994"/>
                  </a:lnTo>
                  <a:lnTo>
                    <a:pt x="2547491" y="4150"/>
                  </a:lnTo>
                  <a:lnTo>
                    <a:pt x="2596227" y="8668"/>
                  </a:lnTo>
                  <a:lnTo>
                    <a:pt x="2643316" y="14266"/>
                  </a:lnTo>
                  <a:lnTo>
                    <a:pt x="2689431" y="20663"/>
                  </a:lnTo>
                  <a:lnTo>
                    <a:pt x="2735242" y="27579"/>
                  </a:lnTo>
                  <a:lnTo>
                    <a:pt x="2781421" y="34731"/>
                  </a:lnTo>
                  <a:lnTo>
                    <a:pt x="2828638" y="41838"/>
                  </a:lnTo>
                  <a:lnTo>
                    <a:pt x="2877566" y="48619"/>
                  </a:lnTo>
                  <a:lnTo>
                    <a:pt x="2925562" y="67770"/>
                  </a:lnTo>
                  <a:lnTo>
                    <a:pt x="2972927" y="87338"/>
                  </a:lnTo>
                  <a:lnTo>
                    <a:pt x="3017887" y="111359"/>
                  </a:lnTo>
                  <a:lnTo>
                    <a:pt x="3058668" y="143869"/>
                  </a:lnTo>
                </a:path>
                <a:path w="4678045" h="3045460">
                  <a:moveTo>
                    <a:pt x="3057906" y="133963"/>
                  </a:moveTo>
                  <a:lnTo>
                    <a:pt x="3106757" y="118533"/>
                  </a:lnTo>
                  <a:lnTo>
                    <a:pt x="3152013" y="98816"/>
                  </a:lnTo>
                  <a:lnTo>
                    <a:pt x="3195458" y="75242"/>
                  </a:lnTo>
                  <a:lnTo>
                    <a:pt x="3238881" y="48238"/>
                  </a:lnTo>
                  <a:lnTo>
                    <a:pt x="3265094" y="38017"/>
                  </a:lnTo>
                  <a:lnTo>
                    <a:pt x="3308000" y="26188"/>
                  </a:lnTo>
                  <a:lnTo>
                    <a:pt x="3349716" y="15859"/>
                  </a:lnTo>
                  <a:lnTo>
                    <a:pt x="3372357" y="10138"/>
                  </a:lnTo>
                  <a:lnTo>
                    <a:pt x="3440941" y="12276"/>
                  </a:lnTo>
                  <a:lnTo>
                    <a:pt x="3498099" y="14026"/>
                  </a:lnTo>
                  <a:lnTo>
                    <a:pt x="3547583" y="16553"/>
                  </a:lnTo>
                  <a:lnTo>
                    <a:pt x="3593146" y="21024"/>
                  </a:lnTo>
                  <a:lnTo>
                    <a:pt x="3638541" y="28605"/>
                  </a:lnTo>
                  <a:lnTo>
                    <a:pt x="3687519" y="40463"/>
                  </a:lnTo>
                  <a:lnTo>
                    <a:pt x="3743832" y="57763"/>
                  </a:lnTo>
                  <a:lnTo>
                    <a:pt x="3771900" y="104198"/>
                  </a:lnTo>
                  <a:lnTo>
                    <a:pt x="3787016" y="121610"/>
                  </a:lnTo>
                  <a:lnTo>
                    <a:pt x="3810634" y="133963"/>
                  </a:lnTo>
                  <a:lnTo>
                    <a:pt x="3858436" y="115989"/>
                  </a:lnTo>
                  <a:lnTo>
                    <a:pt x="3893537" y="106757"/>
                  </a:lnTo>
                  <a:lnTo>
                    <a:pt x="3924935" y="104150"/>
                  </a:lnTo>
                  <a:lnTo>
                    <a:pt x="3961623" y="106051"/>
                  </a:lnTo>
                  <a:lnTo>
                    <a:pt x="4012600" y="110345"/>
                  </a:lnTo>
                  <a:lnTo>
                    <a:pt x="4086859" y="114913"/>
                  </a:lnTo>
                  <a:lnTo>
                    <a:pt x="4115892" y="121594"/>
                  </a:lnTo>
                  <a:lnTo>
                    <a:pt x="4124807" y="123954"/>
                  </a:lnTo>
                  <a:lnTo>
                    <a:pt x="4127779" y="126782"/>
                  </a:lnTo>
                  <a:lnTo>
                    <a:pt x="4138980" y="134872"/>
                  </a:lnTo>
                  <a:lnTo>
                    <a:pt x="4172584" y="153013"/>
                  </a:lnTo>
                  <a:lnTo>
                    <a:pt x="4219998" y="175944"/>
                  </a:lnTo>
                  <a:lnTo>
                    <a:pt x="4266866" y="197816"/>
                  </a:lnTo>
                  <a:lnTo>
                    <a:pt x="4313189" y="219688"/>
                  </a:lnTo>
                  <a:lnTo>
                    <a:pt x="4358973" y="242619"/>
                  </a:lnTo>
                  <a:lnTo>
                    <a:pt x="4404221" y="267666"/>
                  </a:lnTo>
                  <a:lnTo>
                    <a:pt x="4448936" y="295888"/>
                  </a:lnTo>
                  <a:lnTo>
                    <a:pt x="4459950" y="315347"/>
                  </a:lnTo>
                  <a:lnTo>
                    <a:pt x="4472749" y="333925"/>
                  </a:lnTo>
                  <a:lnTo>
                    <a:pt x="4496561" y="371961"/>
                  </a:lnTo>
                  <a:lnTo>
                    <a:pt x="4513974" y="422646"/>
                  </a:lnTo>
                  <a:lnTo>
                    <a:pt x="4515611" y="429111"/>
                  </a:lnTo>
                  <a:lnTo>
                    <a:pt x="4508319" y="461490"/>
                  </a:lnTo>
                  <a:lnTo>
                    <a:pt x="4497752" y="484499"/>
                  </a:lnTo>
                  <a:lnTo>
                    <a:pt x="4479446" y="501245"/>
                  </a:lnTo>
                  <a:lnTo>
                    <a:pt x="4448936" y="514836"/>
                  </a:lnTo>
                  <a:lnTo>
                    <a:pt x="4464218" y="543560"/>
                  </a:lnTo>
                  <a:lnTo>
                    <a:pt x="4480512" y="568414"/>
                  </a:lnTo>
                  <a:lnTo>
                    <a:pt x="4500068" y="590292"/>
                  </a:lnTo>
                  <a:lnTo>
                    <a:pt x="4525136" y="610086"/>
                  </a:lnTo>
                  <a:lnTo>
                    <a:pt x="4543180" y="640560"/>
                  </a:lnTo>
                  <a:lnTo>
                    <a:pt x="4558522" y="671951"/>
                  </a:lnTo>
                  <a:lnTo>
                    <a:pt x="4573839" y="703366"/>
                  </a:lnTo>
                  <a:lnTo>
                    <a:pt x="4591811" y="733911"/>
                  </a:lnTo>
                  <a:lnTo>
                    <a:pt x="4600181" y="777456"/>
                  </a:lnTo>
                  <a:lnTo>
                    <a:pt x="4607515" y="823585"/>
                  </a:lnTo>
                  <a:lnTo>
                    <a:pt x="4612869" y="871272"/>
                  </a:lnTo>
                  <a:lnTo>
                    <a:pt x="4615299" y="919490"/>
                  </a:lnTo>
                  <a:lnTo>
                    <a:pt x="4613862" y="967210"/>
                  </a:lnTo>
                  <a:lnTo>
                    <a:pt x="4607612" y="1013407"/>
                  </a:lnTo>
                  <a:lnTo>
                    <a:pt x="4595607" y="1057052"/>
                  </a:lnTo>
                  <a:lnTo>
                    <a:pt x="4576901" y="1097119"/>
                  </a:lnTo>
                  <a:lnTo>
                    <a:pt x="4550550" y="1132580"/>
                  </a:lnTo>
                  <a:lnTo>
                    <a:pt x="4515611" y="1162409"/>
                  </a:lnTo>
                  <a:lnTo>
                    <a:pt x="4529238" y="1208861"/>
                  </a:lnTo>
                  <a:lnTo>
                    <a:pt x="4549568" y="1251706"/>
                  </a:lnTo>
                  <a:lnTo>
                    <a:pt x="4574351" y="1292765"/>
                  </a:lnTo>
                  <a:lnTo>
                    <a:pt x="4601336" y="1333859"/>
                  </a:lnTo>
                  <a:lnTo>
                    <a:pt x="4615326" y="1362732"/>
                  </a:lnTo>
                  <a:lnTo>
                    <a:pt x="4625149" y="1398153"/>
                  </a:lnTo>
                  <a:lnTo>
                    <a:pt x="4632590" y="1434765"/>
                  </a:lnTo>
                  <a:lnTo>
                    <a:pt x="4639436" y="1467209"/>
                  </a:lnTo>
                  <a:lnTo>
                    <a:pt x="4637529" y="1517971"/>
                  </a:lnTo>
                  <a:lnTo>
                    <a:pt x="4635935" y="1568742"/>
                  </a:lnTo>
                  <a:lnTo>
                    <a:pt x="4634498" y="1619520"/>
                  </a:lnTo>
                  <a:lnTo>
                    <a:pt x="4633060" y="1670304"/>
                  </a:lnTo>
                  <a:lnTo>
                    <a:pt x="4631466" y="1721093"/>
                  </a:lnTo>
                  <a:lnTo>
                    <a:pt x="4629559" y="1771887"/>
                  </a:lnTo>
                  <a:lnTo>
                    <a:pt x="4627181" y="1822684"/>
                  </a:lnTo>
                  <a:lnTo>
                    <a:pt x="4624176" y="1873482"/>
                  </a:lnTo>
                  <a:lnTo>
                    <a:pt x="4620386" y="1924282"/>
                  </a:lnTo>
                  <a:lnTo>
                    <a:pt x="4581096" y="1970097"/>
                  </a:lnTo>
                  <a:lnTo>
                    <a:pt x="4544186" y="1990957"/>
                  </a:lnTo>
                  <a:lnTo>
                    <a:pt x="4569142" y="2014520"/>
                  </a:lnTo>
                  <a:lnTo>
                    <a:pt x="4617196" y="2059930"/>
                  </a:lnTo>
                  <a:lnTo>
                    <a:pt x="4648301" y="2113024"/>
                  </a:lnTo>
                  <a:lnTo>
                    <a:pt x="4656724" y="2139103"/>
                  </a:lnTo>
                  <a:lnTo>
                    <a:pt x="4666029" y="2164896"/>
                  </a:lnTo>
                  <a:lnTo>
                    <a:pt x="4677536" y="2190855"/>
                  </a:lnTo>
                  <a:lnTo>
                    <a:pt x="4676615" y="2245780"/>
                  </a:lnTo>
                  <a:lnTo>
                    <a:pt x="4676611" y="2298831"/>
                  </a:lnTo>
                  <a:lnTo>
                    <a:pt x="4676473" y="2350031"/>
                  </a:lnTo>
                  <a:lnTo>
                    <a:pt x="4675148" y="2399403"/>
                  </a:lnTo>
                  <a:lnTo>
                    <a:pt x="4671582" y="2446968"/>
                  </a:lnTo>
                  <a:lnTo>
                    <a:pt x="4664724" y="2492750"/>
                  </a:lnTo>
                  <a:lnTo>
                    <a:pt x="4653519" y="2536770"/>
                  </a:lnTo>
                  <a:lnTo>
                    <a:pt x="4636916" y="2579050"/>
                  </a:lnTo>
                  <a:lnTo>
                    <a:pt x="4613862" y="2619614"/>
                  </a:lnTo>
                  <a:lnTo>
                    <a:pt x="4583303" y="2658483"/>
                  </a:lnTo>
                  <a:lnTo>
                    <a:pt x="4544186" y="2695680"/>
                  </a:lnTo>
                  <a:lnTo>
                    <a:pt x="4495418" y="2739098"/>
                  </a:lnTo>
                  <a:lnTo>
                    <a:pt x="4439411" y="2771753"/>
                  </a:lnTo>
                  <a:lnTo>
                    <a:pt x="4387024" y="2782469"/>
                  </a:lnTo>
                  <a:lnTo>
                    <a:pt x="4360830" y="2786487"/>
                  </a:lnTo>
                  <a:lnTo>
                    <a:pt x="4334636" y="2790803"/>
                  </a:lnTo>
                  <a:lnTo>
                    <a:pt x="4322927" y="2812485"/>
                  </a:lnTo>
                  <a:lnTo>
                    <a:pt x="4312586" y="2835475"/>
                  </a:lnTo>
                  <a:lnTo>
                    <a:pt x="4301364" y="2857562"/>
                  </a:lnTo>
                  <a:lnTo>
                    <a:pt x="4252562" y="2908014"/>
                  </a:lnTo>
                  <a:lnTo>
                    <a:pt x="4216014" y="2935795"/>
                  </a:lnTo>
                  <a:lnTo>
                    <a:pt x="4177363" y="2959872"/>
                  </a:lnTo>
                  <a:lnTo>
                    <a:pt x="4136606" y="2980245"/>
                  </a:lnTo>
                  <a:lnTo>
                    <a:pt x="4093739" y="2996914"/>
                  </a:lnTo>
                  <a:lnTo>
                    <a:pt x="4048759" y="3009878"/>
                  </a:lnTo>
                  <a:lnTo>
                    <a:pt x="4005946" y="3031094"/>
                  </a:lnTo>
                  <a:lnTo>
                    <a:pt x="3958894" y="3041980"/>
                  </a:lnTo>
                  <a:lnTo>
                    <a:pt x="3909180" y="3045035"/>
                  </a:lnTo>
                  <a:lnTo>
                    <a:pt x="3858382" y="3042758"/>
                  </a:lnTo>
                  <a:lnTo>
                    <a:pt x="3808078" y="3037648"/>
                  </a:lnTo>
                  <a:lnTo>
                    <a:pt x="3759844" y="3032205"/>
                  </a:lnTo>
                  <a:lnTo>
                    <a:pt x="3715257" y="3028928"/>
                  </a:lnTo>
                  <a:lnTo>
                    <a:pt x="3671061" y="3013847"/>
                  </a:lnTo>
                  <a:lnTo>
                    <a:pt x="3634485" y="2990542"/>
                  </a:lnTo>
                  <a:lnTo>
                    <a:pt x="3600957" y="2963347"/>
                  </a:lnTo>
                  <a:lnTo>
                    <a:pt x="3565905" y="2936598"/>
                  </a:lnTo>
                  <a:lnTo>
                    <a:pt x="3524757" y="2914628"/>
                  </a:lnTo>
                  <a:lnTo>
                    <a:pt x="3475942" y="2940774"/>
                  </a:lnTo>
                  <a:lnTo>
                    <a:pt x="3424745" y="2956919"/>
                  </a:lnTo>
                  <a:lnTo>
                    <a:pt x="3371167" y="2966206"/>
                  </a:lnTo>
                  <a:lnTo>
                    <a:pt x="3315207" y="2971778"/>
                  </a:lnTo>
                  <a:lnTo>
                    <a:pt x="3241316" y="2970214"/>
                  </a:lnTo>
                  <a:lnTo>
                    <a:pt x="3183396" y="2969828"/>
                  </a:lnTo>
                  <a:lnTo>
                    <a:pt x="3138359" y="2969989"/>
                  </a:lnTo>
                  <a:lnTo>
                    <a:pt x="3103120" y="2970071"/>
                  </a:lnTo>
                  <a:lnTo>
                    <a:pt x="3074590" y="2969445"/>
                  </a:lnTo>
                  <a:lnTo>
                    <a:pt x="3025314" y="2963551"/>
                  </a:lnTo>
                  <a:lnTo>
                    <a:pt x="2965837" y="2947278"/>
                  </a:lnTo>
                  <a:lnTo>
                    <a:pt x="2924556" y="2933678"/>
                  </a:lnTo>
                  <a:lnTo>
                    <a:pt x="2896391" y="2912283"/>
                  </a:lnTo>
                  <a:lnTo>
                    <a:pt x="2864977" y="2894435"/>
                  </a:lnTo>
                  <a:lnTo>
                    <a:pt x="2810256" y="2847953"/>
                  </a:lnTo>
                  <a:lnTo>
                    <a:pt x="2791094" y="2809901"/>
                  </a:lnTo>
                  <a:lnTo>
                    <a:pt x="2782448" y="2790392"/>
                  </a:lnTo>
                  <a:lnTo>
                    <a:pt x="2772029" y="2771753"/>
                  </a:lnTo>
                  <a:lnTo>
                    <a:pt x="2739437" y="2701594"/>
                  </a:lnTo>
                  <a:lnTo>
                    <a:pt x="2722802" y="2675553"/>
                  </a:lnTo>
                  <a:lnTo>
                    <a:pt x="2701622" y="2661945"/>
                  </a:lnTo>
                  <a:lnTo>
                    <a:pt x="2674445" y="2657533"/>
                  </a:lnTo>
                  <a:lnTo>
                    <a:pt x="2639821" y="2659080"/>
                  </a:lnTo>
                  <a:lnTo>
                    <a:pt x="2596298" y="2663349"/>
                  </a:lnTo>
                  <a:lnTo>
                    <a:pt x="2542426" y="2667103"/>
                  </a:lnTo>
                  <a:lnTo>
                    <a:pt x="2476754" y="2667105"/>
                  </a:lnTo>
                  <a:lnTo>
                    <a:pt x="2428175" y="2652641"/>
                  </a:lnTo>
                  <a:lnTo>
                    <a:pt x="2380779" y="2635002"/>
                  </a:lnTo>
                  <a:lnTo>
                    <a:pt x="2334434" y="2614718"/>
                  </a:lnTo>
                  <a:lnTo>
                    <a:pt x="2289010" y="2592316"/>
                  </a:lnTo>
                  <a:lnTo>
                    <a:pt x="2244376" y="2568327"/>
                  </a:lnTo>
                  <a:lnTo>
                    <a:pt x="2200402" y="2543280"/>
                  </a:lnTo>
                  <a:lnTo>
                    <a:pt x="2160813" y="2520658"/>
                  </a:lnTo>
                  <a:lnTo>
                    <a:pt x="2117058" y="2495655"/>
                  </a:lnTo>
                  <a:lnTo>
                    <a:pt x="2081637" y="2475415"/>
                  </a:lnTo>
                  <a:lnTo>
                    <a:pt x="2067052" y="2467080"/>
                  </a:lnTo>
                  <a:lnTo>
                    <a:pt x="2042608" y="2436719"/>
                  </a:lnTo>
                  <a:lnTo>
                    <a:pt x="2015807" y="2409930"/>
                  </a:lnTo>
                  <a:lnTo>
                    <a:pt x="1988435" y="2383141"/>
                  </a:lnTo>
                  <a:lnTo>
                    <a:pt x="1962277" y="2352780"/>
                  </a:lnTo>
                  <a:lnTo>
                    <a:pt x="1934594" y="2310251"/>
                  </a:lnTo>
                  <a:lnTo>
                    <a:pt x="1912270" y="2265912"/>
                  </a:lnTo>
                  <a:lnTo>
                    <a:pt x="1893518" y="2219764"/>
                  </a:lnTo>
                  <a:lnTo>
                    <a:pt x="1876552" y="2171805"/>
                  </a:lnTo>
                  <a:lnTo>
                    <a:pt x="1870561" y="2163705"/>
                  </a:lnTo>
                  <a:lnTo>
                    <a:pt x="1795462" y="2148465"/>
                  </a:lnTo>
                  <a:lnTo>
                    <a:pt x="1752600" y="2146310"/>
                  </a:lnTo>
                  <a:lnTo>
                    <a:pt x="1709737" y="2145060"/>
                  </a:lnTo>
                  <a:lnTo>
                    <a:pt x="1666875" y="2143357"/>
                  </a:lnTo>
                  <a:lnTo>
                    <a:pt x="1633537" y="2120116"/>
                  </a:lnTo>
                  <a:lnTo>
                    <a:pt x="1609725" y="2076682"/>
                  </a:lnTo>
                  <a:lnTo>
                    <a:pt x="1601027" y="2051233"/>
                  </a:lnTo>
                  <a:lnTo>
                    <a:pt x="1600200" y="2048107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953000" y="1981200"/>
              <a:ext cx="1143000" cy="685800"/>
            </a:xfrm>
            <a:custGeom>
              <a:avLst/>
              <a:gdLst/>
              <a:ahLst/>
              <a:cxnLst/>
              <a:rect l="l" t="t" r="r" b="b"/>
              <a:pathLst>
                <a:path w="1143000" h="685800">
                  <a:moveTo>
                    <a:pt x="1143000" y="0"/>
                  </a:moveTo>
                  <a:lnTo>
                    <a:pt x="0" y="0"/>
                  </a:lnTo>
                  <a:lnTo>
                    <a:pt x="0" y="685800"/>
                  </a:lnTo>
                  <a:lnTo>
                    <a:pt x="1143000" y="685800"/>
                  </a:lnTo>
                  <a:lnTo>
                    <a:pt x="1143000" y="0"/>
                  </a:lnTo>
                  <a:close/>
                </a:path>
              </a:pathLst>
            </a:custGeom>
            <a:solidFill>
              <a:srgbClr val="BEDE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4953000" y="1981200"/>
              <a:ext cx="1143000" cy="685800"/>
            </a:xfrm>
            <a:custGeom>
              <a:avLst/>
              <a:gdLst/>
              <a:ahLst/>
              <a:cxnLst/>
              <a:rect l="l" t="t" r="r" b="b"/>
              <a:pathLst>
                <a:path w="1143000" h="685800">
                  <a:moveTo>
                    <a:pt x="0" y="685800"/>
                  </a:moveTo>
                  <a:lnTo>
                    <a:pt x="1143000" y="685800"/>
                  </a:lnTo>
                  <a:lnTo>
                    <a:pt x="1143000" y="0"/>
                  </a:lnTo>
                  <a:lnTo>
                    <a:pt x="0" y="0"/>
                  </a:lnTo>
                  <a:lnTo>
                    <a:pt x="0" y="685800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2667000" y="1752600"/>
            <a:ext cx="914400" cy="533400"/>
          </a:xfrm>
          <a:prstGeom prst="rect">
            <a:avLst/>
          </a:prstGeom>
          <a:solidFill>
            <a:srgbClr val="BEDEE2"/>
          </a:solidFill>
          <a:ln w="12192">
            <a:solidFill>
              <a:srgbClr val="000000"/>
            </a:solidFill>
          </a:ln>
        </p:spPr>
        <p:txBody>
          <a:bodyPr vert="horz" wrap="square" lIns="0" tIns="4445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50"/>
              </a:spcBef>
            </a:pPr>
            <a:r>
              <a:rPr sz="1800" spc="-25" dirty="0">
                <a:latin typeface="Tahoma"/>
                <a:cs typeface="Tahoma"/>
              </a:rPr>
              <a:t>CTZ</a:t>
            </a:r>
            <a:endParaRPr sz="1800">
              <a:latin typeface="Tahoma"/>
              <a:cs typeface="Tahoma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3422650" y="831850"/>
            <a:ext cx="1308100" cy="622300"/>
            <a:chOff x="3422650" y="831850"/>
            <a:chExt cx="1308100" cy="622300"/>
          </a:xfrm>
        </p:grpSpPr>
        <p:sp>
          <p:nvSpPr>
            <p:cNvPr id="21" name="object 21"/>
            <p:cNvSpPr/>
            <p:nvPr/>
          </p:nvSpPr>
          <p:spPr>
            <a:xfrm>
              <a:off x="3429000" y="838200"/>
              <a:ext cx="1295400" cy="609600"/>
            </a:xfrm>
            <a:custGeom>
              <a:avLst/>
              <a:gdLst/>
              <a:ahLst/>
              <a:cxnLst/>
              <a:rect l="l" t="t" r="r" b="b"/>
              <a:pathLst>
                <a:path w="1295400" h="609600">
                  <a:moveTo>
                    <a:pt x="1295400" y="0"/>
                  </a:moveTo>
                  <a:lnTo>
                    <a:pt x="0" y="0"/>
                  </a:lnTo>
                  <a:lnTo>
                    <a:pt x="0" y="609600"/>
                  </a:lnTo>
                  <a:lnTo>
                    <a:pt x="1295400" y="609600"/>
                  </a:lnTo>
                  <a:lnTo>
                    <a:pt x="1295400" y="0"/>
                  </a:lnTo>
                  <a:close/>
                </a:path>
              </a:pathLst>
            </a:custGeom>
            <a:solidFill>
              <a:srgbClr val="BEDE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3429000" y="838200"/>
              <a:ext cx="1295400" cy="609600"/>
            </a:xfrm>
            <a:custGeom>
              <a:avLst/>
              <a:gdLst/>
              <a:ahLst/>
              <a:cxnLst/>
              <a:rect l="l" t="t" r="r" b="b"/>
              <a:pathLst>
                <a:path w="1295400" h="609600">
                  <a:moveTo>
                    <a:pt x="0" y="609600"/>
                  </a:moveTo>
                  <a:lnTo>
                    <a:pt x="1295400" y="609600"/>
                  </a:lnTo>
                  <a:lnTo>
                    <a:pt x="1295400" y="0"/>
                  </a:lnTo>
                  <a:lnTo>
                    <a:pt x="0" y="0"/>
                  </a:lnTo>
                  <a:lnTo>
                    <a:pt x="0" y="609600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>
            <a:spLocks noGrp="1"/>
          </p:cNvSpPr>
          <p:nvPr>
            <p:ph type="title"/>
          </p:nvPr>
        </p:nvSpPr>
        <p:spPr>
          <a:xfrm>
            <a:off x="3429000" y="838200"/>
            <a:ext cx="1295400" cy="320040"/>
          </a:xfrm>
          <a:prstGeom prst="rect">
            <a:avLst/>
          </a:prstGeom>
          <a:solidFill>
            <a:srgbClr val="BEDEE2"/>
          </a:solidFill>
        </p:spPr>
        <p:txBody>
          <a:bodyPr vert="horz" wrap="square" lIns="0" tIns="44450" rIns="0" bIns="0" rtlCol="0">
            <a:spAutoFit/>
          </a:bodyPr>
          <a:lstStyle/>
          <a:p>
            <a:pPr marL="168275">
              <a:lnSpc>
                <a:spcPct val="100000"/>
              </a:lnSpc>
              <a:spcBef>
                <a:spcPts val="350"/>
              </a:spcBef>
            </a:pPr>
            <a:r>
              <a:rPr sz="1800" spc="-10" dirty="0">
                <a:latin typeface="Tahoma"/>
                <a:cs typeface="Tahoma"/>
              </a:rPr>
              <a:t>Vestibular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429000" y="1157662"/>
            <a:ext cx="1295400" cy="290195"/>
          </a:xfrm>
          <a:prstGeom prst="rect">
            <a:avLst/>
          </a:prstGeom>
          <a:solidFill>
            <a:srgbClr val="BEDEE2"/>
          </a:solidFill>
        </p:spPr>
        <p:txBody>
          <a:bodyPr vert="horz" wrap="square" lIns="0" tIns="0" rIns="0" bIns="0" rtlCol="0">
            <a:spAutoFit/>
          </a:bodyPr>
          <a:lstStyle/>
          <a:p>
            <a:pPr marL="168275">
              <a:lnSpc>
                <a:spcPts val="2155"/>
              </a:lnSpc>
            </a:pPr>
            <a:r>
              <a:rPr sz="1800" spc="-10" dirty="0">
                <a:latin typeface="Tahoma"/>
                <a:cs typeface="Tahoma"/>
              </a:rPr>
              <a:t>apparatus</a:t>
            </a:r>
            <a:endParaRPr sz="1800">
              <a:latin typeface="Tahoma"/>
              <a:cs typeface="Tahoma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5556250" y="831850"/>
            <a:ext cx="927100" cy="622300"/>
            <a:chOff x="5556250" y="831850"/>
            <a:chExt cx="927100" cy="622300"/>
          </a:xfrm>
        </p:grpSpPr>
        <p:sp>
          <p:nvSpPr>
            <p:cNvPr id="26" name="object 26"/>
            <p:cNvSpPr/>
            <p:nvPr/>
          </p:nvSpPr>
          <p:spPr>
            <a:xfrm>
              <a:off x="5562600" y="838200"/>
              <a:ext cx="914400" cy="609600"/>
            </a:xfrm>
            <a:custGeom>
              <a:avLst/>
              <a:gdLst/>
              <a:ahLst/>
              <a:cxnLst/>
              <a:rect l="l" t="t" r="r" b="b"/>
              <a:pathLst>
                <a:path w="914400" h="609600">
                  <a:moveTo>
                    <a:pt x="914400" y="0"/>
                  </a:moveTo>
                  <a:lnTo>
                    <a:pt x="0" y="0"/>
                  </a:lnTo>
                  <a:lnTo>
                    <a:pt x="0" y="609600"/>
                  </a:lnTo>
                  <a:lnTo>
                    <a:pt x="914400" y="609600"/>
                  </a:lnTo>
                  <a:lnTo>
                    <a:pt x="914400" y="0"/>
                  </a:lnTo>
                  <a:close/>
                </a:path>
              </a:pathLst>
            </a:custGeom>
            <a:solidFill>
              <a:srgbClr val="BEDE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562600" y="838200"/>
              <a:ext cx="914400" cy="609600"/>
            </a:xfrm>
            <a:custGeom>
              <a:avLst/>
              <a:gdLst/>
              <a:ahLst/>
              <a:cxnLst/>
              <a:rect l="l" t="t" r="r" b="b"/>
              <a:pathLst>
                <a:path w="914400" h="609600">
                  <a:moveTo>
                    <a:pt x="0" y="609600"/>
                  </a:moveTo>
                  <a:lnTo>
                    <a:pt x="914400" y="609600"/>
                  </a:lnTo>
                  <a:lnTo>
                    <a:pt x="914400" y="0"/>
                  </a:lnTo>
                  <a:lnTo>
                    <a:pt x="0" y="0"/>
                  </a:lnTo>
                  <a:lnTo>
                    <a:pt x="0" y="609600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5562600" y="838200"/>
            <a:ext cx="914400" cy="320040"/>
          </a:xfrm>
          <a:prstGeom prst="rect">
            <a:avLst/>
          </a:prstGeom>
          <a:solidFill>
            <a:srgbClr val="BEDEE2"/>
          </a:solidFill>
        </p:spPr>
        <p:txBody>
          <a:bodyPr vert="horz" wrap="square" lIns="0" tIns="4445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50"/>
              </a:spcBef>
            </a:pPr>
            <a:r>
              <a:rPr sz="1800" spc="-10" dirty="0">
                <a:latin typeface="Tahoma"/>
                <a:cs typeface="Tahoma"/>
              </a:rPr>
              <a:t>Higher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562600" y="1157662"/>
            <a:ext cx="914400" cy="290195"/>
          </a:xfrm>
          <a:prstGeom prst="rect">
            <a:avLst/>
          </a:prstGeom>
          <a:solidFill>
            <a:srgbClr val="BEDEE2"/>
          </a:solidFill>
        </p:spPr>
        <p:txBody>
          <a:bodyPr vert="horz" wrap="square" lIns="0" tIns="0" rIns="0" bIns="0" rtlCol="0">
            <a:spAutoFit/>
          </a:bodyPr>
          <a:lstStyle/>
          <a:p>
            <a:pPr marL="92075">
              <a:lnSpc>
                <a:spcPts val="2155"/>
              </a:lnSpc>
            </a:pPr>
            <a:r>
              <a:rPr sz="1800" spc="-10" dirty="0">
                <a:latin typeface="Tahoma"/>
                <a:cs typeface="Tahoma"/>
              </a:rPr>
              <a:t>centres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432175" y="3842384"/>
            <a:ext cx="5067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Tahoma"/>
                <a:cs typeface="Tahoma"/>
              </a:rPr>
              <a:t>Liver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041775" y="4604766"/>
            <a:ext cx="3816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latin typeface="Tahoma"/>
                <a:cs typeface="Tahoma"/>
              </a:rPr>
              <a:t>Gut</a:t>
            </a:r>
            <a:endParaRPr sz="1800">
              <a:latin typeface="Tahoma"/>
              <a:cs typeface="Tahoma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3581400" y="1443608"/>
            <a:ext cx="2235200" cy="4500245"/>
            <a:chOff x="3581400" y="1443608"/>
            <a:chExt cx="2235200" cy="4500245"/>
          </a:xfrm>
        </p:grpSpPr>
        <p:sp>
          <p:nvSpPr>
            <p:cNvPr id="33" name="object 33"/>
            <p:cNvSpPr/>
            <p:nvPr/>
          </p:nvSpPr>
          <p:spPr>
            <a:xfrm>
              <a:off x="3581400" y="1443608"/>
              <a:ext cx="2235200" cy="4500245"/>
            </a:xfrm>
            <a:custGeom>
              <a:avLst/>
              <a:gdLst/>
              <a:ahLst/>
              <a:cxnLst/>
              <a:rect l="l" t="t" r="r" b="b"/>
              <a:pathLst>
                <a:path w="2235200" h="4500245">
                  <a:moveTo>
                    <a:pt x="1371600" y="689991"/>
                  </a:moveTo>
                  <a:lnTo>
                    <a:pt x="1358900" y="683641"/>
                  </a:lnTo>
                  <a:lnTo>
                    <a:pt x="1320800" y="664591"/>
                  </a:lnTo>
                  <a:lnTo>
                    <a:pt x="1320800" y="683641"/>
                  </a:lnTo>
                  <a:lnTo>
                    <a:pt x="0" y="683641"/>
                  </a:lnTo>
                  <a:lnTo>
                    <a:pt x="0" y="696341"/>
                  </a:lnTo>
                  <a:lnTo>
                    <a:pt x="1320800" y="696341"/>
                  </a:lnTo>
                  <a:lnTo>
                    <a:pt x="1320800" y="715391"/>
                  </a:lnTo>
                  <a:lnTo>
                    <a:pt x="1358900" y="696341"/>
                  </a:lnTo>
                  <a:lnTo>
                    <a:pt x="1371600" y="689991"/>
                  </a:lnTo>
                  <a:close/>
                </a:path>
                <a:path w="2235200" h="4500245">
                  <a:moveTo>
                    <a:pt x="1600200" y="537591"/>
                  </a:moveTo>
                  <a:lnTo>
                    <a:pt x="1594027" y="512826"/>
                  </a:lnTo>
                  <a:lnTo>
                    <a:pt x="1586484" y="482473"/>
                  </a:lnTo>
                  <a:lnTo>
                    <a:pt x="1571955" y="494893"/>
                  </a:lnTo>
                  <a:lnTo>
                    <a:pt x="1147826" y="0"/>
                  </a:lnTo>
                  <a:lnTo>
                    <a:pt x="1138174" y="8382"/>
                  </a:lnTo>
                  <a:lnTo>
                    <a:pt x="1562303" y="503148"/>
                  </a:lnTo>
                  <a:lnTo>
                    <a:pt x="1547876" y="515493"/>
                  </a:lnTo>
                  <a:lnTo>
                    <a:pt x="1600200" y="537591"/>
                  </a:lnTo>
                  <a:close/>
                </a:path>
                <a:path w="2235200" h="4500245">
                  <a:moveTo>
                    <a:pt x="2082800" y="1274191"/>
                  </a:moveTo>
                  <a:lnTo>
                    <a:pt x="2076450" y="1261491"/>
                  </a:lnTo>
                  <a:lnTo>
                    <a:pt x="2057400" y="1223391"/>
                  </a:lnTo>
                  <a:lnTo>
                    <a:pt x="2032000" y="1274191"/>
                  </a:lnTo>
                  <a:lnTo>
                    <a:pt x="2051050" y="1274191"/>
                  </a:lnTo>
                  <a:lnTo>
                    <a:pt x="2051050" y="2363216"/>
                  </a:lnTo>
                  <a:lnTo>
                    <a:pt x="2044700" y="2360041"/>
                  </a:lnTo>
                  <a:lnTo>
                    <a:pt x="2006600" y="2340991"/>
                  </a:lnTo>
                  <a:lnTo>
                    <a:pt x="2006600" y="2360041"/>
                  </a:lnTo>
                  <a:lnTo>
                    <a:pt x="685800" y="2360041"/>
                  </a:lnTo>
                  <a:lnTo>
                    <a:pt x="685800" y="2372741"/>
                  </a:lnTo>
                  <a:lnTo>
                    <a:pt x="2006600" y="2372741"/>
                  </a:lnTo>
                  <a:lnTo>
                    <a:pt x="2006600" y="2391791"/>
                  </a:lnTo>
                  <a:lnTo>
                    <a:pt x="2044700" y="2372741"/>
                  </a:lnTo>
                  <a:lnTo>
                    <a:pt x="2051050" y="2369566"/>
                  </a:lnTo>
                  <a:lnTo>
                    <a:pt x="2051050" y="2668016"/>
                  </a:lnTo>
                  <a:lnTo>
                    <a:pt x="2044700" y="2664841"/>
                  </a:lnTo>
                  <a:lnTo>
                    <a:pt x="2006600" y="2645791"/>
                  </a:lnTo>
                  <a:lnTo>
                    <a:pt x="2006600" y="2664841"/>
                  </a:lnTo>
                  <a:lnTo>
                    <a:pt x="762000" y="2664841"/>
                  </a:lnTo>
                  <a:lnTo>
                    <a:pt x="762000" y="2677541"/>
                  </a:lnTo>
                  <a:lnTo>
                    <a:pt x="2006600" y="2677541"/>
                  </a:lnTo>
                  <a:lnTo>
                    <a:pt x="2006600" y="2696591"/>
                  </a:lnTo>
                  <a:lnTo>
                    <a:pt x="2044700" y="2677541"/>
                  </a:lnTo>
                  <a:lnTo>
                    <a:pt x="2051050" y="2674366"/>
                  </a:lnTo>
                  <a:lnTo>
                    <a:pt x="2051050" y="3277616"/>
                  </a:lnTo>
                  <a:lnTo>
                    <a:pt x="2044700" y="3274441"/>
                  </a:lnTo>
                  <a:lnTo>
                    <a:pt x="2006600" y="3255391"/>
                  </a:lnTo>
                  <a:lnTo>
                    <a:pt x="2006600" y="3274441"/>
                  </a:lnTo>
                  <a:lnTo>
                    <a:pt x="1219200" y="3274441"/>
                  </a:lnTo>
                  <a:lnTo>
                    <a:pt x="1219200" y="3287141"/>
                  </a:lnTo>
                  <a:lnTo>
                    <a:pt x="2006600" y="3287141"/>
                  </a:lnTo>
                  <a:lnTo>
                    <a:pt x="2006600" y="3306191"/>
                  </a:lnTo>
                  <a:lnTo>
                    <a:pt x="2044700" y="3287141"/>
                  </a:lnTo>
                  <a:lnTo>
                    <a:pt x="2051050" y="3283966"/>
                  </a:lnTo>
                  <a:lnTo>
                    <a:pt x="2051050" y="3582416"/>
                  </a:lnTo>
                  <a:lnTo>
                    <a:pt x="2044700" y="3579241"/>
                  </a:lnTo>
                  <a:lnTo>
                    <a:pt x="2006600" y="3560191"/>
                  </a:lnTo>
                  <a:lnTo>
                    <a:pt x="2006600" y="3579241"/>
                  </a:lnTo>
                  <a:lnTo>
                    <a:pt x="1066800" y="3579241"/>
                  </a:lnTo>
                  <a:lnTo>
                    <a:pt x="1066800" y="3591941"/>
                  </a:lnTo>
                  <a:lnTo>
                    <a:pt x="2006600" y="3591941"/>
                  </a:lnTo>
                  <a:lnTo>
                    <a:pt x="2006600" y="3610991"/>
                  </a:lnTo>
                  <a:lnTo>
                    <a:pt x="2044700" y="3591941"/>
                  </a:lnTo>
                  <a:lnTo>
                    <a:pt x="2051050" y="3588766"/>
                  </a:lnTo>
                  <a:lnTo>
                    <a:pt x="2051050" y="4499991"/>
                  </a:lnTo>
                  <a:lnTo>
                    <a:pt x="2063750" y="4499991"/>
                  </a:lnTo>
                  <a:lnTo>
                    <a:pt x="2063750" y="1274191"/>
                  </a:lnTo>
                  <a:lnTo>
                    <a:pt x="2082800" y="1274191"/>
                  </a:lnTo>
                  <a:close/>
                </a:path>
                <a:path w="2235200" h="4500245">
                  <a:moveTo>
                    <a:pt x="2235200" y="486791"/>
                  </a:moveTo>
                  <a:lnTo>
                    <a:pt x="2216150" y="486791"/>
                  </a:lnTo>
                  <a:lnTo>
                    <a:pt x="2216150" y="4191"/>
                  </a:lnTo>
                  <a:lnTo>
                    <a:pt x="2203450" y="4191"/>
                  </a:lnTo>
                  <a:lnTo>
                    <a:pt x="2203450" y="486791"/>
                  </a:lnTo>
                  <a:lnTo>
                    <a:pt x="2184400" y="486791"/>
                  </a:lnTo>
                  <a:lnTo>
                    <a:pt x="2209800" y="537591"/>
                  </a:lnTo>
                  <a:lnTo>
                    <a:pt x="2228850" y="499491"/>
                  </a:lnTo>
                  <a:lnTo>
                    <a:pt x="2235200" y="48679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3593958" y="4515611"/>
              <a:ext cx="1197610" cy="970915"/>
            </a:xfrm>
            <a:custGeom>
              <a:avLst/>
              <a:gdLst/>
              <a:ahLst/>
              <a:cxnLst/>
              <a:rect l="l" t="t" r="r" b="b"/>
              <a:pathLst>
                <a:path w="1197610" h="970914">
                  <a:moveTo>
                    <a:pt x="101741" y="228345"/>
                  </a:moveTo>
                  <a:lnTo>
                    <a:pt x="121916" y="212469"/>
                  </a:lnTo>
                  <a:lnTo>
                    <a:pt x="138079" y="196770"/>
                  </a:lnTo>
                  <a:lnTo>
                    <a:pt x="155122" y="182572"/>
                  </a:lnTo>
                  <a:lnTo>
                    <a:pt x="177941" y="171195"/>
                  </a:lnTo>
                  <a:lnTo>
                    <a:pt x="206366" y="137189"/>
                  </a:lnTo>
                  <a:lnTo>
                    <a:pt x="241135" y="107804"/>
                  </a:lnTo>
                  <a:lnTo>
                    <a:pt x="280398" y="82645"/>
                  </a:lnTo>
                  <a:lnTo>
                    <a:pt x="322307" y="61317"/>
                  </a:lnTo>
                  <a:lnTo>
                    <a:pt x="365013" y="43425"/>
                  </a:lnTo>
                  <a:lnTo>
                    <a:pt x="406668" y="28575"/>
                  </a:lnTo>
                  <a:lnTo>
                    <a:pt x="420955" y="23812"/>
                  </a:lnTo>
                  <a:lnTo>
                    <a:pt x="435243" y="19050"/>
                  </a:lnTo>
                  <a:lnTo>
                    <a:pt x="492393" y="0"/>
                  </a:lnTo>
                  <a:lnTo>
                    <a:pt x="542404" y="992"/>
                  </a:lnTo>
                  <a:lnTo>
                    <a:pt x="592425" y="1702"/>
                  </a:lnTo>
                  <a:lnTo>
                    <a:pt x="642452" y="2299"/>
                  </a:lnTo>
                  <a:lnTo>
                    <a:pt x="692481" y="2952"/>
                  </a:lnTo>
                  <a:lnTo>
                    <a:pt x="742511" y="3832"/>
                  </a:lnTo>
                  <a:lnTo>
                    <a:pt x="792537" y="5107"/>
                  </a:lnTo>
                  <a:lnTo>
                    <a:pt x="842558" y="6948"/>
                  </a:lnTo>
                  <a:lnTo>
                    <a:pt x="892570" y="9525"/>
                  </a:lnTo>
                  <a:lnTo>
                    <a:pt x="930608" y="18776"/>
                  </a:lnTo>
                  <a:lnTo>
                    <a:pt x="974461" y="38744"/>
                  </a:lnTo>
                  <a:lnTo>
                    <a:pt x="1021221" y="64801"/>
                  </a:lnTo>
                  <a:lnTo>
                    <a:pt x="1067980" y="92319"/>
                  </a:lnTo>
                  <a:lnTo>
                    <a:pt x="1111833" y="116669"/>
                  </a:lnTo>
                  <a:lnTo>
                    <a:pt x="1149872" y="133223"/>
                  </a:lnTo>
                  <a:lnTo>
                    <a:pt x="1180828" y="197389"/>
                  </a:lnTo>
                  <a:lnTo>
                    <a:pt x="1197497" y="266319"/>
                  </a:lnTo>
                  <a:lnTo>
                    <a:pt x="1196008" y="287962"/>
                  </a:lnTo>
                  <a:lnTo>
                    <a:pt x="1195115" y="309737"/>
                  </a:lnTo>
                  <a:lnTo>
                    <a:pt x="1187972" y="351917"/>
                  </a:lnTo>
                  <a:lnTo>
                    <a:pt x="1166737" y="366240"/>
                  </a:lnTo>
                  <a:lnTo>
                    <a:pt x="1159397" y="370967"/>
                  </a:lnTo>
                  <a:lnTo>
                    <a:pt x="1136822" y="401141"/>
                  </a:lnTo>
                  <a:lnTo>
                    <a:pt x="1119487" y="428053"/>
                  </a:lnTo>
                  <a:lnTo>
                    <a:pt x="1100675" y="452584"/>
                  </a:lnTo>
                  <a:lnTo>
                    <a:pt x="1073672" y="475614"/>
                  </a:lnTo>
                  <a:lnTo>
                    <a:pt x="1057709" y="500693"/>
                  </a:lnTo>
                  <a:lnTo>
                    <a:pt x="1040271" y="526700"/>
                  </a:lnTo>
                  <a:lnTo>
                    <a:pt x="997345" y="570738"/>
                  </a:lnTo>
                  <a:lnTo>
                    <a:pt x="954071" y="591633"/>
                  </a:lnTo>
                  <a:lnTo>
                    <a:pt x="940195" y="599186"/>
                  </a:lnTo>
                  <a:lnTo>
                    <a:pt x="887807" y="597872"/>
                  </a:lnTo>
                  <a:lnTo>
                    <a:pt x="835415" y="596805"/>
                  </a:lnTo>
                  <a:lnTo>
                    <a:pt x="783016" y="595725"/>
                  </a:lnTo>
                  <a:lnTo>
                    <a:pt x="730607" y="594369"/>
                  </a:lnTo>
                  <a:lnTo>
                    <a:pt x="678184" y="592477"/>
                  </a:lnTo>
                  <a:lnTo>
                    <a:pt x="625743" y="589788"/>
                  </a:lnTo>
                  <a:lnTo>
                    <a:pt x="577546" y="577834"/>
                  </a:lnTo>
                  <a:lnTo>
                    <a:pt x="553198" y="568767"/>
                  </a:lnTo>
                  <a:lnTo>
                    <a:pt x="530493" y="561213"/>
                  </a:lnTo>
                  <a:lnTo>
                    <a:pt x="477990" y="546141"/>
                  </a:lnTo>
                  <a:lnTo>
                    <a:pt x="425346" y="530935"/>
                  </a:lnTo>
                  <a:lnTo>
                    <a:pt x="372695" y="515461"/>
                  </a:lnTo>
                  <a:lnTo>
                    <a:pt x="320171" y="499585"/>
                  </a:lnTo>
                  <a:lnTo>
                    <a:pt x="267908" y="483172"/>
                  </a:lnTo>
                  <a:lnTo>
                    <a:pt x="216041" y="466089"/>
                  </a:lnTo>
                  <a:lnTo>
                    <a:pt x="193949" y="466685"/>
                  </a:lnTo>
                  <a:lnTo>
                    <a:pt x="149764" y="467875"/>
                  </a:lnTo>
                  <a:lnTo>
                    <a:pt x="114266" y="508269"/>
                  </a:lnTo>
                  <a:lnTo>
                    <a:pt x="111266" y="532638"/>
                  </a:lnTo>
                  <a:lnTo>
                    <a:pt x="113135" y="558413"/>
                  </a:lnTo>
                  <a:lnTo>
                    <a:pt x="115457" y="591486"/>
                  </a:lnTo>
                  <a:lnTo>
                    <a:pt x="130316" y="656336"/>
                  </a:lnTo>
                  <a:lnTo>
                    <a:pt x="163606" y="689536"/>
                  </a:lnTo>
                  <a:lnTo>
                    <a:pt x="187466" y="703833"/>
                  </a:lnTo>
                  <a:lnTo>
                    <a:pt x="232865" y="732107"/>
                  </a:lnTo>
                  <a:lnTo>
                    <a:pt x="276232" y="751531"/>
                  </a:lnTo>
                  <a:lnTo>
                    <a:pt x="319234" y="763936"/>
                  </a:lnTo>
                  <a:lnTo>
                    <a:pt x="363540" y="771156"/>
                  </a:lnTo>
                  <a:lnTo>
                    <a:pt x="410819" y="775024"/>
                  </a:lnTo>
                  <a:lnTo>
                    <a:pt x="462739" y="777372"/>
                  </a:lnTo>
                  <a:lnTo>
                    <a:pt x="520968" y="780034"/>
                  </a:lnTo>
                  <a:lnTo>
                    <a:pt x="557171" y="790973"/>
                  </a:lnTo>
                  <a:lnTo>
                    <a:pt x="592469" y="803735"/>
                  </a:lnTo>
                  <a:lnTo>
                    <a:pt x="627767" y="816520"/>
                  </a:lnTo>
                  <a:lnTo>
                    <a:pt x="663970" y="827532"/>
                  </a:lnTo>
                  <a:lnTo>
                    <a:pt x="719221" y="821589"/>
                  </a:lnTo>
                  <a:lnTo>
                    <a:pt x="771430" y="814281"/>
                  </a:lnTo>
                  <a:lnTo>
                    <a:pt x="821731" y="804242"/>
                  </a:lnTo>
                  <a:lnTo>
                    <a:pt x="871258" y="790106"/>
                  </a:lnTo>
                  <a:lnTo>
                    <a:pt x="921145" y="770509"/>
                  </a:lnTo>
                  <a:lnTo>
                    <a:pt x="949458" y="759096"/>
                  </a:lnTo>
                  <a:lnTo>
                    <a:pt x="970008" y="753221"/>
                  </a:lnTo>
                  <a:lnTo>
                    <a:pt x="1016395" y="741934"/>
                  </a:lnTo>
                  <a:lnTo>
                    <a:pt x="1067419" y="724967"/>
                  </a:lnTo>
                  <a:lnTo>
                    <a:pt x="1073672" y="722884"/>
                  </a:lnTo>
                </a:path>
                <a:path w="1197610" h="970914">
                  <a:moveTo>
                    <a:pt x="159272" y="341883"/>
                  </a:moveTo>
                  <a:lnTo>
                    <a:pt x="247355" y="299624"/>
                  </a:lnTo>
                  <a:lnTo>
                    <a:pt x="307962" y="267049"/>
                  </a:lnTo>
                  <a:lnTo>
                    <a:pt x="359798" y="237223"/>
                  </a:lnTo>
                  <a:lnTo>
                    <a:pt x="394910" y="210341"/>
                  </a:lnTo>
                  <a:lnTo>
                    <a:pt x="401667" y="202453"/>
                  </a:lnTo>
                  <a:lnTo>
                    <a:pt x="408733" y="195161"/>
                  </a:lnTo>
                  <a:lnTo>
                    <a:pt x="458555" y="171303"/>
                  </a:lnTo>
                  <a:lnTo>
                    <a:pt x="505154" y="159060"/>
                  </a:lnTo>
                  <a:lnTo>
                    <a:pt x="554131" y="151304"/>
                  </a:lnTo>
                  <a:lnTo>
                    <a:pt x="603245" y="146713"/>
                  </a:lnTo>
                  <a:lnTo>
                    <a:pt x="650257" y="143963"/>
                  </a:lnTo>
                  <a:lnTo>
                    <a:pt x="692926" y="141731"/>
                  </a:lnTo>
                  <a:lnTo>
                    <a:pt x="740336" y="150447"/>
                  </a:lnTo>
                  <a:lnTo>
                    <a:pt x="778079" y="162591"/>
                  </a:lnTo>
                  <a:lnTo>
                    <a:pt x="813726" y="178593"/>
                  </a:lnTo>
                  <a:lnTo>
                    <a:pt x="854851" y="198881"/>
                  </a:lnTo>
                  <a:lnTo>
                    <a:pt x="886440" y="210526"/>
                  </a:lnTo>
                  <a:lnTo>
                    <a:pt x="920399" y="216788"/>
                  </a:lnTo>
                  <a:lnTo>
                    <a:pt x="954952" y="221241"/>
                  </a:lnTo>
                  <a:lnTo>
                    <a:pt x="988328" y="227456"/>
                  </a:lnTo>
                  <a:lnTo>
                    <a:pt x="995918" y="234386"/>
                  </a:lnTo>
                  <a:lnTo>
                    <a:pt x="1003806" y="241173"/>
                  </a:lnTo>
                  <a:lnTo>
                    <a:pt x="1011098" y="248245"/>
                  </a:lnTo>
                  <a:lnTo>
                    <a:pt x="1030000" y="291242"/>
                  </a:lnTo>
                  <a:lnTo>
                    <a:pt x="1035953" y="313308"/>
                  </a:lnTo>
                  <a:lnTo>
                    <a:pt x="1020586" y="351176"/>
                  </a:lnTo>
                  <a:lnTo>
                    <a:pt x="997789" y="381746"/>
                  </a:lnTo>
                  <a:lnTo>
                    <a:pt x="970230" y="409053"/>
                  </a:lnTo>
                  <a:lnTo>
                    <a:pt x="940576" y="437133"/>
                  </a:lnTo>
                  <a:lnTo>
                    <a:pt x="889379" y="464518"/>
                  </a:lnTo>
                  <a:lnTo>
                    <a:pt x="854851" y="475233"/>
                  </a:lnTo>
                  <a:lnTo>
                    <a:pt x="792417" y="469625"/>
                  </a:lnTo>
                  <a:lnTo>
                    <a:pt x="740744" y="464840"/>
                  </a:lnTo>
                  <a:lnTo>
                    <a:pt x="694556" y="459049"/>
                  </a:lnTo>
                  <a:lnTo>
                    <a:pt x="648582" y="450423"/>
                  </a:lnTo>
                  <a:lnTo>
                    <a:pt x="597549" y="437133"/>
                  </a:lnTo>
                  <a:lnTo>
                    <a:pt x="570364" y="429592"/>
                  </a:lnTo>
                  <a:lnTo>
                    <a:pt x="559717" y="427097"/>
                  </a:lnTo>
                  <a:lnTo>
                    <a:pt x="559519" y="427690"/>
                  </a:lnTo>
                  <a:lnTo>
                    <a:pt x="563687" y="429418"/>
                  </a:lnTo>
                  <a:lnTo>
                    <a:pt x="566135" y="430325"/>
                  </a:lnTo>
                  <a:lnTo>
                    <a:pt x="560776" y="428454"/>
                  </a:lnTo>
                  <a:lnTo>
                    <a:pt x="541526" y="421850"/>
                  </a:lnTo>
                  <a:lnTo>
                    <a:pt x="502299" y="408558"/>
                  </a:lnTo>
                  <a:lnTo>
                    <a:pt x="485332" y="402903"/>
                  </a:lnTo>
                  <a:lnTo>
                    <a:pt x="466580" y="396652"/>
                  </a:lnTo>
                  <a:lnTo>
                    <a:pt x="451399" y="391592"/>
                  </a:lnTo>
                  <a:lnTo>
                    <a:pt x="445149" y="389508"/>
                  </a:lnTo>
                  <a:lnTo>
                    <a:pt x="422942" y="387996"/>
                  </a:lnTo>
                  <a:lnTo>
                    <a:pt x="388671" y="383611"/>
                  </a:lnTo>
                  <a:lnTo>
                    <a:pt x="345137" y="377953"/>
                  </a:lnTo>
                  <a:lnTo>
                    <a:pt x="295142" y="372623"/>
                  </a:lnTo>
                  <a:lnTo>
                    <a:pt x="241488" y="369220"/>
                  </a:lnTo>
                  <a:lnTo>
                    <a:pt x="186977" y="369346"/>
                  </a:lnTo>
                  <a:lnTo>
                    <a:pt x="134410" y="374600"/>
                  </a:lnTo>
                  <a:lnTo>
                    <a:pt x="86590" y="386582"/>
                  </a:lnTo>
                  <a:lnTo>
                    <a:pt x="46318" y="406894"/>
                  </a:lnTo>
                  <a:lnTo>
                    <a:pt x="16397" y="437133"/>
                  </a:lnTo>
                  <a:lnTo>
                    <a:pt x="8627" y="474925"/>
                  </a:lnTo>
                  <a:lnTo>
                    <a:pt x="2770" y="518747"/>
                  </a:lnTo>
                  <a:lnTo>
                    <a:pt x="0" y="566141"/>
                  </a:lnTo>
                  <a:lnTo>
                    <a:pt x="1490" y="614648"/>
                  </a:lnTo>
                  <a:lnTo>
                    <a:pt x="8416" y="661809"/>
                  </a:lnTo>
                  <a:lnTo>
                    <a:pt x="21951" y="705167"/>
                  </a:lnTo>
                  <a:lnTo>
                    <a:pt x="43270" y="742262"/>
                  </a:lnTo>
                  <a:lnTo>
                    <a:pt x="73547" y="770635"/>
                  </a:lnTo>
                  <a:lnTo>
                    <a:pt x="89686" y="804094"/>
                  </a:lnTo>
                  <a:lnTo>
                    <a:pt x="113409" y="830849"/>
                  </a:lnTo>
                  <a:lnTo>
                    <a:pt x="143395" y="851342"/>
                  </a:lnTo>
                  <a:lnTo>
                    <a:pt x="178322" y="866013"/>
                  </a:lnTo>
                  <a:lnTo>
                    <a:pt x="219248" y="891668"/>
                  </a:lnTo>
                  <a:lnTo>
                    <a:pt x="257291" y="904923"/>
                  </a:lnTo>
                  <a:lnTo>
                    <a:pt x="296791" y="910114"/>
                  </a:lnTo>
                  <a:lnTo>
                    <a:pt x="342089" y="911574"/>
                  </a:lnTo>
                  <a:lnTo>
                    <a:pt x="397524" y="913638"/>
                  </a:lnTo>
                  <a:lnTo>
                    <a:pt x="422092" y="930383"/>
                  </a:lnTo>
                  <a:lnTo>
                    <a:pt x="436290" y="938741"/>
                  </a:lnTo>
                  <a:lnTo>
                    <a:pt x="446869" y="941213"/>
                  </a:lnTo>
                  <a:lnTo>
                    <a:pt x="460581" y="940296"/>
                  </a:lnTo>
                  <a:lnTo>
                    <a:pt x="484176" y="938491"/>
                  </a:lnTo>
                  <a:lnTo>
                    <a:pt x="524407" y="938297"/>
                  </a:lnTo>
                  <a:lnTo>
                    <a:pt x="588024" y="942213"/>
                  </a:lnTo>
                  <a:lnTo>
                    <a:pt x="642866" y="947785"/>
                  </a:lnTo>
                  <a:lnTo>
                    <a:pt x="697672" y="954690"/>
                  </a:lnTo>
                  <a:lnTo>
                    <a:pt x="752455" y="962501"/>
                  </a:lnTo>
                  <a:lnTo>
                    <a:pt x="807226" y="970788"/>
                  </a:lnTo>
                  <a:lnTo>
                    <a:pt x="845377" y="965182"/>
                  </a:lnTo>
                  <a:lnTo>
                    <a:pt x="890882" y="955448"/>
                  </a:lnTo>
                  <a:lnTo>
                    <a:pt x="940410" y="941916"/>
                  </a:lnTo>
                  <a:lnTo>
                    <a:pt x="990631" y="924921"/>
                  </a:lnTo>
                  <a:lnTo>
                    <a:pt x="1038216" y="904796"/>
                  </a:lnTo>
                  <a:lnTo>
                    <a:pt x="1079833" y="881873"/>
                  </a:lnTo>
                  <a:lnTo>
                    <a:pt x="1112153" y="856488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35"/>
          <p:cNvSpPr txBox="1"/>
          <p:nvPr/>
        </p:nvSpPr>
        <p:spPr>
          <a:xfrm>
            <a:off x="2441194" y="5564714"/>
            <a:ext cx="2054225" cy="666750"/>
          </a:xfrm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45"/>
              </a:spcBef>
            </a:pPr>
            <a:r>
              <a:rPr sz="1400" dirty="0">
                <a:latin typeface="Tahoma"/>
                <a:cs typeface="Tahoma"/>
              </a:rPr>
              <a:t>Hd</a:t>
            </a:r>
            <a:r>
              <a:rPr sz="1400" spc="-1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and</a:t>
            </a:r>
            <a:r>
              <a:rPr sz="1400" spc="-1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neck</a:t>
            </a:r>
            <a:r>
              <a:rPr sz="1400" spc="-1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/ Abdomen</a:t>
            </a:r>
            <a:r>
              <a:rPr sz="1400" spc="-45" dirty="0">
                <a:latin typeface="Tahoma"/>
                <a:cs typeface="Tahoma"/>
              </a:rPr>
              <a:t> </a:t>
            </a:r>
            <a:r>
              <a:rPr sz="1400" spc="-50" dirty="0">
                <a:latin typeface="Tahoma"/>
                <a:cs typeface="Tahoma"/>
              </a:rPr>
              <a:t>/</a:t>
            </a:r>
            <a:endParaRPr sz="1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1400" dirty="0">
                <a:latin typeface="Tahoma"/>
                <a:cs typeface="Tahoma"/>
              </a:rPr>
              <a:t>Thorax</a:t>
            </a:r>
            <a:r>
              <a:rPr sz="1400" spc="-5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/</a:t>
            </a:r>
            <a:r>
              <a:rPr sz="1400" spc="-2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Pelvis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4419600" y="1447799"/>
            <a:ext cx="1549400" cy="4521200"/>
          </a:xfrm>
          <a:custGeom>
            <a:avLst/>
            <a:gdLst/>
            <a:ahLst/>
            <a:cxnLst/>
            <a:rect l="l" t="t" r="r" b="b"/>
            <a:pathLst>
              <a:path w="1549400" h="4521200">
                <a:moveTo>
                  <a:pt x="1219200" y="4495800"/>
                </a:moveTo>
                <a:lnTo>
                  <a:pt x="1206500" y="4489450"/>
                </a:lnTo>
                <a:lnTo>
                  <a:pt x="1168400" y="4470400"/>
                </a:lnTo>
                <a:lnTo>
                  <a:pt x="1168400" y="4489450"/>
                </a:lnTo>
                <a:lnTo>
                  <a:pt x="0" y="4489450"/>
                </a:lnTo>
                <a:lnTo>
                  <a:pt x="0" y="4502150"/>
                </a:lnTo>
                <a:lnTo>
                  <a:pt x="1168400" y="4502150"/>
                </a:lnTo>
                <a:lnTo>
                  <a:pt x="1168400" y="4521200"/>
                </a:lnTo>
                <a:lnTo>
                  <a:pt x="1206500" y="4502150"/>
                </a:lnTo>
                <a:lnTo>
                  <a:pt x="1219200" y="4495800"/>
                </a:lnTo>
                <a:close/>
              </a:path>
              <a:path w="1549400" h="4521200">
                <a:moveTo>
                  <a:pt x="1549400" y="482600"/>
                </a:moveTo>
                <a:lnTo>
                  <a:pt x="1530350" y="482600"/>
                </a:lnTo>
                <a:lnTo>
                  <a:pt x="1530350" y="0"/>
                </a:lnTo>
                <a:lnTo>
                  <a:pt x="1517650" y="0"/>
                </a:lnTo>
                <a:lnTo>
                  <a:pt x="1517650" y="482600"/>
                </a:lnTo>
                <a:lnTo>
                  <a:pt x="1498600" y="482600"/>
                </a:lnTo>
                <a:lnTo>
                  <a:pt x="1524000" y="533400"/>
                </a:lnTo>
                <a:lnTo>
                  <a:pt x="1543050" y="495300"/>
                </a:lnTo>
                <a:lnTo>
                  <a:pt x="1549400" y="4826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5566028" y="1633854"/>
            <a:ext cx="5175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93065" algn="l"/>
              </a:tabLst>
            </a:pPr>
            <a:r>
              <a:rPr sz="1600" spc="-50" dirty="0">
                <a:latin typeface="Tahoma"/>
                <a:cs typeface="Tahoma"/>
              </a:rPr>
              <a:t>+</a:t>
            </a:r>
            <a:r>
              <a:rPr sz="1600" dirty="0">
                <a:latin typeface="Tahoma"/>
                <a:cs typeface="Tahoma"/>
              </a:rPr>
              <a:t>	</a:t>
            </a:r>
            <a:r>
              <a:rPr sz="2400" spc="-50" dirty="0">
                <a:latin typeface="Tahoma"/>
                <a:cs typeface="Tahoma"/>
              </a:rPr>
              <a:t>-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092953" y="1613154"/>
            <a:ext cx="1733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Tahoma"/>
                <a:cs typeface="Tahoma"/>
              </a:rPr>
              <a:t>+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4651628" y="1862454"/>
            <a:ext cx="1733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Tahoma"/>
                <a:cs typeface="Tahoma"/>
              </a:rPr>
              <a:t>+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032628" y="2089530"/>
            <a:ext cx="902335" cy="782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latin typeface="Tahoma"/>
                <a:cs typeface="Tahoma"/>
              </a:rPr>
              <a:t>Vomiting </a:t>
            </a:r>
            <a:r>
              <a:rPr sz="1800" spc="-10" dirty="0">
                <a:latin typeface="Tahoma"/>
                <a:cs typeface="Tahoma"/>
              </a:rPr>
              <a:t>centre</a:t>
            </a:r>
            <a:endParaRPr sz="1800">
              <a:latin typeface="Tahoma"/>
              <a:cs typeface="Tahoma"/>
            </a:endParaRPr>
          </a:p>
          <a:p>
            <a:pPr marL="682625">
              <a:lnSpc>
                <a:spcPts val="1645"/>
              </a:lnSpc>
            </a:pPr>
            <a:r>
              <a:rPr sz="1600" spc="-5" dirty="0">
                <a:latin typeface="Tahoma"/>
                <a:cs typeface="Tahoma"/>
              </a:rPr>
              <a:t>+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346828" y="3640582"/>
            <a:ext cx="91630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Tahoma"/>
                <a:cs typeface="Tahoma"/>
              </a:rPr>
              <a:t>chemoreceptors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4346828" y="3945382"/>
            <a:ext cx="105346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Tahoma"/>
                <a:cs typeface="Tahoma"/>
              </a:rPr>
              <a:t>mechanoreceptors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4575428" y="5749238"/>
            <a:ext cx="105346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Tahoma"/>
                <a:cs typeface="Tahoma"/>
              </a:rPr>
              <a:t>mechanoreceptors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4727828" y="4530090"/>
            <a:ext cx="91630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Tahoma"/>
                <a:cs typeface="Tahoma"/>
              </a:rPr>
              <a:t>chemoreceptors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651628" y="4834890"/>
            <a:ext cx="105346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Tahoma"/>
                <a:cs typeface="Tahoma"/>
              </a:rPr>
              <a:t>mechanoreceptors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5794628" y="3308984"/>
            <a:ext cx="8515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ahoma"/>
                <a:cs typeface="Tahoma"/>
              </a:rPr>
              <a:t>Vagus</a:t>
            </a:r>
            <a:r>
              <a:rPr sz="1800" spc="-90" dirty="0">
                <a:latin typeface="Tahoma"/>
                <a:cs typeface="Tahoma"/>
              </a:rPr>
              <a:t> </a:t>
            </a:r>
            <a:r>
              <a:rPr sz="1800" spc="-50" dirty="0">
                <a:latin typeface="Tahoma"/>
                <a:cs typeface="Tahoma"/>
              </a:rPr>
              <a:t>N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1772411" y="1433750"/>
            <a:ext cx="2494915" cy="2157095"/>
          </a:xfrm>
          <a:custGeom>
            <a:avLst/>
            <a:gdLst/>
            <a:ahLst/>
            <a:cxnLst/>
            <a:rect l="l" t="t" r="r" b="b"/>
            <a:pathLst>
              <a:path w="2494915" h="2157095">
                <a:moveTo>
                  <a:pt x="0" y="99393"/>
                </a:moveTo>
                <a:lnTo>
                  <a:pt x="51580" y="87460"/>
                </a:lnTo>
                <a:lnTo>
                  <a:pt x="103300" y="71168"/>
                </a:lnTo>
                <a:lnTo>
                  <a:pt x="154935" y="54176"/>
                </a:lnTo>
                <a:lnTo>
                  <a:pt x="206260" y="40140"/>
                </a:lnTo>
                <a:lnTo>
                  <a:pt x="257048" y="32718"/>
                </a:lnTo>
                <a:lnTo>
                  <a:pt x="316404" y="28952"/>
                </a:lnTo>
                <a:lnTo>
                  <a:pt x="371989" y="25651"/>
                </a:lnTo>
                <a:lnTo>
                  <a:pt x="424276" y="22777"/>
                </a:lnTo>
                <a:lnTo>
                  <a:pt x="473740" y="20293"/>
                </a:lnTo>
                <a:lnTo>
                  <a:pt x="520856" y="18160"/>
                </a:lnTo>
                <a:lnTo>
                  <a:pt x="566099" y="16342"/>
                </a:lnTo>
                <a:lnTo>
                  <a:pt x="609943" y="14799"/>
                </a:lnTo>
                <a:lnTo>
                  <a:pt x="652863" y="13496"/>
                </a:lnTo>
                <a:lnTo>
                  <a:pt x="695334" y="12393"/>
                </a:lnTo>
                <a:lnTo>
                  <a:pt x="737830" y="11454"/>
                </a:lnTo>
                <a:lnTo>
                  <a:pt x="780827" y="10641"/>
                </a:lnTo>
                <a:lnTo>
                  <a:pt x="824798" y="9916"/>
                </a:lnTo>
                <a:lnTo>
                  <a:pt x="870219" y="9241"/>
                </a:lnTo>
                <a:lnTo>
                  <a:pt x="917564" y="8579"/>
                </a:lnTo>
                <a:lnTo>
                  <a:pt x="967308" y="7892"/>
                </a:lnTo>
                <a:lnTo>
                  <a:pt x="1019926" y="7143"/>
                </a:lnTo>
                <a:lnTo>
                  <a:pt x="1075892" y="6293"/>
                </a:lnTo>
                <a:lnTo>
                  <a:pt x="1135681" y="5306"/>
                </a:lnTo>
                <a:lnTo>
                  <a:pt x="1199769" y="4143"/>
                </a:lnTo>
                <a:lnTo>
                  <a:pt x="1248473" y="4378"/>
                </a:lnTo>
                <a:lnTo>
                  <a:pt x="1297374" y="3539"/>
                </a:lnTo>
                <a:lnTo>
                  <a:pt x="1346386" y="2169"/>
                </a:lnTo>
                <a:lnTo>
                  <a:pt x="1395424" y="808"/>
                </a:lnTo>
                <a:lnTo>
                  <a:pt x="1444402" y="0"/>
                </a:lnTo>
                <a:lnTo>
                  <a:pt x="1493236" y="284"/>
                </a:lnTo>
                <a:lnTo>
                  <a:pt x="1541840" y="2204"/>
                </a:lnTo>
                <a:lnTo>
                  <a:pt x="1590128" y="6301"/>
                </a:lnTo>
                <a:lnTo>
                  <a:pt x="1638015" y="13117"/>
                </a:lnTo>
                <a:lnTo>
                  <a:pt x="1685416" y="23193"/>
                </a:lnTo>
                <a:lnTo>
                  <a:pt x="1752663" y="50006"/>
                </a:lnTo>
                <a:lnTo>
                  <a:pt x="1785179" y="66288"/>
                </a:lnTo>
                <a:lnTo>
                  <a:pt x="1818766" y="80343"/>
                </a:lnTo>
                <a:lnTo>
                  <a:pt x="1855507" y="92350"/>
                </a:lnTo>
                <a:lnTo>
                  <a:pt x="1896094" y="104775"/>
                </a:lnTo>
                <a:lnTo>
                  <a:pt x="1928941" y="114508"/>
                </a:lnTo>
                <a:lnTo>
                  <a:pt x="1942464" y="118443"/>
                </a:lnTo>
                <a:lnTo>
                  <a:pt x="1988339" y="149250"/>
                </a:lnTo>
                <a:lnTo>
                  <a:pt x="2036572" y="176784"/>
                </a:lnTo>
                <a:lnTo>
                  <a:pt x="2085375" y="203721"/>
                </a:lnTo>
                <a:lnTo>
                  <a:pt x="2132965" y="232743"/>
                </a:lnTo>
                <a:lnTo>
                  <a:pt x="2166153" y="259318"/>
                </a:lnTo>
                <a:lnTo>
                  <a:pt x="2196068" y="289321"/>
                </a:lnTo>
                <a:lnTo>
                  <a:pt x="2225387" y="319611"/>
                </a:lnTo>
                <a:lnTo>
                  <a:pt x="2256790" y="347043"/>
                </a:lnTo>
                <a:lnTo>
                  <a:pt x="2278195" y="385365"/>
                </a:lnTo>
                <a:lnTo>
                  <a:pt x="2306141" y="428863"/>
                </a:lnTo>
                <a:lnTo>
                  <a:pt x="2337659" y="473203"/>
                </a:lnTo>
                <a:lnTo>
                  <a:pt x="2369781" y="514049"/>
                </a:lnTo>
                <a:lnTo>
                  <a:pt x="2399538" y="547068"/>
                </a:lnTo>
                <a:lnTo>
                  <a:pt x="2410634" y="582751"/>
                </a:lnTo>
                <a:lnTo>
                  <a:pt x="2415635" y="598217"/>
                </a:lnTo>
                <a:lnTo>
                  <a:pt x="2422112" y="609540"/>
                </a:lnTo>
                <a:lnTo>
                  <a:pt x="2437638" y="632793"/>
                </a:lnTo>
                <a:lnTo>
                  <a:pt x="2448436" y="669369"/>
                </a:lnTo>
                <a:lnTo>
                  <a:pt x="2460879" y="702992"/>
                </a:lnTo>
                <a:lnTo>
                  <a:pt x="2473606" y="737235"/>
                </a:lnTo>
                <a:lnTo>
                  <a:pt x="2485263" y="775668"/>
                </a:lnTo>
                <a:lnTo>
                  <a:pt x="2488090" y="786979"/>
                </a:lnTo>
                <a:lnTo>
                  <a:pt x="2491216" y="799480"/>
                </a:lnTo>
                <a:lnTo>
                  <a:pt x="2493746" y="809601"/>
                </a:lnTo>
                <a:lnTo>
                  <a:pt x="2494788" y="813768"/>
                </a:lnTo>
                <a:lnTo>
                  <a:pt x="2493299" y="866082"/>
                </a:lnTo>
                <a:lnTo>
                  <a:pt x="2492406" y="918432"/>
                </a:lnTo>
                <a:lnTo>
                  <a:pt x="2490323" y="970805"/>
                </a:lnTo>
                <a:lnTo>
                  <a:pt x="2485263" y="1023191"/>
                </a:lnTo>
                <a:lnTo>
                  <a:pt x="2464724" y="1059356"/>
                </a:lnTo>
                <a:lnTo>
                  <a:pt x="2456688" y="1070816"/>
                </a:lnTo>
                <a:lnTo>
                  <a:pt x="2435123" y="1109678"/>
                </a:lnTo>
                <a:lnTo>
                  <a:pt x="2411425" y="1148540"/>
                </a:lnTo>
                <a:lnTo>
                  <a:pt x="2384221" y="1185116"/>
                </a:lnTo>
                <a:lnTo>
                  <a:pt x="2352141" y="1217120"/>
                </a:lnTo>
                <a:lnTo>
                  <a:pt x="2313813" y="1242266"/>
                </a:lnTo>
                <a:lnTo>
                  <a:pt x="2285523" y="1249213"/>
                </a:lnTo>
                <a:lnTo>
                  <a:pt x="2275840" y="1251791"/>
                </a:lnTo>
                <a:lnTo>
                  <a:pt x="2266315" y="1255910"/>
                </a:lnTo>
                <a:lnTo>
                  <a:pt x="2256790" y="1260744"/>
                </a:lnTo>
                <a:lnTo>
                  <a:pt x="2247265" y="1265864"/>
                </a:lnTo>
                <a:lnTo>
                  <a:pt x="2237740" y="1270841"/>
                </a:lnTo>
                <a:lnTo>
                  <a:pt x="2194757" y="1296292"/>
                </a:lnTo>
                <a:lnTo>
                  <a:pt x="2152987" y="1322809"/>
                </a:lnTo>
                <a:lnTo>
                  <a:pt x="2111753" y="1349936"/>
                </a:lnTo>
                <a:lnTo>
                  <a:pt x="2070380" y="1377216"/>
                </a:lnTo>
                <a:lnTo>
                  <a:pt x="2028189" y="1404191"/>
                </a:lnTo>
                <a:lnTo>
                  <a:pt x="1981394" y="1428962"/>
                </a:lnTo>
                <a:lnTo>
                  <a:pt x="1926431" y="1451197"/>
                </a:lnTo>
                <a:lnTo>
                  <a:pt x="1869991" y="1471360"/>
                </a:lnTo>
                <a:lnTo>
                  <a:pt x="1818766" y="1489916"/>
                </a:lnTo>
                <a:lnTo>
                  <a:pt x="1770463" y="1511544"/>
                </a:lnTo>
                <a:lnTo>
                  <a:pt x="1724088" y="1534540"/>
                </a:lnTo>
                <a:lnTo>
                  <a:pt x="1677427" y="1556656"/>
                </a:lnTo>
                <a:lnTo>
                  <a:pt x="1628266" y="1575641"/>
                </a:lnTo>
                <a:lnTo>
                  <a:pt x="1580947" y="1592076"/>
                </a:lnTo>
                <a:lnTo>
                  <a:pt x="1533939" y="1608608"/>
                </a:lnTo>
                <a:lnTo>
                  <a:pt x="1486791" y="1624543"/>
                </a:lnTo>
                <a:lnTo>
                  <a:pt x="1439051" y="1639186"/>
                </a:lnTo>
                <a:lnTo>
                  <a:pt x="1390269" y="1651841"/>
                </a:lnTo>
                <a:lnTo>
                  <a:pt x="1339072" y="1659556"/>
                </a:lnTo>
                <a:lnTo>
                  <a:pt x="1310348" y="1664092"/>
                </a:lnTo>
                <a:lnTo>
                  <a:pt x="1285494" y="1670891"/>
                </a:lnTo>
                <a:lnTo>
                  <a:pt x="1266193" y="1680612"/>
                </a:lnTo>
                <a:lnTo>
                  <a:pt x="1247965" y="1691703"/>
                </a:lnTo>
                <a:lnTo>
                  <a:pt x="1229451" y="1701913"/>
                </a:lnTo>
                <a:lnTo>
                  <a:pt x="1181016" y="1714627"/>
                </a:lnTo>
                <a:lnTo>
                  <a:pt x="1124461" y="1725850"/>
                </a:lnTo>
                <a:lnTo>
                  <a:pt x="1114044" y="1727914"/>
                </a:lnTo>
                <a:lnTo>
                  <a:pt x="1066913" y="1754913"/>
                </a:lnTo>
                <a:lnTo>
                  <a:pt x="1016046" y="1777243"/>
                </a:lnTo>
                <a:lnTo>
                  <a:pt x="963039" y="1795598"/>
                </a:lnTo>
                <a:lnTo>
                  <a:pt x="909490" y="1810673"/>
                </a:lnTo>
                <a:lnTo>
                  <a:pt x="856995" y="1823164"/>
                </a:lnTo>
                <a:lnTo>
                  <a:pt x="828010" y="1831153"/>
                </a:lnTo>
                <a:lnTo>
                  <a:pt x="799893" y="1841642"/>
                </a:lnTo>
                <a:lnTo>
                  <a:pt x="771753" y="1852418"/>
                </a:lnTo>
                <a:lnTo>
                  <a:pt x="742695" y="1861264"/>
                </a:lnTo>
                <a:lnTo>
                  <a:pt x="699842" y="1887484"/>
                </a:lnTo>
                <a:lnTo>
                  <a:pt x="653151" y="1907492"/>
                </a:lnTo>
                <a:lnTo>
                  <a:pt x="604075" y="1923796"/>
                </a:lnTo>
                <a:lnTo>
                  <a:pt x="554068" y="1938903"/>
                </a:lnTo>
                <a:lnTo>
                  <a:pt x="504582" y="1955323"/>
                </a:lnTo>
                <a:lnTo>
                  <a:pt x="457073" y="1975564"/>
                </a:lnTo>
                <a:lnTo>
                  <a:pt x="412473" y="1999226"/>
                </a:lnTo>
                <a:lnTo>
                  <a:pt x="367486" y="2024614"/>
                </a:lnTo>
                <a:lnTo>
                  <a:pt x="321976" y="2050002"/>
                </a:lnTo>
                <a:lnTo>
                  <a:pt x="275811" y="2073664"/>
                </a:lnTo>
                <a:lnTo>
                  <a:pt x="228855" y="2093877"/>
                </a:lnTo>
                <a:lnTo>
                  <a:pt x="180975" y="2108914"/>
                </a:lnTo>
                <a:lnTo>
                  <a:pt x="153590" y="2127020"/>
                </a:lnTo>
                <a:lnTo>
                  <a:pt x="147108" y="2131506"/>
                </a:lnTo>
                <a:lnTo>
                  <a:pt x="151209" y="2128583"/>
                </a:lnTo>
                <a:lnTo>
                  <a:pt x="155575" y="2124464"/>
                </a:lnTo>
                <a:lnTo>
                  <a:pt x="115341" y="2142501"/>
                </a:lnTo>
                <a:lnTo>
                  <a:pt x="98375" y="2154241"/>
                </a:lnTo>
                <a:lnTo>
                  <a:pt x="95250" y="2156539"/>
                </a:lnTo>
              </a:path>
            </a:pathLst>
          </a:custGeom>
          <a:ln w="12192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1526794" y="1174750"/>
            <a:ext cx="149923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Tahoma"/>
                <a:cs typeface="Tahoma"/>
              </a:rPr>
              <a:t>Blood/brain</a:t>
            </a:r>
            <a:r>
              <a:rPr sz="1400" spc="-5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barrier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3479800" y="1447800"/>
            <a:ext cx="50800" cy="304800"/>
          </a:xfrm>
          <a:custGeom>
            <a:avLst/>
            <a:gdLst/>
            <a:ahLst/>
            <a:cxnLst/>
            <a:rect l="l" t="t" r="r" b="b"/>
            <a:pathLst>
              <a:path w="50800" h="304800">
                <a:moveTo>
                  <a:pt x="19050" y="254000"/>
                </a:moveTo>
                <a:lnTo>
                  <a:pt x="0" y="254000"/>
                </a:lnTo>
                <a:lnTo>
                  <a:pt x="25400" y="304800"/>
                </a:lnTo>
                <a:lnTo>
                  <a:pt x="44450" y="266700"/>
                </a:lnTo>
                <a:lnTo>
                  <a:pt x="19050" y="266700"/>
                </a:lnTo>
                <a:lnTo>
                  <a:pt x="19050" y="254000"/>
                </a:lnTo>
                <a:close/>
              </a:path>
              <a:path w="50800" h="304800">
                <a:moveTo>
                  <a:pt x="31750" y="0"/>
                </a:moveTo>
                <a:lnTo>
                  <a:pt x="19050" y="0"/>
                </a:lnTo>
                <a:lnTo>
                  <a:pt x="19050" y="266700"/>
                </a:lnTo>
                <a:lnTo>
                  <a:pt x="31750" y="266700"/>
                </a:lnTo>
                <a:lnTo>
                  <a:pt x="31750" y="0"/>
                </a:lnTo>
                <a:close/>
              </a:path>
              <a:path w="50800" h="304800">
                <a:moveTo>
                  <a:pt x="50800" y="254000"/>
                </a:moveTo>
                <a:lnTo>
                  <a:pt x="31750" y="254000"/>
                </a:lnTo>
                <a:lnTo>
                  <a:pt x="31750" y="266700"/>
                </a:lnTo>
                <a:lnTo>
                  <a:pt x="44450" y="266700"/>
                </a:lnTo>
                <a:lnTo>
                  <a:pt x="50800" y="2540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3355975" y="1481073"/>
            <a:ext cx="1733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Tahoma"/>
                <a:cs typeface="Tahoma"/>
              </a:rPr>
              <a:t>+</a:t>
            </a:r>
            <a:endParaRPr sz="1600">
              <a:latin typeface="Tahoma"/>
              <a:cs typeface="Tahoma"/>
            </a:endParaRPr>
          </a:p>
        </p:txBody>
      </p:sp>
      <p:grpSp>
        <p:nvGrpSpPr>
          <p:cNvPr id="51" name="object 51"/>
          <p:cNvGrpSpPr/>
          <p:nvPr/>
        </p:nvGrpSpPr>
        <p:grpSpPr>
          <a:xfrm>
            <a:off x="2127504" y="1955800"/>
            <a:ext cx="1149350" cy="2089150"/>
            <a:chOff x="2127504" y="1955800"/>
            <a:chExt cx="1149350" cy="2089150"/>
          </a:xfrm>
        </p:grpSpPr>
        <p:sp>
          <p:nvSpPr>
            <p:cNvPr id="52" name="object 52"/>
            <p:cNvSpPr/>
            <p:nvPr/>
          </p:nvSpPr>
          <p:spPr>
            <a:xfrm>
              <a:off x="2133600" y="1981200"/>
              <a:ext cx="1143000" cy="2057400"/>
            </a:xfrm>
            <a:custGeom>
              <a:avLst/>
              <a:gdLst/>
              <a:ahLst/>
              <a:cxnLst/>
              <a:rect l="l" t="t" r="r" b="b"/>
              <a:pathLst>
                <a:path w="1143000" h="2057400">
                  <a:moveTo>
                    <a:pt x="1143000" y="2057400"/>
                  </a:moveTo>
                  <a:lnTo>
                    <a:pt x="0" y="2057400"/>
                  </a:lnTo>
                </a:path>
                <a:path w="1143000" h="2057400">
                  <a:moveTo>
                    <a:pt x="0" y="2057400"/>
                  </a:moveTo>
                  <a:lnTo>
                    <a:pt x="0" y="0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2133600" y="1955800"/>
              <a:ext cx="533400" cy="50800"/>
            </a:xfrm>
            <a:custGeom>
              <a:avLst/>
              <a:gdLst/>
              <a:ahLst/>
              <a:cxnLst/>
              <a:rect l="l" t="t" r="r" b="b"/>
              <a:pathLst>
                <a:path w="533400" h="50800">
                  <a:moveTo>
                    <a:pt x="482600" y="0"/>
                  </a:moveTo>
                  <a:lnTo>
                    <a:pt x="482600" y="50800"/>
                  </a:lnTo>
                  <a:lnTo>
                    <a:pt x="520700" y="31750"/>
                  </a:lnTo>
                  <a:lnTo>
                    <a:pt x="495300" y="31750"/>
                  </a:lnTo>
                  <a:lnTo>
                    <a:pt x="495300" y="19050"/>
                  </a:lnTo>
                  <a:lnTo>
                    <a:pt x="520700" y="19050"/>
                  </a:lnTo>
                  <a:lnTo>
                    <a:pt x="482600" y="0"/>
                  </a:lnTo>
                  <a:close/>
                </a:path>
                <a:path w="533400" h="50800">
                  <a:moveTo>
                    <a:pt x="482600" y="19050"/>
                  </a:moveTo>
                  <a:lnTo>
                    <a:pt x="0" y="19050"/>
                  </a:lnTo>
                  <a:lnTo>
                    <a:pt x="0" y="31750"/>
                  </a:lnTo>
                  <a:lnTo>
                    <a:pt x="482600" y="31750"/>
                  </a:lnTo>
                  <a:lnTo>
                    <a:pt x="482600" y="19050"/>
                  </a:lnTo>
                  <a:close/>
                </a:path>
                <a:path w="533400" h="50800">
                  <a:moveTo>
                    <a:pt x="520700" y="19050"/>
                  </a:moveTo>
                  <a:lnTo>
                    <a:pt x="495300" y="19050"/>
                  </a:lnTo>
                  <a:lnTo>
                    <a:pt x="495300" y="31750"/>
                  </a:lnTo>
                  <a:lnTo>
                    <a:pt x="520700" y="31750"/>
                  </a:lnTo>
                  <a:lnTo>
                    <a:pt x="533400" y="25400"/>
                  </a:lnTo>
                  <a:lnTo>
                    <a:pt x="520700" y="1905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4" name="object 54"/>
          <p:cNvSpPr txBox="1"/>
          <p:nvPr/>
        </p:nvSpPr>
        <p:spPr>
          <a:xfrm>
            <a:off x="2517394" y="1938654"/>
            <a:ext cx="1733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Tahoma"/>
                <a:cs typeface="Tahoma"/>
              </a:rPr>
              <a:t>+</a:t>
            </a:r>
            <a:endParaRPr sz="1600">
              <a:latin typeface="Tahoma"/>
              <a:cs typeface="Tahom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5328" y="2025919"/>
            <a:ext cx="876935" cy="5505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1800" spc="-25" dirty="0">
                <a:latin typeface="Tahoma"/>
                <a:cs typeface="Tahoma"/>
              </a:rPr>
              <a:t>Vomiting </a:t>
            </a:r>
            <a:r>
              <a:rPr sz="1800" spc="-10" dirty="0">
                <a:latin typeface="Tahoma"/>
                <a:cs typeface="Tahoma"/>
              </a:rPr>
              <a:t>center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682875" y="1873519"/>
            <a:ext cx="398780" cy="276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1800" spc="-25" dirty="0">
                <a:latin typeface="Tahoma"/>
                <a:cs typeface="Tahoma"/>
              </a:rPr>
              <a:t>CTZ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73475" y="882538"/>
            <a:ext cx="998219" cy="5505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1800" spc="-10" dirty="0">
                <a:latin typeface="Tahoma"/>
                <a:cs typeface="Tahoma"/>
              </a:rPr>
              <a:t>Vestibular apparatus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54928" y="882538"/>
            <a:ext cx="732790" cy="5505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1800" spc="-10" dirty="0">
                <a:latin typeface="Tahoma"/>
                <a:cs typeface="Tahoma"/>
              </a:rPr>
              <a:t>Higher centres</a:t>
            </a:r>
            <a:endParaRPr sz="1800">
              <a:latin typeface="Tahoma"/>
              <a:cs typeface="Tahoma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3232404" y="3756659"/>
            <a:ext cx="1137920" cy="879475"/>
            <a:chOff x="3232404" y="3756659"/>
            <a:chExt cx="1137920" cy="879475"/>
          </a:xfrm>
        </p:grpSpPr>
        <p:sp>
          <p:nvSpPr>
            <p:cNvPr id="7" name="object 7"/>
            <p:cNvSpPr/>
            <p:nvPr/>
          </p:nvSpPr>
          <p:spPr>
            <a:xfrm>
              <a:off x="3238500" y="3762755"/>
              <a:ext cx="1125855" cy="867410"/>
            </a:xfrm>
            <a:custGeom>
              <a:avLst/>
              <a:gdLst/>
              <a:ahLst/>
              <a:cxnLst/>
              <a:rect l="l" t="t" r="r" b="b"/>
              <a:pathLst>
                <a:path w="1125854" h="867410">
                  <a:moveTo>
                    <a:pt x="828801" y="0"/>
                  </a:moveTo>
                  <a:lnTo>
                    <a:pt x="778455" y="1114"/>
                  </a:lnTo>
                  <a:lnTo>
                    <a:pt x="627416" y="3470"/>
                  </a:lnTo>
                  <a:lnTo>
                    <a:pt x="577069" y="4748"/>
                  </a:lnTo>
                  <a:lnTo>
                    <a:pt x="526723" y="6684"/>
                  </a:lnTo>
                  <a:lnTo>
                    <a:pt x="476376" y="9525"/>
                  </a:lnTo>
                  <a:lnTo>
                    <a:pt x="431082" y="16565"/>
                  </a:lnTo>
                  <a:lnTo>
                    <a:pt x="385111" y="29458"/>
                  </a:lnTo>
                  <a:lnTo>
                    <a:pt x="338915" y="44546"/>
                  </a:lnTo>
                  <a:lnTo>
                    <a:pt x="292944" y="58171"/>
                  </a:lnTo>
                  <a:lnTo>
                    <a:pt x="247650" y="66675"/>
                  </a:lnTo>
                  <a:lnTo>
                    <a:pt x="211931" y="69752"/>
                  </a:lnTo>
                  <a:lnTo>
                    <a:pt x="176212" y="72056"/>
                  </a:lnTo>
                  <a:lnTo>
                    <a:pt x="104775" y="76200"/>
                  </a:lnTo>
                  <a:lnTo>
                    <a:pt x="79474" y="97484"/>
                  </a:lnTo>
                  <a:lnTo>
                    <a:pt x="43160" y="150816"/>
                  </a:lnTo>
                  <a:lnTo>
                    <a:pt x="22276" y="198068"/>
                  </a:lnTo>
                  <a:lnTo>
                    <a:pt x="9525" y="238252"/>
                  </a:lnTo>
                  <a:lnTo>
                    <a:pt x="6697" y="283495"/>
                  </a:lnTo>
                  <a:lnTo>
                    <a:pt x="3571" y="328739"/>
                  </a:lnTo>
                  <a:lnTo>
                    <a:pt x="1041" y="373983"/>
                  </a:lnTo>
                  <a:lnTo>
                    <a:pt x="0" y="419227"/>
                  </a:lnTo>
                  <a:lnTo>
                    <a:pt x="1054" y="458203"/>
                  </a:lnTo>
                  <a:lnTo>
                    <a:pt x="4425" y="503350"/>
                  </a:lnTo>
                  <a:lnTo>
                    <a:pt x="10427" y="552840"/>
                  </a:lnTo>
                  <a:lnTo>
                    <a:pt x="19373" y="604842"/>
                  </a:lnTo>
                  <a:lnTo>
                    <a:pt x="31575" y="657526"/>
                  </a:lnTo>
                  <a:lnTo>
                    <a:pt x="47347" y="709064"/>
                  </a:lnTo>
                  <a:lnTo>
                    <a:pt x="67003" y="757625"/>
                  </a:lnTo>
                  <a:lnTo>
                    <a:pt x="90854" y="801381"/>
                  </a:lnTo>
                  <a:lnTo>
                    <a:pt x="119216" y="838501"/>
                  </a:lnTo>
                  <a:lnTo>
                    <a:pt x="152400" y="867156"/>
                  </a:lnTo>
                  <a:lnTo>
                    <a:pt x="207168" y="865435"/>
                  </a:lnTo>
                  <a:lnTo>
                    <a:pt x="261937" y="864155"/>
                  </a:lnTo>
                  <a:lnTo>
                    <a:pt x="316706" y="861994"/>
                  </a:lnTo>
                  <a:lnTo>
                    <a:pt x="371475" y="857631"/>
                  </a:lnTo>
                  <a:lnTo>
                    <a:pt x="453691" y="818911"/>
                  </a:lnTo>
                  <a:lnTo>
                    <a:pt x="502830" y="790854"/>
                  </a:lnTo>
                  <a:lnTo>
                    <a:pt x="543051" y="771906"/>
                  </a:lnTo>
                  <a:lnTo>
                    <a:pt x="569013" y="738632"/>
                  </a:lnTo>
                  <a:lnTo>
                    <a:pt x="597201" y="695071"/>
                  </a:lnTo>
                  <a:lnTo>
                    <a:pt x="624508" y="654177"/>
                  </a:lnTo>
                  <a:lnTo>
                    <a:pt x="686359" y="603828"/>
                  </a:lnTo>
                  <a:lnTo>
                    <a:pt x="727276" y="579203"/>
                  </a:lnTo>
                  <a:lnTo>
                    <a:pt x="769881" y="556638"/>
                  </a:lnTo>
                  <a:lnTo>
                    <a:pt x="813479" y="537744"/>
                  </a:lnTo>
                  <a:lnTo>
                    <a:pt x="857376" y="524129"/>
                  </a:lnTo>
                  <a:lnTo>
                    <a:pt x="898372" y="499439"/>
                  </a:lnTo>
                  <a:lnTo>
                    <a:pt x="940739" y="477486"/>
                  </a:lnTo>
                  <a:lnTo>
                    <a:pt x="983564" y="456435"/>
                  </a:lnTo>
                  <a:lnTo>
                    <a:pt x="1025931" y="434452"/>
                  </a:lnTo>
                  <a:lnTo>
                    <a:pt x="1066927" y="409702"/>
                  </a:lnTo>
                  <a:lnTo>
                    <a:pt x="1074404" y="380763"/>
                  </a:lnTo>
                  <a:lnTo>
                    <a:pt x="1082452" y="357933"/>
                  </a:lnTo>
                  <a:lnTo>
                    <a:pt x="1094644" y="337175"/>
                  </a:lnTo>
                  <a:lnTo>
                    <a:pt x="1114552" y="314452"/>
                  </a:lnTo>
                  <a:lnTo>
                    <a:pt x="1123353" y="266667"/>
                  </a:lnTo>
                  <a:lnTo>
                    <a:pt x="1125530" y="221652"/>
                  </a:lnTo>
                  <a:lnTo>
                    <a:pt x="1120552" y="179276"/>
                  </a:lnTo>
                  <a:lnTo>
                    <a:pt x="1107891" y="139408"/>
                  </a:lnTo>
                  <a:lnTo>
                    <a:pt x="1087017" y="101918"/>
                  </a:lnTo>
                  <a:lnTo>
                    <a:pt x="1057402" y="66675"/>
                  </a:lnTo>
                  <a:lnTo>
                    <a:pt x="1011072" y="54717"/>
                  </a:lnTo>
                  <a:lnTo>
                    <a:pt x="966419" y="39566"/>
                  </a:lnTo>
                  <a:lnTo>
                    <a:pt x="922070" y="23725"/>
                  </a:lnTo>
                  <a:lnTo>
                    <a:pt x="876655" y="9701"/>
                  </a:lnTo>
                  <a:lnTo>
                    <a:pt x="828801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238500" y="3762755"/>
              <a:ext cx="1125855" cy="867410"/>
            </a:xfrm>
            <a:custGeom>
              <a:avLst/>
              <a:gdLst/>
              <a:ahLst/>
              <a:cxnLst/>
              <a:rect l="l" t="t" r="r" b="b"/>
              <a:pathLst>
                <a:path w="1125854" h="867410">
                  <a:moveTo>
                    <a:pt x="1057402" y="66675"/>
                  </a:moveTo>
                  <a:lnTo>
                    <a:pt x="1011072" y="54717"/>
                  </a:lnTo>
                  <a:lnTo>
                    <a:pt x="966419" y="39566"/>
                  </a:lnTo>
                  <a:lnTo>
                    <a:pt x="922070" y="23725"/>
                  </a:lnTo>
                  <a:lnTo>
                    <a:pt x="876655" y="9701"/>
                  </a:lnTo>
                  <a:lnTo>
                    <a:pt x="828801" y="0"/>
                  </a:lnTo>
                  <a:lnTo>
                    <a:pt x="778455" y="1114"/>
                  </a:lnTo>
                  <a:lnTo>
                    <a:pt x="728109" y="1899"/>
                  </a:lnTo>
                  <a:lnTo>
                    <a:pt x="677762" y="2602"/>
                  </a:lnTo>
                  <a:lnTo>
                    <a:pt x="627416" y="3470"/>
                  </a:lnTo>
                  <a:lnTo>
                    <a:pt x="577069" y="4748"/>
                  </a:lnTo>
                  <a:lnTo>
                    <a:pt x="526723" y="6684"/>
                  </a:lnTo>
                  <a:lnTo>
                    <a:pt x="476376" y="9525"/>
                  </a:lnTo>
                  <a:lnTo>
                    <a:pt x="431082" y="16565"/>
                  </a:lnTo>
                  <a:lnTo>
                    <a:pt x="385111" y="29458"/>
                  </a:lnTo>
                  <a:lnTo>
                    <a:pt x="338915" y="44546"/>
                  </a:lnTo>
                  <a:lnTo>
                    <a:pt x="292944" y="58171"/>
                  </a:lnTo>
                  <a:lnTo>
                    <a:pt x="247650" y="66675"/>
                  </a:lnTo>
                  <a:lnTo>
                    <a:pt x="211931" y="69752"/>
                  </a:lnTo>
                  <a:lnTo>
                    <a:pt x="176212" y="72056"/>
                  </a:lnTo>
                  <a:lnTo>
                    <a:pt x="140493" y="74050"/>
                  </a:lnTo>
                  <a:lnTo>
                    <a:pt x="104775" y="76200"/>
                  </a:lnTo>
                  <a:lnTo>
                    <a:pt x="59531" y="122650"/>
                  </a:lnTo>
                  <a:lnTo>
                    <a:pt x="28575" y="181102"/>
                  </a:lnTo>
                  <a:lnTo>
                    <a:pt x="11394" y="232001"/>
                  </a:lnTo>
                  <a:lnTo>
                    <a:pt x="6697" y="283495"/>
                  </a:lnTo>
                  <a:lnTo>
                    <a:pt x="3571" y="328739"/>
                  </a:lnTo>
                  <a:lnTo>
                    <a:pt x="1041" y="373983"/>
                  </a:lnTo>
                  <a:lnTo>
                    <a:pt x="0" y="419227"/>
                  </a:lnTo>
                  <a:lnTo>
                    <a:pt x="1054" y="458203"/>
                  </a:lnTo>
                  <a:lnTo>
                    <a:pt x="4425" y="503350"/>
                  </a:lnTo>
                  <a:lnTo>
                    <a:pt x="10427" y="552840"/>
                  </a:lnTo>
                  <a:lnTo>
                    <a:pt x="19373" y="604842"/>
                  </a:lnTo>
                  <a:lnTo>
                    <a:pt x="31575" y="657526"/>
                  </a:lnTo>
                  <a:lnTo>
                    <a:pt x="47347" y="709064"/>
                  </a:lnTo>
                  <a:lnTo>
                    <a:pt x="67003" y="757625"/>
                  </a:lnTo>
                  <a:lnTo>
                    <a:pt x="90854" y="801381"/>
                  </a:lnTo>
                  <a:lnTo>
                    <a:pt x="119216" y="838501"/>
                  </a:lnTo>
                  <a:lnTo>
                    <a:pt x="152400" y="867156"/>
                  </a:lnTo>
                  <a:lnTo>
                    <a:pt x="207168" y="865435"/>
                  </a:lnTo>
                  <a:lnTo>
                    <a:pt x="261937" y="864155"/>
                  </a:lnTo>
                  <a:lnTo>
                    <a:pt x="316706" y="861994"/>
                  </a:lnTo>
                  <a:lnTo>
                    <a:pt x="371475" y="857631"/>
                  </a:lnTo>
                  <a:lnTo>
                    <a:pt x="453691" y="818911"/>
                  </a:lnTo>
                  <a:lnTo>
                    <a:pt x="502830" y="790854"/>
                  </a:lnTo>
                  <a:lnTo>
                    <a:pt x="543051" y="771906"/>
                  </a:lnTo>
                  <a:lnTo>
                    <a:pt x="569013" y="738632"/>
                  </a:lnTo>
                  <a:lnTo>
                    <a:pt x="597201" y="695071"/>
                  </a:lnTo>
                  <a:lnTo>
                    <a:pt x="624508" y="654177"/>
                  </a:lnTo>
                  <a:lnTo>
                    <a:pt x="686359" y="603828"/>
                  </a:lnTo>
                  <a:lnTo>
                    <a:pt x="727276" y="579203"/>
                  </a:lnTo>
                  <a:lnTo>
                    <a:pt x="769881" y="556638"/>
                  </a:lnTo>
                  <a:lnTo>
                    <a:pt x="813479" y="537744"/>
                  </a:lnTo>
                  <a:lnTo>
                    <a:pt x="857376" y="524129"/>
                  </a:lnTo>
                  <a:lnTo>
                    <a:pt x="898372" y="499439"/>
                  </a:lnTo>
                  <a:lnTo>
                    <a:pt x="940739" y="477486"/>
                  </a:lnTo>
                  <a:lnTo>
                    <a:pt x="983564" y="456435"/>
                  </a:lnTo>
                  <a:lnTo>
                    <a:pt x="1025931" y="434452"/>
                  </a:lnTo>
                  <a:lnTo>
                    <a:pt x="1066927" y="409702"/>
                  </a:lnTo>
                  <a:lnTo>
                    <a:pt x="1074404" y="380763"/>
                  </a:lnTo>
                  <a:lnTo>
                    <a:pt x="1082452" y="357933"/>
                  </a:lnTo>
                  <a:lnTo>
                    <a:pt x="1094644" y="337175"/>
                  </a:lnTo>
                  <a:lnTo>
                    <a:pt x="1114552" y="314452"/>
                  </a:lnTo>
                  <a:lnTo>
                    <a:pt x="1123353" y="266667"/>
                  </a:lnTo>
                  <a:lnTo>
                    <a:pt x="1125530" y="221652"/>
                  </a:lnTo>
                  <a:lnTo>
                    <a:pt x="1120552" y="179276"/>
                  </a:lnTo>
                  <a:lnTo>
                    <a:pt x="1107891" y="139408"/>
                  </a:lnTo>
                  <a:lnTo>
                    <a:pt x="1087017" y="101918"/>
                  </a:lnTo>
                  <a:lnTo>
                    <a:pt x="1057402" y="66675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/>
          <p:nvPr/>
        </p:nvSpPr>
        <p:spPr>
          <a:xfrm>
            <a:off x="2333244" y="294661"/>
            <a:ext cx="4678045" cy="3045460"/>
          </a:xfrm>
          <a:custGeom>
            <a:avLst/>
            <a:gdLst/>
            <a:ahLst/>
            <a:cxnLst/>
            <a:rect l="l" t="t" r="r" b="b"/>
            <a:pathLst>
              <a:path w="4678045" h="3045460">
                <a:moveTo>
                  <a:pt x="1619884" y="2029819"/>
                </a:moveTo>
                <a:lnTo>
                  <a:pt x="1598203" y="2052030"/>
                </a:lnTo>
                <a:lnTo>
                  <a:pt x="1587119" y="2060823"/>
                </a:lnTo>
                <a:lnTo>
                  <a:pt x="1570986" y="2066020"/>
                </a:lnTo>
                <a:lnTo>
                  <a:pt x="1534159" y="2077444"/>
                </a:lnTo>
                <a:lnTo>
                  <a:pt x="1525603" y="2080272"/>
                </a:lnTo>
                <a:lnTo>
                  <a:pt x="1516189" y="2083397"/>
                </a:lnTo>
                <a:lnTo>
                  <a:pt x="1508585" y="2085927"/>
                </a:lnTo>
                <a:lnTo>
                  <a:pt x="1505458" y="2086969"/>
                </a:lnTo>
                <a:lnTo>
                  <a:pt x="1464762" y="2085713"/>
                </a:lnTo>
                <a:lnTo>
                  <a:pt x="1423923" y="2085207"/>
                </a:lnTo>
                <a:lnTo>
                  <a:pt x="1383371" y="2083201"/>
                </a:lnTo>
                <a:lnTo>
                  <a:pt x="1343533" y="2077444"/>
                </a:lnTo>
                <a:lnTo>
                  <a:pt x="1295376" y="2059025"/>
                </a:lnTo>
                <a:lnTo>
                  <a:pt x="1252410" y="2031057"/>
                </a:lnTo>
                <a:lnTo>
                  <a:pt x="1209730" y="2002471"/>
                </a:lnTo>
                <a:lnTo>
                  <a:pt x="1162431" y="1982194"/>
                </a:lnTo>
                <a:lnTo>
                  <a:pt x="1130367" y="1966966"/>
                </a:lnTo>
                <a:lnTo>
                  <a:pt x="1099946" y="1964954"/>
                </a:lnTo>
                <a:lnTo>
                  <a:pt x="1069812" y="1973943"/>
                </a:lnTo>
                <a:lnTo>
                  <a:pt x="1038606" y="1991719"/>
                </a:lnTo>
                <a:lnTo>
                  <a:pt x="1015206" y="2035540"/>
                </a:lnTo>
                <a:lnTo>
                  <a:pt x="989362" y="2074796"/>
                </a:lnTo>
                <a:lnTo>
                  <a:pt x="959025" y="2108333"/>
                </a:lnTo>
                <a:lnTo>
                  <a:pt x="922148" y="2135000"/>
                </a:lnTo>
                <a:lnTo>
                  <a:pt x="876681" y="2153644"/>
                </a:lnTo>
                <a:lnTo>
                  <a:pt x="862377" y="2157835"/>
                </a:lnTo>
                <a:lnTo>
                  <a:pt x="855196" y="2160145"/>
                </a:lnTo>
                <a:lnTo>
                  <a:pt x="847979" y="2163169"/>
                </a:lnTo>
                <a:lnTo>
                  <a:pt x="841067" y="2167735"/>
                </a:lnTo>
                <a:lnTo>
                  <a:pt x="834310" y="2173313"/>
                </a:lnTo>
                <a:lnTo>
                  <a:pt x="827244" y="2178582"/>
                </a:lnTo>
                <a:lnTo>
                  <a:pt x="772398" y="2195316"/>
                </a:lnTo>
                <a:lnTo>
                  <a:pt x="743204" y="2201269"/>
                </a:lnTo>
                <a:lnTo>
                  <a:pt x="669800" y="2200788"/>
                </a:lnTo>
                <a:lnTo>
                  <a:pt x="611703" y="2203537"/>
                </a:lnTo>
                <a:lnTo>
                  <a:pt x="565619" y="2206951"/>
                </a:lnTo>
                <a:lnTo>
                  <a:pt x="528256" y="2208461"/>
                </a:lnTo>
                <a:lnTo>
                  <a:pt x="496322" y="2205500"/>
                </a:lnTo>
                <a:lnTo>
                  <a:pt x="466526" y="2195501"/>
                </a:lnTo>
                <a:lnTo>
                  <a:pt x="435575" y="2175896"/>
                </a:lnTo>
                <a:lnTo>
                  <a:pt x="400176" y="2144119"/>
                </a:lnTo>
                <a:lnTo>
                  <a:pt x="388752" y="2105358"/>
                </a:lnTo>
                <a:lnTo>
                  <a:pt x="381174" y="2087588"/>
                </a:lnTo>
                <a:lnTo>
                  <a:pt x="323976" y="2077444"/>
                </a:lnTo>
                <a:lnTo>
                  <a:pt x="252539" y="2072110"/>
                </a:lnTo>
                <a:lnTo>
                  <a:pt x="216820" y="2070086"/>
                </a:lnTo>
                <a:lnTo>
                  <a:pt x="181101" y="2067919"/>
                </a:lnTo>
                <a:lnTo>
                  <a:pt x="137058" y="2044190"/>
                </a:lnTo>
                <a:lnTo>
                  <a:pt x="101838" y="2010198"/>
                </a:lnTo>
                <a:lnTo>
                  <a:pt x="70498" y="1971729"/>
                </a:lnTo>
                <a:lnTo>
                  <a:pt x="38100" y="1934569"/>
                </a:lnTo>
                <a:lnTo>
                  <a:pt x="27485" y="1903417"/>
                </a:lnTo>
                <a:lnTo>
                  <a:pt x="17287" y="1873276"/>
                </a:lnTo>
                <a:lnTo>
                  <a:pt x="7971" y="1842826"/>
                </a:lnTo>
                <a:lnTo>
                  <a:pt x="0" y="1810744"/>
                </a:lnTo>
                <a:lnTo>
                  <a:pt x="2527" y="1766038"/>
                </a:lnTo>
                <a:lnTo>
                  <a:pt x="6220" y="1718227"/>
                </a:lnTo>
                <a:lnTo>
                  <a:pt x="13412" y="1670222"/>
                </a:lnTo>
                <a:lnTo>
                  <a:pt x="26436" y="1624936"/>
                </a:lnTo>
                <a:lnTo>
                  <a:pt x="47625" y="1585282"/>
                </a:lnTo>
                <a:lnTo>
                  <a:pt x="79310" y="1554172"/>
                </a:lnTo>
                <a:lnTo>
                  <a:pt x="123825" y="1534519"/>
                </a:lnTo>
                <a:lnTo>
                  <a:pt x="130754" y="1526929"/>
                </a:lnTo>
                <a:lnTo>
                  <a:pt x="164129" y="1500735"/>
                </a:lnTo>
                <a:lnTo>
                  <a:pt x="176895" y="1497610"/>
                </a:lnTo>
                <a:lnTo>
                  <a:pt x="189351" y="1493889"/>
                </a:lnTo>
                <a:lnTo>
                  <a:pt x="200151" y="1486894"/>
                </a:lnTo>
                <a:lnTo>
                  <a:pt x="205212" y="1478709"/>
                </a:lnTo>
                <a:lnTo>
                  <a:pt x="207295" y="1469035"/>
                </a:lnTo>
                <a:lnTo>
                  <a:pt x="208188" y="1458766"/>
                </a:lnTo>
                <a:lnTo>
                  <a:pt x="209676" y="1448794"/>
                </a:lnTo>
                <a:lnTo>
                  <a:pt x="215332" y="1431828"/>
                </a:lnTo>
                <a:lnTo>
                  <a:pt x="221583" y="1413075"/>
                </a:lnTo>
                <a:lnTo>
                  <a:pt x="226643" y="1397895"/>
                </a:lnTo>
                <a:lnTo>
                  <a:pt x="228726" y="1391644"/>
                </a:lnTo>
                <a:lnTo>
                  <a:pt x="227006" y="1353544"/>
                </a:lnTo>
                <a:lnTo>
                  <a:pt x="225726" y="1315444"/>
                </a:lnTo>
                <a:lnTo>
                  <a:pt x="223565" y="1277344"/>
                </a:lnTo>
                <a:lnTo>
                  <a:pt x="219201" y="1239244"/>
                </a:lnTo>
                <a:lnTo>
                  <a:pt x="204878" y="1210455"/>
                </a:lnTo>
                <a:lnTo>
                  <a:pt x="200151" y="1201144"/>
                </a:lnTo>
                <a:lnTo>
                  <a:pt x="191436" y="1171313"/>
                </a:lnTo>
                <a:lnTo>
                  <a:pt x="184054" y="1139851"/>
                </a:lnTo>
                <a:lnTo>
                  <a:pt x="177577" y="1108079"/>
                </a:lnTo>
                <a:lnTo>
                  <a:pt x="171576" y="1077319"/>
                </a:lnTo>
                <a:lnTo>
                  <a:pt x="173476" y="1028986"/>
                </a:lnTo>
                <a:lnTo>
                  <a:pt x="176291" y="982117"/>
                </a:lnTo>
                <a:lnTo>
                  <a:pt x="186275" y="937605"/>
                </a:lnTo>
                <a:lnTo>
                  <a:pt x="209676" y="896344"/>
                </a:lnTo>
                <a:lnTo>
                  <a:pt x="251646" y="857947"/>
                </a:lnTo>
                <a:lnTo>
                  <a:pt x="302545" y="836241"/>
                </a:lnTo>
                <a:lnTo>
                  <a:pt x="323976" y="829669"/>
                </a:lnTo>
                <a:lnTo>
                  <a:pt x="340645" y="813000"/>
                </a:lnTo>
                <a:lnTo>
                  <a:pt x="357314" y="796332"/>
                </a:lnTo>
                <a:lnTo>
                  <a:pt x="373983" y="779663"/>
                </a:lnTo>
                <a:lnTo>
                  <a:pt x="390651" y="762994"/>
                </a:lnTo>
                <a:lnTo>
                  <a:pt x="395497" y="754809"/>
                </a:lnTo>
                <a:lnTo>
                  <a:pt x="397224" y="745135"/>
                </a:lnTo>
                <a:lnTo>
                  <a:pt x="398045" y="734866"/>
                </a:lnTo>
                <a:lnTo>
                  <a:pt x="400176" y="724894"/>
                </a:lnTo>
                <a:lnTo>
                  <a:pt x="431180" y="657029"/>
                </a:lnTo>
                <a:lnTo>
                  <a:pt x="448879" y="622649"/>
                </a:lnTo>
                <a:lnTo>
                  <a:pt x="496231" y="554023"/>
                </a:lnTo>
                <a:lnTo>
                  <a:pt x="532802" y="521576"/>
                </a:lnTo>
                <a:lnTo>
                  <a:pt x="574813" y="494036"/>
                </a:lnTo>
                <a:lnTo>
                  <a:pt x="620515" y="471237"/>
                </a:lnTo>
                <a:lnTo>
                  <a:pt x="668156" y="453012"/>
                </a:lnTo>
                <a:lnTo>
                  <a:pt x="715986" y="439195"/>
                </a:lnTo>
                <a:lnTo>
                  <a:pt x="762254" y="429619"/>
                </a:lnTo>
                <a:lnTo>
                  <a:pt x="797688" y="403126"/>
                </a:lnTo>
                <a:lnTo>
                  <a:pt x="820936" y="370287"/>
                </a:lnTo>
                <a:lnTo>
                  <a:pt x="838862" y="335454"/>
                </a:lnTo>
                <a:lnTo>
                  <a:pt x="858331" y="302981"/>
                </a:lnTo>
                <a:lnTo>
                  <a:pt x="886206" y="277219"/>
                </a:lnTo>
                <a:lnTo>
                  <a:pt x="899796" y="270474"/>
                </a:lnTo>
                <a:lnTo>
                  <a:pt x="914161" y="265932"/>
                </a:lnTo>
                <a:lnTo>
                  <a:pt x="928836" y="262271"/>
                </a:lnTo>
                <a:lnTo>
                  <a:pt x="943356" y="258169"/>
                </a:lnTo>
                <a:lnTo>
                  <a:pt x="974228" y="246049"/>
                </a:lnTo>
                <a:lnTo>
                  <a:pt x="982027" y="238548"/>
                </a:lnTo>
                <a:lnTo>
                  <a:pt x="989540" y="228951"/>
                </a:lnTo>
                <a:lnTo>
                  <a:pt x="1019556" y="210544"/>
                </a:lnTo>
                <a:lnTo>
                  <a:pt x="1052631" y="196441"/>
                </a:lnTo>
                <a:lnTo>
                  <a:pt x="1089850" y="184398"/>
                </a:lnTo>
                <a:lnTo>
                  <a:pt x="1127640" y="173522"/>
                </a:lnTo>
                <a:lnTo>
                  <a:pt x="1162431" y="162919"/>
                </a:lnTo>
                <a:lnTo>
                  <a:pt x="1208898" y="152099"/>
                </a:lnTo>
                <a:lnTo>
                  <a:pt x="1256408" y="147984"/>
                </a:lnTo>
                <a:lnTo>
                  <a:pt x="1304510" y="147374"/>
                </a:lnTo>
                <a:lnTo>
                  <a:pt x="1352752" y="147070"/>
                </a:lnTo>
                <a:lnTo>
                  <a:pt x="1400683" y="143869"/>
                </a:lnTo>
                <a:lnTo>
                  <a:pt x="1412374" y="136511"/>
                </a:lnTo>
                <a:lnTo>
                  <a:pt x="1423923" y="129010"/>
                </a:lnTo>
                <a:lnTo>
                  <a:pt x="1435758" y="121795"/>
                </a:lnTo>
                <a:lnTo>
                  <a:pt x="1484026" y="102816"/>
                </a:lnTo>
                <a:lnTo>
                  <a:pt x="1505458" y="96244"/>
                </a:lnTo>
                <a:lnTo>
                  <a:pt x="1552858" y="68794"/>
                </a:lnTo>
                <a:lnTo>
                  <a:pt x="1603200" y="49238"/>
                </a:lnTo>
                <a:lnTo>
                  <a:pt x="1654708" y="31754"/>
                </a:lnTo>
                <a:lnTo>
                  <a:pt x="1705609" y="10519"/>
                </a:lnTo>
                <a:lnTo>
                  <a:pt x="1746725" y="10197"/>
                </a:lnTo>
                <a:lnTo>
                  <a:pt x="1790797" y="8100"/>
                </a:lnTo>
                <a:lnTo>
                  <a:pt x="1837159" y="5131"/>
                </a:lnTo>
                <a:lnTo>
                  <a:pt x="1885147" y="2189"/>
                </a:lnTo>
                <a:lnTo>
                  <a:pt x="1934095" y="178"/>
                </a:lnTo>
                <a:lnTo>
                  <a:pt x="1983337" y="0"/>
                </a:lnTo>
                <a:lnTo>
                  <a:pt x="2032209" y="2554"/>
                </a:lnTo>
                <a:lnTo>
                  <a:pt x="2080046" y="8744"/>
                </a:lnTo>
                <a:lnTo>
                  <a:pt x="2126181" y="19472"/>
                </a:lnTo>
                <a:lnTo>
                  <a:pt x="2169951" y="35638"/>
                </a:lnTo>
                <a:lnTo>
                  <a:pt x="2210689" y="58144"/>
                </a:lnTo>
                <a:lnTo>
                  <a:pt x="2258314" y="48619"/>
                </a:lnTo>
                <a:lnTo>
                  <a:pt x="2496439" y="994"/>
                </a:lnTo>
                <a:lnTo>
                  <a:pt x="2547491" y="4150"/>
                </a:lnTo>
                <a:lnTo>
                  <a:pt x="2596227" y="8668"/>
                </a:lnTo>
                <a:lnTo>
                  <a:pt x="2643316" y="14266"/>
                </a:lnTo>
                <a:lnTo>
                  <a:pt x="2689431" y="20663"/>
                </a:lnTo>
                <a:lnTo>
                  <a:pt x="2735242" y="27579"/>
                </a:lnTo>
                <a:lnTo>
                  <a:pt x="2781421" y="34731"/>
                </a:lnTo>
                <a:lnTo>
                  <a:pt x="2828638" y="41838"/>
                </a:lnTo>
                <a:lnTo>
                  <a:pt x="2877566" y="48619"/>
                </a:lnTo>
                <a:lnTo>
                  <a:pt x="2925562" y="67770"/>
                </a:lnTo>
                <a:lnTo>
                  <a:pt x="2972927" y="87338"/>
                </a:lnTo>
                <a:lnTo>
                  <a:pt x="3017887" y="111359"/>
                </a:lnTo>
                <a:lnTo>
                  <a:pt x="3058668" y="143869"/>
                </a:lnTo>
              </a:path>
              <a:path w="4678045" h="3045460">
                <a:moveTo>
                  <a:pt x="3057906" y="133963"/>
                </a:moveTo>
                <a:lnTo>
                  <a:pt x="3106757" y="118533"/>
                </a:lnTo>
                <a:lnTo>
                  <a:pt x="3152013" y="98816"/>
                </a:lnTo>
                <a:lnTo>
                  <a:pt x="3195458" y="75242"/>
                </a:lnTo>
                <a:lnTo>
                  <a:pt x="3238881" y="48238"/>
                </a:lnTo>
                <a:lnTo>
                  <a:pt x="3265094" y="38017"/>
                </a:lnTo>
                <a:lnTo>
                  <a:pt x="3308000" y="26188"/>
                </a:lnTo>
                <a:lnTo>
                  <a:pt x="3349716" y="15859"/>
                </a:lnTo>
                <a:lnTo>
                  <a:pt x="3372357" y="10138"/>
                </a:lnTo>
                <a:lnTo>
                  <a:pt x="3440941" y="12276"/>
                </a:lnTo>
                <a:lnTo>
                  <a:pt x="3498099" y="14026"/>
                </a:lnTo>
                <a:lnTo>
                  <a:pt x="3547583" y="16553"/>
                </a:lnTo>
                <a:lnTo>
                  <a:pt x="3593146" y="21024"/>
                </a:lnTo>
                <a:lnTo>
                  <a:pt x="3638541" y="28605"/>
                </a:lnTo>
                <a:lnTo>
                  <a:pt x="3687519" y="40463"/>
                </a:lnTo>
                <a:lnTo>
                  <a:pt x="3743832" y="57763"/>
                </a:lnTo>
                <a:lnTo>
                  <a:pt x="3771900" y="104198"/>
                </a:lnTo>
                <a:lnTo>
                  <a:pt x="3787016" y="121610"/>
                </a:lnTo>
                <a:lnTo>
                  <a:pt x="3810634" y="133963"/>
                </a:lnTo>
                <a:lnTo>
                  <a:pt x="3858436" y="115989"/>
                </a:lnTo>
                <a:lnTo>
                  <a:pt x="3893537" y="106757"/>
                </a:lnTo>
                <a:lnTo>
                  <a:pt x="3924935" y="104150"/>
                </a:lnTo>
                <a:lnTo>
                  <a:pt x="3961623" y="106051"/>
                </a:lnTo>
                <a:lnTo>
                  <a:pt x="4012600" y="110345"/>
                </a:lnTo>
                <a:lnTo>
                  <a:pt x="4086859" y="114913"/>
                </a:lnTo>
                <a:lnTo>
                  <a:pt x="4115892" y="121594"/>
                </a:lnTo>
                <a:lnTo>
                  <a:pt x="4124807" y="123954"/>
                </a:lnTo>
                <a:lnTo>
                  <a:pt x="4127779" y="126782"/>
                </a:lnTo>
                <a:lnTo>
                  <a:pt x="4138980" y="134872"/>
                </a:lnTo>
                <a:lnTo>
                  <a:pt x="4172584" y="153013"/>
                </a:lnTo>
                <a:lnTo>
                  <a:pt x="4219998" y="175944"/>
                </a:lnTo>
                <a:lnTo>
                  <a:pt x="4266866" y="197816"/>
                </a:lnTo>
                <a:lnTo>
                  <a:pt x="4313189" y="219688"/>
                </a:lnTo>
                <a:lnTo>
                  <a:pt x="4358973" y="242619"/>
                </a:lnTo>
                <a:lnTo>
                  <a:pt x="4404221" y="267666"/>
                </a:lnTo>
                <a:lnTo>
                  <a:pt x="4448936" y="295888"/>
                </a:lnTo>
                <a:lnTo>
                  <a:pt x="4459950" y="315347"/>
                </a:lnTo>
                <a:lnTo>
                  <a:pt x="4472749" y="333925"/>
                </a:lnTo>
                <a:lnTo>
                  <a:pt x="4496561" y="371961"/>
                </a:lnTo>
                <a:lnTo>
                  <a:pt x="4513974" y="422646"/>
                </a:lnTo>
                <a:lnTo>
                  <a:pt x="4515611" y="429111"/>
                </a:lnTo>
                <a:lnTo>
                  <a:pt x="4508319" y="461490"/>
                </a:lnTo>
                <a:lnTo>
                  <a:pt x="4497752" y="484499"/>
                </a:lnTo>
                <a:lnTo>
                  <a:pt x="4479446" y="501245"/>
                </a:lnTo>
                <a:lnTo>
                  <a:pt x="4448936" y="514836"/>
                </a:lnTo>
                <a:lnTo>
                  <a:pt x="4464218" y="543560"/>
                </a:lnTo>
                <a:lnTo>
                  <a:pt x="4480512" y="568414"/>
                </a:lnTo>
                <a:lnTo>
                  <a:pt x="4500068" y="590292"/>
                </a:lnTo>
                <a:lnTo>
                  <a:pt x="4525136" y="610086"/>
                </a:lnTo>
                <a:lnTo>
                  <a:pt x="4543180" y="640560"/>
                </a:lnTo>
                <a:lnTo>
                  <a:pt x="4558522" y="671951"/>
                </a:lnTo>
                <a:lnTo>
                  <a:pt x="4573839" y="703366"/>
                </a:lnTo>
                <a:lnTo>
                  <a:pt x="4591811" y="733911"/>
                </a:lnTo>
                <a:lnTo>
                  <a:pt x="4600181" y="777456"/>
                </a:lnTo>
                <a:lnTo>
                  <a:pt x="4607515" y="823585"/>
                </a:lnTo>
                <a:lnTo>
                  <a:pt x="4612869" y="871272"/>
                </a:lnTo>
                <a:lnTo>
                  <a:pt x="4615299" y="919490"/>
                </a:lnTo>
                <a:lnTo>
                  <a:pt x="4613862" y="967210"/>
                </a:lnTo>
                <a:lnTo>
                  <a:pt x="4607612" y="1013407"/>
                </a:lnTo>
                <a:lnTo>
                  <a:pt x="4595607" y="1057052"/>
                </a:lnTo>
                <a:lnTo>
                  <a:pt x="4576901" y="1097119"/>
                </a:lnTo>
                <a:lnTo>
                  <a:pt x="4550550" y="1132580"/>
                </a:lnTo>
                <a:lnTo>
                  <a:pt x="4515611" y="1162409"/>
                </a:lnTo>
                <a:lnTo>
                  <a:pt x="4529238" y="1208861"/>
                </a:lnTo>
                <a:lnTo>
                  <a:pt x="4549568" y="1251706"/>
                </a:lnTo>
                <a:lnTo>
                  <a:pt x="4574351" y="1292765"/>
                </a:lnTo>
                <a:lnTo>
                  <a:pt x="4601336" y="1333859"/>
                </a:lnTo>
                <a:lnTo>
                  <a:pt x="4615326" y="1362732"/>
                </a:lnTo>
                <a:lnTo>
                  <a:pt x="4625149" y="1398153"/>
                </a:lnTo>
                <a:lnTo>
                  <a:pt x="4632590" y="1434765"/>
                </a:lnTo>
                <a:lnTo>
                  <a:pt x="4639436" y="1467209"/>
                </a:lnTo>
                <a:lnTo>
                  <a:pt x="4637529" y="1517971"/>
                </a:lnTo>
                <a:lnTo>
                  <a:pt x="4635935" y="1568742"/>
                </a:lnTo>
                <a:lnTo>
                  <a:pt x="4634498" y="1619520"/>
                </a:lnTo>
                <a:lnTo>
                  <a:pt x="4633060" y="1670304"/>
                </a:lnTo>
                <a:lnTo>
                  <a:pt x="4631466" y="1721093"/>
                </a:lnTo>
                <a:lnTo>
                  <a:pt x="4629559" y="1771887"/>
                </a:lnTo>
                <a:lnTo>
                  <a:pt x="4627181" y="1822684"/>
                </a:lnTo>
                <a:lnTo>
                  <a:pt x="4624176" y="1873482"/>
                </a:lnTo>
                <a:lnTo>
                  <a:pt x="4620386" y="1924282"/>
                </a:lnTo>
                <a:lnTo>
                  <a:pt x="4581096" y="1970097"/>
                </a:lnTo>
                <a:lnTo>
                  <a:pt x="4544186" y="1990957"/>
                </a:lnTo>
                <a:lnTo>
                  <a:pt x="4569142" y="2014520"/>
                </a:lnTo>
                <a:lnTo>
                  <a:pt x="4617196" y="2059930"/>
                </a:lnTo>
                <a:lnTo>
                  <a:pt x="4648301" y="2113024"/>
                </a:lnTo>
                <a:lnTo>
                  <a:pt x="4656724" y="2139103"/>
                </a:lnTo>
                <a:lnTo>
                  <a:pt x="4666029" y="2164896"/>
                </a:lnTo>
                <a:lnTo>
                  <a:pt x="4677536" y="2190855"/>
                </a:lnTo>
                <a:lnTo>
                  <a:pt x="4676615" y="2245780"/>
                </a:lnTo>
                <a:lnTo>
                  <a:pt x="4676611" y="2298831"/>
                </a:lnTo>
                <a:lnTo>
                  <a:pt x="4676473" y="2350031"/>
                </a:lnTo>
                <a:lnTo>
                  <a:pt x="4675148" y="2399403"/>
                </a:lnTo>
                <a:lnTo>
                  <a:pt x="4671582" y="2446968"/>
                </a:lnTo>
                <a:lnTo>
                  <a:pt x="4664724" y="2492750"/>
                </a:lnTo>
                <a:lnTo>
                  <a:pt x="4653519" y="2536770"/>
                </a:lnTo>
                <a:lnTo>
                  <a:pt x="4636916" y="2579050"/>
                </a:lnTo>
                <a:lnTo>
                  <a:pt x="4613862" y="2619614"/>
                </a:lnTo>
                <a:lnTo>
                  <a:pt x="4583303" y="2658483"/>
                </a:lnTo>
                <a:lnTo>
                  <a:pt x="4544186" y="2695680"/>
                </a:lnTo>
                <a:lnTo>
                  <a:pt x="4495418" y="2739098"/>
                </a:lnTo>
                <a:lnTo>
                  <a:pt x="4439411" y="2771753"/>
                </a:lnTo>
                <a:lnTo>
                  <a:pt x="4387024" y="2782469"/>
                </a:lnTo>
                <a:lnTo>
                  <a:pt x="4360830" y="2786487"/>
                </a:lnTo>
                <a:lnTo>
                  <a:pt x="4334636" y="2790803"/>
                </a:lnTo>
                <a:lnTo>
                  <a:pt x="4322927" y="2812485"/>
                </a:lnTo>
                <a:lnTo>
                  <a:pt x="4312586" y="2835475"/>
                </a:lnTo>
                <a:lnTo>
                  <a:pt x="4301364" y="2857562"/>
                </a:lnTo>
                <a:lnTo>
                  <a:pt x="4252562" y="2908014"/>
                </a:lnTo>
                <a:lnTo>
                  <a:pt x="4216014" y="2935795"/>
                </a:lnTo>
                <a:lnTo>
                  <a:pt x="4177363" y="2959872"/>
                </a:lnTo>
                <a:lnTo>
                  <a:pt x="4136606" y="2980245"/>
                </a:lnTo>
                <a:lnTo>
                  <a:pt x="4093739" y="2996914"/>
                </a:lnTo>
                <a:lnTo>
                  <a:pt x="4048759" y="3009878"/>
                </a:lnTo>
                <a:lnTo>
                  <a:pt x="4005946" y="3031094"/>
                </a:lnTo>
                <a:lnTo>
                  <a:pt x="3958894" y="3041980"/>
                </a:lnTo>
                <a:lnTo>
                  <a:pt x="3909180" y="3045035"/>
                </a:lnTo>
                <a:lnTo>
                  <a:pt x="3858382" y="3042758"/>
                </a:lnTo>
                <a:lnTo>
                  <a:pt x="3808078" y="3037648"/>
                </a:lnTo>
                <a:lnTo>
                  <a:pt x="3759844" y="3032205"/>
                </a:lnTo>
                <a:lnTo>
                  <a:pt x="3715257" y="3028928"/>
                </a:lnTo>
                <a:lnTo>
                  <a:pt x="3671061" y="3013847"/>
                </a:lnTo>
                <a:lnTo>
                  <a:pt x="3634485" y="2990542"/>
                </a:lnTo>
                <a:lnTo>
                  <a:pt x="3600957" y="2963347"/>
                </a:lnTo>
                <a:lnTo>
                  <a:pt x="3565905" y="2936598"/>
                </a:lnTo>
                <a:lnTo>
                  <a:pt x="3524757" y="2914628"/>
                </a:lnTo>
                <a:lnTo>
                  <a:pt x="3475942" y="2940774"/>
                </a:lnTo>
                <a:lnTo>
                  <a:pt x="3424745" y="2956919"/>
                </a:lnTo>
                <a:lnTo>
                  <a:pt x="3371167" y="2966206"/>
                </a:lnTo>
                <a:lnTo>
                  <a:pt x="3315207" y="2971778"/>
                </a:lnTo>
                <a:lnTo>
                  <a:pt x="3241316" y="2970214"/>
                </a:lnTo>
                <a:lnTo>
                  <a:pt x="3183396" y="2969828"/>
                </a:lnTo>
                <a:lnTo>
                  <a:pt x="3138359" y="2969989"/>
                </a:lnTo>
                <a:lnTo>
                  <a:pt x="3103120" y="2970071"/>
                </a:lnTo>
                <a:lnTo>
                  <a:pt x="3074590" y="2969445"/>
                </a:lnTo>
                <a:lnTo>
                  <a:pt x="3025314" y="2963551"/>
                </a:lnTo>
                <a:lnTo>
                  <a:pt x="2965837" y="2947278"/>
                </a:lnTo>
                <a:lnTo>
                  <a:pt x="2924556" y="2933678"/>
                </a:lnTo>
                <a:lnTo>
                  <a:pt x="2896391" y="2912283"/>
                </a:lnTo>
                <a:lnTo>
                  <a:pt x="2864977" y="2894435"/>
                </a:lnTo>
                <a:lnTo>
                  <a:pt x="2810256" y="2847953"/>
                </a:lnTo>
                <a:lnTo>
                  <a:pt x="2791094" y="2809901"/>
                </a:lnTo>
                <a:lnTo>
                  <a:pt x="2782448" y="2790392"/>
                </a:lnTo>
                <a:lnTo>
                  <a:pt x="2772029" y="2771753"/>
                </a:lnTo>
                <a:lnTo>
                  <a:pt x="2739437" y="2701594"/>
                </a:lnTo>
                <a:lnTo>
                  <a:pt x="2722802" y="2675553"/>
                </a:lnTo>
                <a:lnTo>
                  <a:pt x="2701622" y="2661945"/>
                </a:lnTo>
                <a:lnTo>
                  <a:pt x="2674445" y="2657533"/>
                </a:lnTo>
                <a:lnTo>
                  <a:pt x="2639821" y="2659080"/>
                </a:lnTo>
                <a:lnTo>
                  <a:pt x="2596298" y="2663349"/>
                </a:lnTo>
                <a:lnTo>
                  <a:pt x="2542426" y="2667103"/>
                </a:lnTo>
                <a:lnTo>
                  <a:pt x="2476754" y="2667105"/>
                </a:lnTo>
                <a:lnTo>
                  <a:pt x="2428175" y="2652641"/>
                </a:lnTo>
                <a:lnTo>
                  <a:pt x="2380779" y="2635002"/>
                </a:lnTo>
                <a:lnTo>
                  <a:pt x="2334434" y="2614718"/>
                </a:lnTo>
                <a:lnTo>
                  <a:pt x="2289010" y="2592316"/>
                </a:lnTo>
                <a:lnTo>
                  <a:pt x="2244376" y="2568327"/>
                </a:lnTo>
                <a:lnTo>
                  <a:pt x="2200402" y="2543280"/>
                </a:lnTo>
                <a:lnTo>
                  <a:pt x="2160813" y="2520658"/>
                </a:lnTo>
                <a:lnTo>
                  <a:pt x="2117058" y="2495655"/>
                </a:lnTo>
                <a:lnTo>
                  <a:pt x="2081637" y="2475415"/>
                </a:lnTo>
                <a:lnTo>
                  <a:pt x="2067052" y="2467080"/>
                </a:lnTo>
                <a:lnTo>
                  <a:pt x="2042608" y="2436719"/>
                </a:lnTo>
                <a:lnTo>
                  <a:pt x="2015807" y="2409930"/>
                </a:lnTo>
                <a:lnTo>
                  <a:pt x="1988435" y="2383141"/>
                </a:lnTo>
                <a:lnTo>
                  <a:pt x="1962277" y="2352780"/>
                </a:lnTo>
                <a:lnTo>
                  <a:pt x="1934594" y="2310251"/>
                </a:lnTo>
                <a:lnTo>
                  <a:pt x="1912270" y="2265912"/>
                </a:lnTo>
                <a:lnTo>
                  <a:pt x="1893518" y="2219764"/>
                </a:lnTo>
                <a:lnTo>
                  <a:pt x="1876552" y="2171805"/>
                </a:lnTo>
                <a:lnTo>
                  <a:pt x="1870561" y="2163705"/>
                </a:lnTo>
                <a:lnTo>
                  <a:pt x="1795462" y="2148465"/>
                </a:lnTo>
                <a:lnTo>
                  <a:pt x="1752600" y="2146310"/>
                </a:lnTo>
                <a:lnTo>
                  <a:pt x="1709737" y="2145060"/>
                </a:lnTo>
                <a:lnTo>
                  <a:pt x="1666875" y="2143357"/>
                </a:lnTo>
                <a:lnTo>
                  <a:pt x="1633537" y="2120116"/>
                </a:lnTo>
                <a:lnTo>
                  <a:pt x="1609725" y="2076682"/>
                </a:lnTo>
                <a:lnTo>
                  <a:pt x="1601027" y="2051233"/>
                </a:lnTo>
                <a:lnTo>
                  <a:pt x="1600200" y="2048107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4953000" y="1981200"/>
            <a:ext cx="1143000" cy="685800"/>
          </a:xfrm>
          <a:prstGeom prst="rect">
            <a:avLst/>
          </a:prstGeom>
          <a:solidFill>
            <a:srgbClr val="4F81BC"/>
          </a:solidFill>
          <a:ln w="12192">
            <a:solidFill>
              <a:srgbClr val="000000"/>
            </a:solidFill>
          </a:ln>
        </p:spPr>
        <p:txBody>
          <a:bodyPr vert="horz" wrap="square" lIns="0" tIns="45720" rIns="0" bIns="0" rtlCol="0">
            <a:spAutoFit/>
          </a:bodyPr>
          <a:lstStyle/>
          <a:p>
            <a:pPr marL="168275">
              <a:lnSpc>
                <a:spcPct val="100000"/>
              </a:lnSpc>
              <a:spcBef>
                <a:spcPts val="360"/>
              </a:spcBef>
              <a:tabLst>
                <a:tab pos="605790" algn="l"/>
              </a:tabLst>
            </a:pPr>
            <a:r>
              <a:rPr sz="1600" spc="-25" dirty="0">
                <a:solidFill>
                  <a:srgbClr val="FF0000"/>
                </a:solidFill>
                <a:latin typeface="Tahoma"/>
                <a:cs typeface="Tahoma"/>
              </a:rPr>
              <a:t>H1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	</a:t>
            </a:r>
            <a:r>
              <a:rPr sz="1600" spc="-25" dirty="0">
                <a:solidFill>
                  <a:srgbClr val="FF0000"/>
                </a:solidFill>
                <a:latin typeface="Tahoma"/>
                <a:cs typeface="Tahoma"/>
              </a:rPr>
              <a:t>Ach</a:t>
            </a:r>
            <a:endParaRPr sz="1600">
              <a:latin typeface="Tahoma"/>
              <a:cs typeface="Tahoma"/>
            </a:endParaRPr>
          </a:p>
          <a:p>
            <a:pPr marL="168275">
              <a:lnSpc>
                <a:spcPct val="100000"/>
              </a:lnSpc>
              <a:spcBef>
                <a:spcPts val="960"/>
              </a:spcBef>
            </a:pP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5HT2/3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667000" y="1676400"/>
            <a:ext cx="914400" cy="609600"/>
          </a:xfrm>
          <a:prstGeom prst="rect">
            <a:avLst/>
          </a:prstGeom>
          <a:solidFill>
            <a:srgbClr val="4F81BC"/>
          </a:solidFill>
          <a:ln w="12192">
            <a:solidFill>
              <a:srgbClr val="000000"/>
            </a:solidFill>
          </a:ln>
        </p:spPr>
        <p:txBody>
          <a:bodyPr vert="horz" wrap="square" lIns="0" tIns="4508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55"/>
              </a:spcBef>
            </a:pPr>
            <a:r>
              <a:rPr sz="1600" spc="-25" dirty="0">
                <a:solidFill>
                  <a:srgbClr val="FF0000"/>
                </a:solidFill>
                <a:latin typeface="Tahoma"/>
                <a:cs typeface="Tahoma"/>
              </a:rPr>
              <a:t>D2</a:t>
            </a:r>
            <a:endParaRPr sz="1600">
              <a:latin typeface="Tahoma"/>
              <a:cs typeface="Tahoma"/>
            </a:endParaRPr>
          </a:p>
          <a:p>
            <a:pPr marL="92075">
              <a:lnSpc>
                <a:spcPct val="100000"/>
              </a:lnSpc>
              <a:spcBef>
                <a:spcPts val="5"/>
              </a:spcBef>
            </a:pPr>
            <a:r>
              <a:rPr sz="1600" spc="-20" dirty="0">
                <a:solidFill>
                  <a:srgbClr val="FF0000"/>
                </a:solidFill>
                <a:latin typeface="Tahoma"/>
                <a:cs typeface="Tahoma"/>
              </a:rPr>
              <a:t>5HT3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429000" y="838200"/>
            <a:ext cx="1295400" cy="609600"/>
          </a:xfrm>
          <a:prstGeom prst="rect">
            <a:avLst/>
          </a:prstGeom>
          <a:solidFill>
            <a:srgbClr val="4F81BC"/>
          </a:solidFill>
          <a:ln w="12192">
            <a:solidFill>
              <a:srgbClr val="000000"/>
            </a:solidFill>
          </a:ln>
        </p:spPr>
        <p:txBody>
          <a:bodyPr vert="horz" wrap="square" lIns="0" tIns="197485" rIns="0" bIns="0" rtlCol="0">
            <a:spAutoFit/>
          </a:bodyPr>
          <a:lstStyle/>
          <a:p>
            <a:pPr marL="244475">
              <a:lnSpc>
                <a:spcPct val="100000"/>
              </a:lnSpc>
              <a:spcBef>
                <a:spcPts val="1555"/>
              </a:spcBef>
              <a:tabLst>
                <a:tab pos="808990" algn="l"/>
              </a:tabLst>
            </a:pPr>
            <a:r>
              <a:rPr sz="1600" spc="-25" dirty="0">
                <a:solidFill>
                  <a:srgbClr val="FF0000"/>
                </a:solidFill>
                <a:latin typeface="Tahoma"/>
                <a:cs typeface="Tahoma"/>
              </a:rPr>
              <a:t>H1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	</a:t>
            </a:r>
            <a:r>
              <a:rPr sz="1600" spc="-25" dirty="0">
                <a:solidFill>
                  <a:srgbClr val="FF0000"/>
                </a:solidFill>
                <a:latin typeface="Tahoma"/>
                <a:cs typeface="Tahoma"/>
              </a:rPr>
              <a:t>Ach</a:t>
            </a:r>
            <a:endParaRPr sz="1600">
              <a:latin typeface="Tahoma"/>
              <a:cs typeface="Tahoma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5556250" y="831850"/>
            <a:ext cx="927100" cy="622300"/>
            <a:chOff x="5556250" y="831850"/>
            <a:chExt cx="927100" cy="622300"/>
          </a:xfrm>
        </p:grpSpPr>
        <p:sp>
          <p:nvSpPr>
            <p:cNvPr id="14" name="object 14"/>
            <p:cNvSpPr/>
            <p:nvPr/>
          </p:nvSpPr>
          <p:spPr>
            <a:xfrm>
              <a:off x="5562600" y="838200"/>
              <a:ext cx="914400" cy="609600"/>
            </a:xfrm>
            <a:custGeom>
              <a:avLst/>
              <a:gdLst/>
              <a:ahLst/>
              <a:cxnLst/>
              <a:rect l="l" t="t" r="r" b="b"/>
              <a:pathLst>
                <a:path w="914400" h="609600">
                  <a:moveTo>
                    <a:pt x="914400" y="0"/>
                  </a:moveTo>
                  <a:lnTo>
                    <a:pt x="0" y="0"/>
                  </a:lnTo>
                  <a:lnTo>
                    <a:pt x="0" y="609600"/>
                  </a:lnTo>
                  <a:lnTo>
                    <a:pt x="914400" y="609600"/>
                  </a:lnTo>
                  <a:lnTo>
                    <a:pt x="914400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562600" y="838200"/>
              <a:ext cx="914400" cy="609600"/>
            </a:xfrm>
            <a:custGeom>
              <a:avLst/>
              <a:gdLst/>
              <a:ahLst/>
              <a:cxnLst/>
              <a:rect l="l" t="t" r="r" b="b"/>
              <a:pathLst>
                <a:path w="914400" h="609600">
                  <a:moveTo>
                    <a:pt x="0" y="609600"/>
                  </a:moveTo>
                  <a:lnTo>
                    <a:pt x="914400" y="609600"/>
                  </a:lnTo>
                  <a:lnTo>
                    <a:pt x="914400" y="0"/>
                  </a:lnTo>
                  <a:lnTo>
                    <a:pt x="0" y="0"/>
                  </a:lnTo>
                  <a:lnTo>
                    <a:pt x="0" y="609600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5562600" y="838200"/>
            <a:ext cx="914400" cy="320040"/>
          </a:xfrm>
          <a:prstGeom prst="rect">
            <a:avLst/>
          </a:prstGeom>
          <a:solidFill>
            <a:srgbClr val="4F81BC"/>
          </a:solidFill>
        </p:spPr>
        <p:txBody>
          <a:bodyPr vert="horz" wrap="square" lIns="0" tIns="4445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50"/>
              </a:spcBef>
            </a:pPr>
            <a:r>
              <a:rPr sz="1800" spc="-10" dirty="0">
                <a:latin typeface="Tahoma"/>
                <a:cs typeface="Tahoma"/>
              </a:rPr>
              <a:t>Higher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562600" y="1157662"/>
            <a:ext cx="914400" cy="290195"/>
          </a:xfrm>
          <a:prstGeom prst="rect">
            <a:avLst/>
          </a:prstGeom>
          <a:solidFill>
            <a:srgbClr val="4F81BC"/>
          </a:solidFill>
        </p:spPr>
        <p:txBody>
          <a:bodyPr vert="horz" wrap="square" lIns="0" tIns="0" rIns="0" bIns="0" rtlCol="0">
            <a:spAutoFit/>
          </a:bodyPr>
          <a:lstStyle/>
          <a:p>
            <a:pPr marL="92075">
              <a:lnSpc>
                <a:spcPts val="2155"/>
              </a:lnSpc>
            </a:pPr>
            <a:r>
              <a:rPr sz="1800" spc="-10" dirty="0">
                <a:latin typeface="Tahoma"/>
                <a:cs typeface="Tahoma"/>
              </a:rPr>
              <a:t>centres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432175" y="3842384"/>
            <a:ext cx="5067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Tahoma"/>
                <a:cs typeface="Tahoma"/>
              </a:rPr>
              <a:t>Liver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813175" y="4682490"/>
            <a:ext cx="69215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solidFill>
                  <a:srgbClr val="FF0000"/>
                </a:solidFill>
                <a:latin typeface="Tahoma"/>
                <a:cs typeface="Tahoma"/>
              </a:rPr>
              <a:t>5HT3/4 </a:t>
            </a:r>
            <a:r>
              <a:rPr sz="1600" spc="-25" dirty="0">
                <a:solidFill>
                  <a:srgbClr val="FF0000"/>
                </a:solidFill>
                <a:latin typeface="Tahoma"/>
                <a:cs typeface="Tahoma"/>
              </a:rPr>
              <a:t>D2</a:t>
            </a:r>
            <a:endParaRPr sz="1600">
              <a:latin typeface="Tahoma"/>
              <a:cs typeface="Tahoma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3581400" y="1443608"/>
            <a:ext cx="2235200" cy="4500245"/>
            <a:chOff x="3581400" y="1443608"/>
            <a:chExt cx="2235200" cy="4500245"/>
          </a:xfrm>
        </p:grpSpPr>
        <p:sp>
          <p:nvSpPr>
            <p:cNvPr id="21" name="object 21"/>
            <p:cNvSpPr/>
            <p:nvPr/>
          </p:nvSpPr>
          <p:spPr>
            <a:xfrm>
              <a:off x="3581400" y="1443608"/>
              <a:ext cx="2235200" cy="4500245"/>
            </a:xfrm>
            <a:custGeom>
              <a:avLst/>
              <a:gdLst/>
              <a:ahLst/>
              <a:cxnLst/>
              <a:rect l="l" t="t" r="r" b="b"/>
              <a:pathLst>
                <a:path w="2235200" h="4500245">
                  <a:moveTo>
                    <a:pt x="1371600" y="689991"/>
                  </a:moveTo>
                  <a:lnTo>
                    <a:pt x="1358900" y="683641"/>
                  </a:lnTo>
                  <a:lnTo>
                    <a:pt x="1320800" y="664591"/>
                  </a:lnTo>
                  <a:lnTo>
                    <a:pt x="1320800" y="683641"/>
                  </a:lnTo>
                  <a:lnTo>
                    <a:pt x="0" y="683641"/>
                  </a:lnTo>
                  <a:lnTo>
                    <a:pt x="0" y="696341"/>
                  </a:lnTo>
                  <a:lnTo>
                    <a:pt x="1320800" y="696341"/>
                  </a:lnTo>
                  <a:lnTo>
                    <a:pt x="1320800" y="715391"/>
                  </a:lnTo>
                  <a:lnTo>
                    <a:pt x="1358900" y="696341"/>
                  </a:lnTo>
                  <a:lnTo>
                    <a:pt x="1371600" y="689991"/>
                  </a:lnTo>
                  <a:close/>
                </a:path>
                <a:path w="2235200" h="4500245">
                  <a:moveTo>
                    <a:pt x="1600200" y="537591"/>
                  </a:moveTo>
                  <a:lnTo>
                    <a:pt x="1594027" y="512826"/>
                  </a:lnTo>
                  <a:lnTo>
                    <a:pt x="1586484" y="482473"/>
                  </a:lnTo>
                  <a:lnTo>
                    <a:pt x="1571955" y="494893"/>
                  </a:lnTo>
                  <a:lnTo>
                    <a:pt x="1147826" y="0"/>
                  </a:lnTo>
                  <a:lnTo>
                    <a:pt x="1138174" y="8382"/>
                  </a:lnTo>
                  <a:lnTo>
                    <a:pt x="1562303" y="503148"/>
                  </a:lnTo>
                  <a:lnTo>
                    <a:pt x="1547876" y="515493"/>
                  </a:lnTo>
                  <a:lnTo>
                    <a:pt x="1600200" y="537591"/>
                  </a:lnTo>
                  <a:close/>
                </a:path>
                <a:path w="2235200" h="4500245">
                  <a:moveTo>
                    <a:pt x="2082800" y="1274191"/>
                  </a:moveTo>
                  <a:lnTo>
                    <a:pt x="2076450" y="1261491"/>
                  </a:lnTo>
                  <a:lnTo>
                    <a:pt x="2057400" y="1223391"/>
                  </a:lnTo>
                  <a:lnTo>
                    <a:pt x="2032000" y="1274191"/>
                  </a:lnTo>
                  <a:lnTo>
                    <a:pt x="2051050" y="1274191"/>
                  </a:lnTo>
                  <a:lnTo>
                    <a:pt x="2051050" y="2363216"/>
                  </a:lnTo>
                  <a:lnTo>
                    <a:pt x="2044700" y="2360041"/>
                  </a:lnTo>
                  <a:lnTo>
                    <a:pt x="2006600" y="2340991"/>
                  </a:lnTo>
                  <a:lnTo>
                    <a:pt x="2006600" y="2360041"/>
                  </a:lnTo>
                  <a:lnTo>
                    <a:pt x="685800" y="2360041"/>
                  </a:lnTo>
                  <a:lnTo>
                    <a:pt x="685800" y="2372741"/>
                  </a:lnTo>
                  <a:lnTo>
                    <a:pt x="2006600" y="2372741"/>
                  </a:lnTo>
                  <a:lnTo>
                    <a:pt x="2006600" y="2391791"/>
                  </a:lnTo>
                  <a:lnTo>
                    <a:pt x="2044700" y="2372741"/>
                  </a:lnTo>
                  <a:lnTo>
                    <a:pt x="2051050" y="2369566"/>
                  </a:lnTo>
                  <a:lnTo>
                    <a:pt x="2051050" y="2668016"/>
                  </a:lnTo>
                  <a:lnTo>
                    <a:pt x="2044700" y="2664841"/>
                  </a:lnTo>
                  <a:lnTo>
                    <a:pt x="2006600" y="2645791"/>
                  </a:lnTo>
                  <a:lnTo>
                    <a:pt x="2006600" y="2664841"/>
                  </a:lnTo>
                  <a:lnTo>
                    <a:pt x="762000" y="2664841"/>
                  </a:lnTo>
                  <a:lnTo>
                    <a:pt x="762000" y="2677541"/>
                  </a:lnTo>
                  <a:lnTo>
                    <a:pt x="2006600" y="2677541"/>
                  </a:lnTo>
                  <a:lnTo>
                    <a:pt x="2006600" y="2696591"/>
                  </a:lnTo>
                  <a:lnTo>
                    <a:pt x="2044700" y="2677541"/>
                  </a:lnTo>
                  <a:lnTo>
                    <a:pt x="2051050" y="2674366"/>
                  </a:lnTo>
                  <a:lnTo>
                    <a:pt x="2051050" y="3277616"/>
                  </a:lnTo>
                  <a:lnTo>
                    <a:pt x="2044700" y="3274441"/>
                  </a:lnTo>
                  <a:lnTo>
                    <a:pt x="2006600" y="3255391"/>
                  </a:lnTo>
                  <a:lnTo>
                    <a:pt x="2006600" y="3274441"/>
                  </a:lnTo>
                  <a:lnTo>
                    <a:pt x="1219200" y="3274441"/>
                  </a:lnTo>
                  <a:lnTo>
                    <a:pt x="1219200" y="3287141"/>
                  </a:lnTo>
                  <a:lnTo>
                    <a:pt x="2006600" y="3287141"/>
                  </a:lnTo>
                  <a:lnTo>
                    <a:pt x="2006600" y="3306191"/>
                  </a:lnTo>
                  <a:lnTo>
                    <a:pt x="2044700" y="3287141"/>
                  </a:lnTo>
                  <a:lnTo>
                    <a:pt x="2051050" y="3283966"/>
                  </a:lnTo>
                  <a:lnTo>
                    <a:pt x="2051050" y="3582416"/>
                  </a:lnTo>
                  <a:lnTo>
                    <a:pt x="2044700" y="3579241"/>
                  </a:lnTo>
                  <a:lnTo>
                    <a:pt x="2006600" y="3560191"/>
                  </a:lnTo>
                  <a:lnTo>
                    <a:pt x="2006600" y="3579241"/>
                  </a:lnTo>
                  <a:lnTo>
                    <a:pt x="1066800" y="3579241"/>
                  </a:lnTo>
                  <a:lnTo>
                    <a:pt x="1066800" y="3591941"/>
                  </a:lnTo>
                  <a:lnTo>
                    <a:pt x="2006600" y="3591941"/>
                  </a:lnTo>
                  <a:lnTo>
                    <a:pt x="2006600" y="3610991"/>
                  </a:lnTo>
                  <a:lnTo>
                    <a:pt x="2044700" y="3591941"/>
                  </a:lnTo>
                  <a:lnTo>
                    <a:pt x="2051050" y="3588766"/>
                  </a:lnTo>
                  <a:lnTo>
                    <a:pt x="2051050" y="4499991"/>
                  </a:lnTo>
                  <a:lnTo>
                    <a:pt x="2063750" y="4499991"/>
                  </a:lnTo>
                  <a:lnTo>
                    <a:pt x="2063750" y="1274191"/>
                  </a:lnTo>
                  <a:lnTo>
                    <a:pt x="2082800" y="1274191"/>
                  </a:lnTo>
                  <a:close/>
                </a:path>
                <a:path w="2235200" h="4500245">
                  <a:moveTo>
                    <a:pt x="2235200" y="486791"/>
                  </a:moveTo>
                  <a:lnTo>
                    <a:pt x="2216150" y="486791"/>
                  </a:lnTo>
                  <a:lnTo>
                    <a:pt x="2216150" y="4191"/>
                  </a:lnTo>
                  <a:lnTo>
                    <a:pt x="2203450" y="4191"/>
                  </a:lnTo>
                  <a:lnTo>
                    <a:pt x="2203450" y="486791"/>
                  </a:lnTo>
                  <a:lnTo>
                    <a:pt x="2184400" y="486791"/>
                  </a:lnTo>
                  <a:lnTo>
                    <a:pt x="2209800" y="537591"/>
                  </a:lnTo>
                  <a:lnTo>
                    <a:pt x="2228850" y="499491"/>
                  </a:lnTo>
                  <a:lnTo>
                    <a:pt x="2235200" y="48679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3593958" y="4515611"/>
              <a:ext cx="1197610" cy="970915"/>
            </a:xfrm>
            <a:custGeom>
              <a:avLst/>
              <a:gdLst/>
              <a:ahLst/>
              <a:cxnLst/>
              <a:rect l="l" t="t" r="r" b="b"/>
              <a:pathLst>
                <a:path w="1197610" h="970914">
                  <a:moveTo>
                    <a:pt x="101741" y="228345"/>
                  </a:moveTo>
                  <a:lnTo>
                    <a:pt x="121916" y="212469"/>
                  </a:lnTo>
                  <a:lnTo>
                    <a:pt x="138079" y="196770"/>
                  </a:lnTo>
                  <a:lnTo>
                    <a:pt x="155122" y="182572"/>
                  </a:lnTo>
                  <a:lnTo>
                    <a:pt x="177941" y="171195"/>
                  </a:lnTo>
                  <a:lnTo>
                    <a:pt x="206366" y="137189"/>
                  </a:lnTo>
                  <a:lnTo>
                    <a:pt x="241135" y="107804"/>
                  </a:lnTo>
                  <a:lnTo>
                    <a:pt x="280398" y="82645"/>
                  </a:lnTo>
                  <a:lnTo>
                    <a:pt x="322307" y="61317"/>
                  </a:lnTo>
                  <a:lnTo>
                    <a:pt x="365013" y="43425"/>
                  </a:lnTo>
                  <a:lnTo>
                    <a:pt x="406668" y="28575"/>
                  </a:lnTo>
                  <a:lnTo>
                    <a:pt x="420955" y="23812"/>
                  </a:lnTo>
                  <a:lnTo>
                    <a:pt x="435243" y="19050"/>
                  </a:lnTo>
                  <a:lnTo>
                    <a:pt x="492393" y="0"/>
                  </a:lnTo>
                  <a:lnTo>
                    <a:pt x="542404" y="992"/>
                  </a:lnTo>
                  <a:lnTo>
                    <a:pt x="592425" y="1702"/>
                  </a:lnTo>
                  <a:lnTo>
                    <a:pt x="642452" y="2299"/>
                  </a:lnTo>
                  <a:lnTo>
                    <a:pt x="692481" y="2952"/>
                  </a:lnTo>
                  <a:lnTo>
                    <a:pt x="742511" y="3832"/>
                  </a:lnTo>
                  <a:lnTo>
                    <a:pt x="792537" y="5107"/>
                  </a:lnTo>
                  <a:lnTo>
                    <a:pt x="842558" y="6948"/>
                  </a:lnTo>
                  <a:lnTo>
                    <a:pt x="892570" y="9525"/>
                  </a:lnTo>
                  <a:lnTo>
                    <a:pt x="930608" y="18776"/>
                  </a:lnTo>
                  <a:lnTo>
                    <a:pt x="974461" y="38744"/>
                  </a:lnTo>
                  <a:lnTo>
                    <a:pt x="1021221" y="64801"/>
                  </a:lnTo>
                  <a:lnTo>
                    <a:pt x="1067980" y="92319"/>
                  </a:lnTo>
                  <a:lnTo>
                    <a:pt x="1111833" y="116669"/>
                  </a:lnTo>
                  <a:lnTo>
                    <a:pt x="1149872" y="133223"/>
                  </a:lnTo>
                  <a:lnTo>
                    <a:pt x="1180828" y="197389"/>
                  </a:lnTo>
                  <a:lnTo>
                    <a:pt x="1197497" y="266319"/>
                  </a:lnTo>
                  <a:lnTo>
                    <a:pt x="1196008" y="287962"/>
                  </a:lnTo>
                  <a:lnTo>
                    <a:pt x="1195115" y="309737"/>
                  </a:lnTo>
                  <a:lnTo>
                    <a:pt x="1187972" y="351917"/>
                  </a:lnTo>
                  <a:lnTo>
                    <a:pt x="1166737" y="366240"/>
                  </a:lnTo>
                  <a:lnTo>
                    <a:pt x="1159397" y="370967"/>
                  </a:lnTo>
                  <a:lnTo>
                    <a:pt x="1136822" y="401141"/>
                  </a:lnTo>
                  <a:lnTo>
                    <a:pt x="1119487" y="428053"/>
                  </a:lnTo>
                  <a:lnTo>
                    <a:pt x="1100675" y="452584"/>
                  </a:lnTo>
                  <a:lnTo>
                    <a:pt x="1073672" y="475614"/>
                  </a:lnTo>
                  <a:lnTo>
                    <a:pt x="1057709" y="500693"/>
                  </a:lnTo>
                  <a:lnTo>
                    <a:pt x="1040271" y="526700"/>
                  </a:lnTo>
                  <a:lnTo>
                    <a:pt x="997345" y="570738"/>
                  </a:lnTo>
                  <a:lnTo>
                    <a:pt x="954071" y="591633"/>
                  </a:lnTo>
                  <a:lnTo>
                    <a:pt x="940195" y="599186"/>
                  </a:lnTo>
                  <a:lnTo>
                    <a:pt x="887807" y="597872"/>
                  </a:lnTo>
                  <a:lnTo>
                    <a:pt x="835415" y="596805"/>
                  </a:lnTo>
                  <a:lnTo>
                    <a:pt x="783016" y="595725"/>
                  </a:lnTo>
                  <a:lnTo>
                    <a:pt x="730607" y="594369"/>
                  </a:lnTo>
                  <a:lnTo>
                    <a:pt x="678184" y="592477"/>
                  </a:lnTo>
                  <a:lnTo>
                    <a:pt x="625743" y="589788"/>
                  </a:lnTo>
                  <a:lnTo>
                    <a:pt x="577546" y="577834"/>
                  </a:lnTo>
                  <a:lnTo>
                    <a:pt x="553198" y="568767"/>
                  </a:lnTo>
                  <a:lnTo>
                    <a:pt x="530493" y="561213"/>
                  </a:lnTo>
                  <a:lnTo>
                    <a:pt x="477990" y="546141"/>
                  </a:lnTo>
                  <a:lnTo>
                    <a:pt x="425346" y="530935"/>
                  </a:lnTo>
                  <a:lnTo>
                    <a:pt x="372695" y="515461"/>
                  </a:lnTo>
                  <a:lnTo>
                    <a:pt x="320171" y="499585"/>
                  </a:lnTo>
                  <a:lnTo>
                    <a:pt x="267908" y="483172"/>
                  </a:lnTo>
                  <a:lnTo>
                    <a:pt x="216041" y="466089"/>
                  </a:lnTo>
                  <a:lnTo>
                    <a:pt x="193949" y="466685"/>
                  </a:lnTo>
                  <a:lnTo>
                    <a:pt x="149764" y="467875"/>
                  </a:lnTo>
                  <a:lnTo>
                    <a:pt x="114266" y="508269"/>
                  </a:lnTo>
                  <a:lnTo>
                    <a:pt x="111266" y="532638"/>
                  </a:lnTo>
                  <a:lnTo>
                    <a:pt x="113135" y="558413"/>
                  </a:lnTo>
                  <a:lnTo>
                    <a:pt x="115457" y="591486"/>
                  </a:lnTo>
                  <a:lnTo>
                    <a:pt x="130316" y="656336"/>
                  </a:lnTo>
                  <a:lnTo>
                    <a:pt x="163606" y="689536"/>
                  </a:lnTo>
                  <a:lnTo>
                    <a:pt x="187466" y="703833"/>
                  </a:lnTo>
                  <a:lnTo>
                    <a:pt x="232865" y="732107"/>
                  </a:lnTo>
                  <a:lnTo>
                    <a:pt x="276232" y="751531"/>
                  </a:lnTo>
                  <a:lnTo>
                    <a:pt x="319234" y="763936"/>
                  </a:lnTo>
                  <a:lnTo>
                    <a:pt x="363540" y="771156"/>
                  </a:lnTo>
                  <a:lnTo>
                    <a:pt x="410819" y="775024"/>
                  </a:lnTo>
                  <a:lnTo>
                    <a:pt x="462739" y="777372"/>
                  </a:lnTo>
                  <a:lnTo>
                    <a:pt x="520968" y="780034"/>
                  </a:lnTo>
                  <a:lnTo>
                    <a:pt x="557171" y="790973"/>
                  </a:lnTo>
                  <a:lnTo>
                    <a:pt x="592469" y="803735"/>
                  </a:lnTo>
                  <a:lnTo>
                    <a:pt x="627767" y="816520"/>
                  </a:lnTo>
                  <a:lnTo>
                    <a:pt x="663970" y="827532"/>
                  </a:lnTo>
                  <a:lnTo>
                    <a:pt x="719221" y="821589"/>
                  </a:lnTo>
                  <a:lnTo>
                    <a:pt x="771430" y="814281"/>
                  </a:lnTo>
                  <a:lnTo>
                    <a:pt x="821731" y="804242"/>
                  </a:lnTo>
                  <a:lnTo>
                    <a:pt x="871258" y="790106"/>
                  </a:lnTo>
                  <a:lnTo>
                    <a:pt x="921145" y="770509"/>
                  </a:lnTo>
                  <a:lnTo>
                    <a:pt x="949458" y="759096"/>
                  </a:lnTo>
                  <a:lnTo>
                    <a:pt x="970008" y="753221"/>
                  </a:lnTo>
                  <a:lnTo>
                    <a:pt x="1016395" y="741934"/>
                  </a:lnTo>
                  <a:lnTo>
                    <a:pt x="1067419" y="724967"/>
                  </a:lnTo>
                  <a:lnTo>
                    <a:pt x="1073672" y="722884"/>
                  </a:lnTo>
                </a:path>
                <a:path w="1197610" h="970914">
                  <a:moveTo>
                    <a:pt x="159272" y="341883"/>
                  </a:moveTo>
                  <a:lnTo>
                    <a:pt x="247355" y="299624"/>
                  </a:lnTo>
                  <a:lnTo>
                    <a:pt x="307962" y="267049"/>
                  </a:lnTo>
                  <a:lnTo>
                    <a:pt x="359798" y="237223"/>
                  </a:lnTo>
                  <a:lnTo>
                    <a:pt x="394910" y="210341"/>
                  </a:lnTo>
                  <a:lnTo>
                    <a:pt x="401667" y="202453"/>
                  </a:lnTo>
                  <a:lnTo>
                    <a:pt x="408733" y="195161"/>
                  </a:lnTo>
                  <a:lnTo>
                    <a:pt x="458555" y="171303"/>
                  </a:lnTo>
                  <a:lnTo>
                    <a:pt x="505154" y="159060"/>
                  </a:lnTo>
                  <a:lnTo>
                    <a:pt x="554131" y="151304"/>
                  </a:lnTo>
                  <a:lnTo>
                    <a:pt x="603245" y="146713"/>
                  </a:lnTo>
                  <a:lnTo>
                    <a:pt x="650257" y="143963"/>
                  </a:lnTo>
                  <a:lnTo>
                    <a:pt x="692926" y="141731"/>
                  </a:lnTo>
                  <a:lnTo>
                    <a:pt x="740336" y="150447"/>
                  </a:lnTo>
                  <a:lnTo>
                    <a:pt x="778079" y="162591"/>
                  </a:lnTo>
                  <a:lnTo>
                    <a:pt x="813726" y="178593"/>
                  </a:lnTo>
                  <a:lnTo>
                    <a:pt x="854851" y="198881"/>
                  </a:lnTo>
                  <a:lnTo>
                    <a:pt x="886440" y="210526"/>
                  </a:lnTo>
                  <a:lnTo>
                    <a:pt x="920399" y="216788"/>
                  </a:lnTo>
                  <a:lnTo>
                    <a:pt x="954952" y="221241"/>
                  </a:lnTo>
                  <a:lnTo>
                    <a:pt x="988328" y="227456"/>
                  </a:lnTo>
                  <a:lnTo>
                    <a:pt x="995918" y="234386"/>
                  </a:lnTo>
                  <a:lnTo>
                    <a:pt x="1003806" y="241173"/>
                  </a:lnTo>
                  <a:lnTo>
                    <a:pt x="1011098" y="248245"/>
                  </a:lnTo>
                  <a:lnTo>
                    <a:pt x="1030000" y="291242"/>
                  </a:lnTo>
                  <a:lnTo>
                    <a:pt x="1035953" y="313308"/>
                  </a:lnTo>
                  <a:lnTo>
                    <a:pt x="1020586" y="351176"/>
                  </a:lnTo>
                  <a:lnTo>
                    <a:pt x="997789" y="381746"/>
                  </a:lnTo>
                  <a:lnTo>
                    <a:pt x="970230" y="409053"/>
                  </a:lnTo>
                  <a:lnTo>
                    <a:pt x="940576" y="437133"/>
                  </a:lnTo>
                  <a:lnTo>
                    <a:pt x="889379" y="464518"/>
                  </a:lnTo>
                  <a:lnTo>
                    <a:pt x="854851" y="475233"/>
                  </a:lnTo>
                  <a:lnTo>
                    <a:pt x="792417" y="469625"/>
                  </a:lnTo>
                  <a:lnTo>
                    <a:pt x="740744" y="464840"/>
                  </a:lnTo>
                  <a:lnTo>
                    <a:pt x="694556" y="459049"/>
                  </a:lnTo>
                  <a:lnTo>
                    <a:pt x="648582" y="450423"/>
                  </a:lnTo>
                  <a:lnTo>
                    <a:pt x="597549" y="437133"/>
                  </a:lnTo>
                  <a:lnTo>
                    <a:pt x="570364" y="429592"/>
                  </a:lnTo>
                  <a:lnTo>
                    <a:pt x="559717" y="427097"/>
                  </a:lnTo>
                  <a:lnTo>
                    <a:pt x="559519" y="427690"/>
                  </a:lnTo>
                  <a:lnTo>
                    <a:pt x="563687" y="429418"/>
                  </a:lnTo>
                  <a:lnTo>
                    <a:pt x="566135" y="430325"/>
                  </a:lnTo>
                  <a:lnTo>
                    <a:pt x="560776" y="428454"/>
                  </a:lnTo>
                  <a:lnTo>
                    <a:pt x="541526" y="421850"/>
                  </a:lnTo>
                  <a:lnTo>
                    <a:pt x="502299" y="408558"/>
                  </a:lnTo>
                  <a:lnTo>
                    <a:pt x="485332" y="402903"/>
                  </a:lnTo>
                  <a:lnTo>
                    <a:pt x="466580" y="396652"/>
                  </a:lnTo>
                  <a:lnTo>
                    <a:pt x="451399" y="391592"/>
                  </a:lnTo>
                  <a:lnTo>
                    <a:pt x="445149" y="389508"/>
                  </a:lnTo>
                  <a:lnTo>
                    <a:pt x="422942" y="387996"/>
                  </a:lnTo>
                  <a:lnTo>
                    <a:pt x="388671" y="383611"/>
                  </a:lnTo>
                  <a:lnTo>
                    <a:pt x="345137" y="377953"/>
                  </a:lnTo>
                  <a:lnTo>
                    <a:pt x="295142" y="372623"/>
                  </a:lnTo>
                  <a:lnTo>
                    <a:pt x="241488" y="369220"/>
                  </a:lnTo>
                  <a:lnTo>
                    <a:pt x="186977" y="369346"/>
                  </a:lnTo>
                  <a:lnTo>
                    <a:pt x="134410" y="374600"/>
                  </a:lnTo>
                  <a:lnTo>
                    <a:pt x="86590" y="386582"/>
                  </a:lnTo>
                  <a:lnTo>
                    <a:pt x="46318" y="406894"/>
                  </a:lnTo>
                  <a:lnTo>
                    <a:pt x="16397" y="437133"/>
                  </a:lnTo>
                  <a:lnTo>
                    <a:pt x="8627" y="474925"/>
                  </a:lnTo>
                  <a:lnTo>
                    <a:pt x="2770" y="518747"/>
                  </a:lnTo>
                  <a:lnTo>
                    <a:pt x="0" y="566141"/>
                  </a:lnTo>
                  <a:lnTo>
                    <a:pt x="1490" y="614648"/>
                  </a:lnTo>
                  <a:lnTo>
                    <a:pt x="8416" y="661809"/>
                  </a:lnTo>
                  <a:lnTo>
                    <a:pt x="21951" y="705167"/>
                  </a:lnTo>
                  <a:lnTo>
                    <a:pt x="43270" y="742262"/>
                  </a:lnTo>
                  <a:lnTo>
                    <a:pt x="73547" y="770635"/>
                  </a:lnTo>
                  <a:lnTo>
                    <a:pt x="89686" y="804094"/>
                  </a:lnTo>
                  <a:lnTo>
                    <a:pt x="113409" y="830849"/>
                  </a:lnTo>
                  <a:lnTo>
                    <a:pt x="143395" y="851342"/>
                  </a:lnTo>
                  <a:lnTo>
                    <a:pt x="178322" y="866013"/>
                  </a:lnTo>
                  <a:lnTo>
                    <a:pt x="219248" y="891668"/>
                  </a:lnTo>
                  <a:lnTo>
                    <a:pt x="257291" y="904923"/>
                  </a:lnTo>
                  <a:lnTo>
                    <a:pt x="296791" y="910114"/>
                  </a:lnTo>
                  <a:lnTo>
                    <a:pt x="342089" y="911574"/>
                  </a:lnTo>
                  <a:lnTo>
                    <a:pt x="397524" y="913638"/>
                  </a:lnTo>
                  <a:lnTo>
                    <a:pt x="422092" y="930383"/>
                  </a:lnTo>
                  <a:lnTo>
                    <a:pt x="436290" y="938741"/>
                  </a:lnTo>
                  <a:lnTo>
                    <a:pt x="446869" y="941213"/>
                  </a:lnTo>
                  <a:lnTo>
                    <a:pt x="460581" y="940296"/>
                  </a:lnTo>
                  <a:lnTo>
                    <a:pt x="484176" y="938491"/>
                  </a:lnTo>
                  <a:lnTo>
                    <a:pt x="524407" y="938297"/>
                  </a:lnTo>
                  <a:lnTo>
                    <a:pt x="588024" y="942213"/>
                  </a:lnTo>
                  <a:lnTo>
                    <a:pt x="642866" y="947785"/>
                  </a:lnTo>
                  <a:lnTo>
                    <a:pt x="697672" y="954690"/>
                  </a:lnTo>
                  <a:lnTo>
                    <a:pt x="752455" y="962501"/>
                  </a:lnTo>
                  <a:lnTo>
                    <a:pt x="807226" y="970788"/>
                  </a:lnTo>
                  <a:lnTo>
                    <a:pt x="845377" y="965182"/>
                  </a:lnTo>
                  <a:lnTo>
                    <a:pt x="890882" y="955448"/>
                  </a:lnTo>
                  <a:lnTo>
                    <a:pt x="940410" y="941916"/>
                  </a:lnTo>
                  <a:lnTo>
                    <a:pt x="990631" y="924921"/>
                  </a:lnTo>
                  <a:lnTo>
                    <a:pt x="1038216" y="904796"/>
                  </a:lnTo>
                  <a:lnTo>
                    <a:pt x="1079833" y="881873"/>
                  </a:lnTo>
                  <a:lnTo>
                    <a:pt x="1112153" y="856488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2441194" y="5564714"/>
            <a:ext cx="2054225" cy="666750"/>
          </a:xfrm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45"/>
              </a:spcBef>
            </a:pPr>
            <a:r>
              <a:rPr sz="1400" dirty="0">
                <a:latin typeface="Tahoma"/>
                <a:cs typeface="Tahoma"/>
              </a:rPr>
              <a:t>Hd</a:t>
            </a:r>
            <a:r>
              <a:rPr sz="1400" spc="-1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and</a:t>
            </a:r>
            <a:r>
              <a:rPr sz="1400" spc="-1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neck</a:t>
            </a:r>
            <a:r>
              <a:rPr sz="1400" spc="-1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/ Abdomen</a:t>
            </a:r>
            <a:r>
              <a:rPr sz="1400" spc="-45" dirty="0">
                <a:latin typeface="Tahoma"/>
                <a:cs typeface="Tahoma"/>
              </a:rPr>
              <a:t> </a:t>
            </a:r>
            <a:r>
              <a:rPr sz="1400" spc="-50" dirty="0">
                <a:latin typeface="Tahoma"/>
                <a:cs typeface="Tahoma"/>
              </a:rPr>
              <a:t>/</a:t>
            </a:r>
            <a:endParaRPr sz="1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1400" dirty="0">
                <a:latin typeface="Tahoma"/>
                <a:cs typeface="Tahoma"/>
              </a:rPr>
              <a:t>Thorax</a:t>
            </a:r>
            <a:r>
              <a:rPr sz="1400" spc="-5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/</a:t>
            </a:r>
            <a:r>
              <a:rPr sz="1400" spc="-2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Pelvis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4419600" y="1447799"/>
            <a:ext cx="1549400" cy="4521200"/>
          </a:xfrm>
          <a:custGeom>
            <a:avLst/>
            <a:gdLst/>
            <a:ahLst/>
            <a:cxnLst/>
            <a:rect l="l" t="t" r="r" b="b"/>
            <a:pathLst>
              <a:path w="1549400" h="4521200">
                <a:moveTo>
                  <a:pt x="1219200" y="4495800"/>
                </a:moveTo>
                <a:lnTo>
                  <a:pt x="1206500" y="4489450"/>
                </a:lnTo>
                <a:lnTo>
                  <a:pt x="1168400" y="4470400"/>
                </a:lnTo>
                <a:lnTo>
                  <a:pt x="1168400" y="4489450"/>
                </a:lnTo>
                <a:lnTo>
                  <a:pt x="0" y="4489450"/>
                </a:lnTo>
                <a:lnTo>
                  <a:pt x="0" y="4502150"/>
                </a:lnTo>
                <a:lnTo>
                  <a:pt x="1168400" y="4502150"/>
                </a:lnTo>
                <a:lnTo>
                  <a:pt x="1168400" y="4521200"/>
                </a:lnTo>
                <a:lnTo>
                  <a:pt x="1206500" y="4502150"/>
                </a:lnTo>
                <a:lnTo>
                  <a:pt x="1219200" y="4495800"/>
                </a:lnTo>
                <a:close/>
              </a:path>
              <a:path w="1549400" h="4521200">
                <a:moveTo>
                  <a:pt x="1549400" y="482600"/>
                </a:moveTo>
                <a:lnTo>
                  <a:pt x="1530350" y="482600"/>
                </a:lnTo>
                <a:lnTo>
                  <a:pt x="1530350" y="0"/>
                </a:lnTo>
                <a:lnTo>
                  <a:pt x="1517650" y="0"/>
                </a:lnTo>
                <a:lnTo>
                  <a:pt x="1517650" y="482600"/>
                </a:lnTo>
                <a:lnTo>
                  <a:pt x="1498600" y="482600"/>
                </a:lnTo>
                <a:lnTo>
                  <a:pt x="1524000" y="533400"/>
                </a:lnTo>
                <a:lnTo>
                  <a:pt x="1543050" y="495300"/>
                </a:lnTo>
                <a:lnTo>
                  <a:pt x="1549400" y="4826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5566028" y="1633854"/>
            <a:ext cx="5175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93065" algn="l"/>
              </a:tabLst>
            </a:pPr>
            <a:r>
              <a:rPr sz="1600" spc="-50" dirty="0">
                <a:latin typeface="Tahoma"/>
                <a:cs typeface="Tahoma"/>
              </a:rPr>
              <a:t>+</a:t>
            </a:r>
            <a:r>
              <a:rPr sz="1600" dirty="0">
                <a:latin typeface="Tahoma"/>
                <a:cs typeface="Tahoma"/>
              </a:rPr>
              <a:t>	</a:t>
            </a:r>
            <a:r>
              <a:rPr sz="2400" spc="-50" dirty="0">
                <a:latin typeface="Tahoma"/>
                <a:cs typeface="Tahoma"/>
              </a:rPr>
              <a:t>-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092953" y="1613154"/>
            <a:ext cx="1733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Tahoma"/>
                <a:cs typeface="Tahoma"/>
              </a:rPr>
              <a:t>+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651628" y="1862454"/>
            <a:ext cx="1733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Tahoma"/>
                <a:cs typeface="Tahoma"/>
              </a:rPr>
              <a:t>+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346828" y="3640582"/>
            <a:ext cx="91630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Tahoma"/>
                <a:cs typeface="Tahoma"/>
              </a:rPr>
              <a:t>chemoreceptors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346828" y="3945382"/>
            <a:ext cx="105346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Tahoma"/>
                <a:cs typeface="Tahoma"/>
              </a:rPr>
              <a:t>mechanoreceptors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575428" y="5749238"/>
            <a:ext cx="105346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Tahoma"/>
                <a:cs typeface="Tahoma"/>
              </a:rPr>
              <a:t>mechanoreceptors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727828" y="4530090"/>
            <a:ext cx="91630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Tahoma"/>
                <a:cs typeface="Tahoma"/>
              </a:rPr>
              <a:t>chemoreceptors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651628" y="4834890"/>
            <a:ext cx="105346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Tahoma"/>
                <a:cs typeface="Tahoma"/>
              </a:rPr>
              <a:t>mechanoreceptors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702553" y="2603449"/>
            <a:ext cx="943610" cy="1005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Tahoma"/>
                <a:cs typeface="Tahoma"/>
              </a:rPr>
              <a:t>+</a:t>
            </a:r>
            <a:endParaRPr sz="160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1900">
              <a:latin typeface="Tahoma"/>
              <a:cs typeface="Tahoma"/>
            </a:endParaRPr>
          </a:p>
          <a:p>
            <a:pPr marL="104775">
              <a:lnSpc>
                <a:spcPct val="100000"/>
              </a:lnSpc>
              <a:spcBef>
                <a:spcPts val="1345"/>
              </a:spcBef>
            </a:pPr>
            <a:r>
              <a:rPr sz="1800" dirty="0">
                <a:latin typeface="Tahoma"/>
                <a:cs typeface="Tahoma"/>
              </a:rPr>
              <a:t>Vagus</a:t>
            </a:r>
            <a:r>
              <a:rPr sz="1800" spc="-90" dirty="0">
                <a:latin typeface="Tahoma"/>
                <a:cs typeface="Tahoma"/>
              </a:rPr>
              <a:t> </a:t>
            </a:r>
            <a:r>
              <a:rPr sz="1800" spc="-50" dirty="0">
                <a:latin typeface="Tahoma"/>
                <a:cs typeface="Tahoma"/>
              </a:rPr>
              <a:t>N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1772411" y="1433750"/>
            <a:ext cx="2494915" cy="2157095"/>
          </a:xfrm>
          <a:custGeom>
            <a:avLst/>
            <a:gdLst/>
            <a:ahLst/>
            <a:cxnLst/>
            <a:rect l="l" t="t" r="r" b="b"/>
            <a:pathLst>
              <a:path w="2494915" h="2157095">
                <a:moveTo>
                  <a:pt x="0" y="99393"/>
                </a:moveTo>
                <a:lnTo>
                  <a:pt x="51580" y="87460"/>
                </a:lnTo>
                <a:lnTo>
                  <a:pt x="103300" y="71168"/>
                </a:lnTo>
                <a:lnTo>
                  <a:pt x="154935" y="54176"/>
                </a:lnTo>
                <a:lnTo>
                  <a:pt x="206260" y="40140"/>
                </a:lnTo>
                <a:lnTo>
                  <a:pt x="257048" y="32718"/>
                </a:lnTo>
                <a:lnTo>
                  <a:pt x="316404" y="28952"/>
                </a:lnTo>
                <a:lnTo>
                  <a:pt x="371989" y="25651"/>
                </a:lnTo>
                <a:lnTo>
                  <a:pt x="424276" y="22777"/>
                </a:lnTo>
                <a:lnTo>
                  <a:pt x="473740" y="20293"/>
                </a:lnTo>
                <a:lnTo>
                  <a:pt x="520856" y="18160"/>
                </a:lnTo>
                <a:lnTo>
                  <a:pt x="566099" y="16342"/>
                </a:lnTo>
                <a:lnTo>
                  <a:pt x="609943" y="14799"/>
                </a:lnTo>
                <a:lnTo>
                  <a:pt x="652863" y="13496"/>
                </a:lnTo>
                <a:lnTo>
                  <a:pt x="695334" y="12393"/>
                </a:lnTo>
                <a:lnTo>
                  <a:pt x="737830" y="11454"/>
                </a:lnTo>
                <a:lnTo>
                  <a:pt x="780827" y="10641"/>
                </a:lnTo>
                <a:lnTo>
                  <a:pt x="824798" y="9916"/>
                </a:lnTo>
                <a:lnTo>
                  <a:pt x="870219" y="9241"/>
                </a:lnTo>
                <a:lnTo>
                  <a:pt x="917564" y="8579"/>
                </a:lnTo>
                <a:lnTo>
                  <a:pt x="967308" y="7892"/>
                </a:lnTo>
                <a:lnTo>
                  <a:pt x="1019926" y="7143"/>
                </a:lnTo>
                <a:lnTo>
                  <a:pt x="1075892" y="6293"/>
                </a:lnTo>
                <a:lnTo>
                  <a:pt x="1135681" y="5306"/>
                </a:lnTo>
                <a:lnTo>
                  <a:pt x="1199769" y="4143"/>
                </a:lnTo>
                <a:lnTo>
                  <a:pt x="1248473" y="4378"/>
                </a:lnTo>
                <a:lnTo>
                  <a:pt x="1297374" y="3539"/>
                </a:lnTo>
                <a:lnTo>
                  <a:pt x="1346386" y="2169"/>
                </a:lnTo>
                <a:lnTo>
                  <a:pt x="1395424" y="808"/>
                </a:lnTo>
                <a:lnTo>
                  <a:pt x="1444402" y="0"/>
                </a:lnTo>
                <a:lnTo>
                  <a:pt x="1493236" y="284"/>
                </a:lnTo>
                <a:lnTo>
                  <a:pt x="1541840" y="2204"/>
                </a:lnTo>
                <a:lnTo>
                  <a:pt x="1590128" y="6301"/>
                </a:lnTo>
                <a:lnTo>
                  <a:pt x="1638015" y="13117"/>
                </a:lnTo>
                <a:lnTo>
                  <a:pt x="1685416" y="23193"/>
                </a:lnTo>
                <a:lnTo>
                  <a:pt x="1752663" y="50006"/>
                </a:lnTo>
                <a:lnTo>
                  <a:pt x="1785179" y="66288"/>
                </a:lnTo>
                <a:lnTo>
                  <a:pt x="1818766" y="80343"/>
                </a:lnTo>
                <a:lnTo>
                  <a:pt x="1855507" y="92350"/>
                </a:lnTo>
                <a:lnTo>
                  <a:pt x="1896094" y="104775"/>
                </a:lnTo>
                <a:lnTo>
                  <a:pt x="1928941" y="114508"/>
                </a:lnTo>
                <a:lnTo>
                  <a:pt x="1942464" y="118443"/>
                </a:lnTo>
                <a:lnTo>
                  <a:pt x="1988339" y="149250"/>
                </a:lnTo>
                <a:lnTo>
                  <a:pt x="2036572" y="176784"/>
                </a:lnTo>
                <a:lnTo>
                  <a:pt x="2085375" y="203721"/>
                </a:lnTo>
                <a:lnTo>
                  <a:pt x="2132965" y="232743"/>
                </a:lnTo>
                <a:lnTo>
                  <a:pt x="2166153" y="259318"/>
                </a:lnTo>
                <a:lnTo>
                  <a:pt x="2196068" y="289321"/>
                </a:lnTo>
                <a:lnTo>
                  <a:pt x="2225387" y="319611"/>
                </a:lnTo>
                <a:lnTo>
                  <a:pt x="2256790" y="347043"/>
                </a:lnTo>
                <a:lnTo>
                  <a:pt x="2278195" y="385365"/>
                </a:lnTo>
                <a:lnTo>
                  <a:pt x="2306141" y="428863"/>
                </a:lnTo>
                <a:lnTo>
                  <a:pt x="2337659" y="473203"/>
                </a:lnTo>
                <a:lnTo>
                  <a:pt x="2369781" y="514049"/>
                </a:lnTo>
                <a:lnTo>
                  <a:pt x="2399538" y="547068"/>
                </a:lnTo>
                <a:lnTo>
                  <a:pt x="2410634" y="582751"/>
                </a:lnTo>
                <a:lnTo>
                  <a:pt x="2415635" y="598217"/>
                </a:lnTo>
                <a:lnTo>
                  <a:pt x="2422112" y="609540"/>
                </a:lnTo>
                <a:lnTo>
                  <a:pt x="2437638" y="632793"/>
                </a:lnTo>
                <a:lnTo>
                  <a:pt x="2448436" y="669369"/>
                </a:lnTo>
                <a:lnTo>
                  <a:pt x="2460879" y="702992"/>
                </a:lnTo>
                <a:lnTo>
                  <a:pt x="2473606" y="737235"/>
                </a:lnTo>
                <a:lnTo>
                  <a:pt x="2485263" y="775668"/>
                </a:lnTo>
                <a:lnTo>
                  <a:pt x="2488090" y="786979"/>
                </a:lnTo>
                <a:lnTo>
                  <a:pt x="2491216" y="799480"/>
                </a:lnTo>
                <a:lnTo>
                  <a:pt x="2493746" y="809601"/>
                </a:lnTo>
                <a:lnTo>
                  <a:pt x="2494788" y="813768"/>
                </a:lnTo>
                <a:lnTo>
                  <a:pt x="2493299" y="866082"/>
                </a:lnTo>
                <a:lnTo>
                  <a:pt x="2492406" y="918432"/>
                </a:lnTo>
                <a:lnTo>
                  <a:pt x="2490323" y="970805"/>
                </a:lnTo>
                <a:lnTo>
                  <a:pt x="2485263" y="1023191"/>
                </a:lnTo>
                <a:lnTo>
                  <a:pt x="2464724" y="1059356"/>
                </a:lnTo>
                <a:lnTo>
                  <a:pt x="2456688" y="1070816"/>
                </a:lnTo>
                <a:lnTo>
                  <a:pt x="2435123" y="1109678"/>
                </a:lnTo>
                <a:lnTo>
                  <a:pt x="2411425" y="1148540"/>
                </a:lnTo>
                <a:lnTo>
                  <a:pt x="2384221" y="1185116"/>
                </a:lnTo>
                <a:lnTo>
                  <a:pt x="2352141" y="1217120"/>
                </a:lnTo>
                <a:lnTo>
                  <a:pt x="2313813" y="1242266"/>
                </a:lnTo>
                <a:lnTo>
                  <a:pt x="2285523" y="1249213"/>
                </a:lnTo>
                <a:lnTo>
                  <a:pt x="2275840" y="1251791"/>
                </a:lnTo>
                <a:lnTo>
                  <a:pt x="2266315" y="1255910"/>
                </a:lnTo>
                <a:lnTo>
                  <a:pt x="2256790" y="1260744"/>
                </a:lnTo>
                <a:lnTo>
                  <a:pt x="2247265" y="1265864"/>
                </a:lnTo>
                <a:lnTo>
                  <a:pt x="2237740" y="1270841"/>
                </a:lnTo>
                <a:lnTo>
                  <a:pt x="2194757" y="1296292"/>
                </a:lnTo>
                <a:lnTo>
                  <a:pt x="2152987" y="1322809"/>
                </a:lnTo>
                <a:lnTo>
                  <a:pt x="2111753" y="1349936"/>
                </a:lnTo>
                <a:lnTo>
                  <a:pt x="2070380" y="1377216"/>
                </a:lnTo>
                <a:lnTo>
                  <a:pt x="2028189" y="1404191"/>
                </a:lnTo>
                <a:lnTo>
                  <a:pt x="1981394" y="1428962"/>
                </a:lnTo>
                <a:lnTo>
                  <a:pt x="1926431" y="1451197"/>
                </a:lnTo>
                <a:lnTo>
                  <a:pt x="1869991" y="1471360"/>
                </a:lnTo>
                <a:lnTo>
                  <a:pt x="1818766" y="1489916"/>
                </a:lnTo>
                <a:lnTo>
                  <a:pt x="1770463" y="1511544"/>
                </a:lnTo>
                <a:lnTo>
                  <a:pt x="1724088" y="1534540"/>
                </a:lnTo>
                <a:lnTo>
                  <a:pt x="1677427" y="1556656"/>
                </a:lnTo>
                <a:lnTo>
                  <a:pt x="1628266" y="1575641"/>
                </a:lnTo>
                <a:lnTo>
                  <a:pt x="1580947" y="1592076"/>
                </a:lnTo>
                <a:lnTo>
                  <a:pt x="1533939" y="1608608"/>
                </a:lnTo>
                <a:lnTo>
                  <a:pt x="1486791" y="1624543"/>
                </a:lnTo>
                <a:lnTo>
                  <a:pt x="1439051" y="1639186"/>
                </a:lnTo>
                <a:lnTo>
                  <a:pt x="1390269" y="1651841"/>
                </a:lnTo>
                <a:lnTo>
                  <a:pt x="1339072" y="1659556"/>
                </a:lnTo>
                <a:lnTo>
                  <a:pt x="1310348" y="1664092"/>
                </a:lnTo>
                <a:lnTo>
                  <a:pt x="1285494" y="1670891"/>
                </a:lnTo>
                <a:lnTo>
                  <a:pt x="1266193" y="1680612"/>
                </a:lnTo>
                <a:lnTo>
                  <a:pt x="1247965" y="1691703"/>
                </a:lnTo>
                <a:lnTo>
                  <a:pt x="1229451" y="1701913"/>
                </a:lnTo>
                <a:lnTo>
                  <a:pt x="1181016" y="1714627"/>
                </a:lnTo>
                <a:lnTo>
                  <a:pt x="1124461" y="1725850"/>
                </a:lnTo>
                <a:lnTo>
                  <a:pt x="1114044" y="1727914"/>
                </a:lnTo>
                <a:lnTo>
                  <a:pt x="1066913" y="1754913"/>
                </a:lnTo>
                <a:lnTo>
                  <a:pt x="1016046" y="1777243"/>
                </a:lnTo>
                <a:lnTo>
                  <a:pt x="963039" y="1795598"/>
                </a:lnTo>
                <a:lnTo>
                  <a:pt x="909490" y="1810673"/>
                </a:lnTo>
                <a:lnTo>
                  <a:pt x="856995" y="1823164"/>
                </a:lnTo>
                <a:lnTo>
                  <a:pt x="828010" y="1831153"/>
                </a:lnTo>
                <a:lnTo>
                  <a:pt x="799893" y="1841642"/>
                </a:lnTo>
                <a:lnTo>
                  <a:pt x="771753" y="1852418"/>
                </a:lnTo>
                <a:lnTo>
                  <a:pt x="742695" y="1861264"/>
                </a:lnTo>
                <a:lnTo>
                  <a:pt x="699842" y="1887484"/>
                </a:lnTo>
                <a:lnTo>
                  <a:pt x="653151" y="1907492"/>
                </a:lnTo>
                <a:lnTo>
                  <a:pt x="604075" y="1923796"/>
                </a:lnTo>
                <a:lnTo>
                  <a:pt x="554068" y="1938903"/>
                </a:lnTo>
                <a:lnTo>
                  <a:pt x="504582" y="1955323"/>
                </a:lnTo>
                <a:lnTo>
                  <a:pt x="457073" y="1975564"/>
                </a:lnTo>
                <a:lnTo>
                  <a:pt x="412473" y="1999226"/>
                </a:lnTo>
                <a:lnTo>
                  <a:pt x="367486" y="2024614"/>
                </a:lnTo>
                <a:lnTo>
                  <a:pt x="321976" y="2050002"/>
                </a:lnTo>
                <a:lnTo>
                  <a:pt x="275811" y="2073664"/>
                </a:lnTo>
                <a:lnTo>
                  <a:pt x="228855" y="2093877"/>
                </a:lnTo>
                <a:lnTo>
                  <a:pt x="180975" y="2108914"/>
                </a:lnTo>
                <a:lnTo>
                  <a:pt x="153590" y="2127020"/>
                </a:lnTo>
                <a:lnTo>
                  <a:pt x="147108" y="2131506"/>
                </a:lnTo>
                <a:lnTo>
                  <a:pt x="151209" y="2128583"/>
                </a:lnTo>
                <a:lnTo>
                  <a:pt x="155575" y="2124464"/>
                </a:lnTo>
                <a:lnTo>
                  <a:pt x="115341" y="2142501"/>
                </a:lnTo>
                <a:lnTo>
                  <a:pt x="98375" y="2154241"/>
                </a:lnTo>
                <a:lnTo>
                  <a:pt x="95250" y="2156539"/>
                </a:lnTo>
              </a:path>
            </a:pathLst>
          </a:custGeom>
          <a:ln w="12192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1663445" y="1181226"/>
            <a:ext cx="149923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Tahoma"/>
                <a:cs typeface="Tahoma"/>
              </a:rPr>
              <a:t>Blood/brain</a:t>
            </a:r>
            <a:r>
              <a:rPr sz="1400" spc="-5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barrier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3479800" y="1447800"/>
            <a:ext cx="50800" cy="228600"/>
          </a:xfrm>
          <a:custGeom>
            <a:avLst/>
            <a:gdLst/>
            <a:ahLst/>
            <a:cxnLst/>
            <a:rect l="l" t="t" r="r" b="b"/>
            <a:pathLst>
              <a:path w="50800" h="228600">
                <a:moveTo>
                  <a:pt x="19050" y="177800"/>
                </a:moveTo>
                <a:lnTo>
                  <a:pt x="0" y="177800"/>
                </a:lnTo>
                <a:lnTo>
                  <a:pt x="25400" y="228600"/>
                </a:lnTo>
                <a:lnTo>
                  <a:pt x="44450" y="190500"/>
                </a:lnTo>
                <a:lnTo>
                  <a:pt x="19050" y="190500"/>
                </a:lnTo>
                <a:lnTo>
                  <a:pt x="19050" y="177800"/>
                </a:lnTo>
                <a:close/>
              </a:path>
              <a:path w="50800" h="228600">
                <a:moveTo>
                  <a:pt x="31750" y="0"/>
                </a:moveTo>
                <a:lnTo>
                  <a:pt x="19050" y="0"/>
                </a:lnTo>
                <a:lnTo>
                  <a:pt x="19050" y="190500"/>
                </a:lnTo>
                <a:lnTo>
                  <a:pt x="31750" y="190500"/>
                </a:lnTo>
                <a:lnTo>
                  <a:pt x="31750" y="0"/>
                </a:lnTo>
                <a:close/>
              </a:path>
              <a:path w="50800" h="228600">
                <a:moveTo>
                  <a:pt x="50800" y="177800"/>
                </a:moveTo>
                <a:lnTo>
                  <a:pt x="31750" y="177800"/>
                </a:lnTo>
                <a:lnTo>
                  <a:pt x="31750" y="190500"/>
                </a:lnTo>
                <a:lnTo>
                  <a:pt x="44450" y="190500"/>
                </a:lnTo>
                <a:lnTo>
                  <a:pt x="50800" y="1778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3279775" y="1404873"/>
            <a:ext cx="1733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Tahoma"/>
                <a:cs typeface="Tahoma"/>
              </a:rPr>
              <a:t>+</a:t>
            </a:r>
            <a:endParaRPr sz="1600">
              <a:latin typeface="Tahoma"/>
              <a:cs typeface="Tahoma"/>
            </a:endParaRPr>
          </a:p>
        </p:txBody>
      </p:sp>
      <p:grpSp>
        <p:nvGrpSpPr>
          <p:cNvPr id="38" name="object 38"/>
          <p:cNvGrpSpPr/>
          <p:nvPr/>
        </p:nvGrpSpPr>
        <p:grpSpPr>
          <a:xfrm>
            <a:off x="2127504" y="1955800"/>
            <a:ext cx="1073150" cy="2089150"/>
            <a:chOff x="2127504" y="1955800"/>
            <a:chExt cx="1073150" cy="2089150"/>
          </a:xfrm>
        </p:grpSpPr>
        <p:sp>
          <p:nvSpPr>
            <p:cNvPr id="39" name="object 39"/>
            <p:cNvSpPr/>
            <p:nvPr/>
          </p:nvSpPr>
          <p:spPr>
            <a:xfrm>
              <a:off x="2133600" y="1981200"/>
              <a:ext cx="1066800" cy="2057400"/>
            </a:xfrm>
            <a:custGeom>
              <a:avLst/>
              <a:gdLst/>
              <a:ahLst/>
              <a:cxnLst/>
              <a:rect l="l" t="t" r="r" b="b"/>
              <a:pathLst>
                <a:path w="1066800" h="2057400">
                  <a:moveTo>
                    <a:pt x="1066800" y="2057400"/>
                  </a:moveTo>
                  <a:lnTo>
                    <a:pt x="0" y="2057400"/>
                  </a:lnTo>
                </a:path>
                <a:path w="1066800" h="2057400">
                  <a:moveTo>
                    <a:pt x="0" y="2057400"/>
                  </a:moveTo>
                  <a:lnTo>
                    <a:pt x="0" y="0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2133600" y="1955800"/>
              <a:ext cx="533400" cy="50800"/>
            </a:xfrm>
            <a:custGeom>
              <a:avLst/>
              <a:gdLst/>
              <a:ahLst/>
              <a:cxnLst/>
              <a:rect l="l" t="t" r="r" b="b"/>
              <a:pathLst>
                <a:path w="533400" h="50800">
                  <a:moveTo>
                    <a:pt x="482600" y="0"/>
                  </a:moveTo>
                  <a:lnTo>
                    <a:pt x="482600" y="50800"/>
                  </a:lnTo>
                  <a:lnTo>
                    <a:pt x="520700" y="31750"/>
                  </a:lnTo>
                  <a:lnTo>
                    <a:pt x="495300" y="31750"/>
                  </a:lnTo>
                  <a:lnTo>
                    <a:pt x="495300" y="19050"/>
                  </a:lnTo>
                  <a:lnTo>
                    <a:pt x="520700" y="19050"/>
                  </a:lnTo>
                  <a:lnTo>
                    <a:pt x="482600" y="0"/>
                  </a:lnTo>
                  <a:close/>
                </a:path>
                <a:path w="533400" h="50800">
                  <a:moveTo>
                    <a:pt x="482600" y="19050"/>
                  </a:moveTo>
                  <a:lnTo>
                    <a:pt x="0" y="19050"/>
                  </a:lnTo>
                  <a:lnTo>
                    <a:pt x="0" y="31750"/>
                  </a:lnTo>
                  <a:lnTo>
                    <a:pt x="482600" y="31750"/>
                  </a:lnTo>
                  <a:lnTo>
                    <a:pt x="482600" y="19050"/>
                  </a:lnTo>
                  <a:close/>
                </a:path>
                <a:path w="533400" h="50800">
                  <a:moveTo>
                    <a:pt x="520700" y="19050"/>
                  </a:moveTo>
                  <a:lnTo>
                    <a:pt x="495300" y="19050"/>
                  </a:lnTo>
                  <a:lnTo>
                    <a:pt x="495300" y="31750"/>
                  </a:lnTo>
                  <a:lnTo>
                    <a:pt x="520700" y="31750"/>
                  </a:lnTo>
                  <a:lnTo>
                    <a:pt x="533400" y="25400"/>
                  </a:lnTo>
                  <a:lnTo>
                    <a:pt x="520700" y="1905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/>
          <p:nvPr/>
        </p:nvSpPr>
        <p:spPr>
          <a:xfrm>
            <a:off x="2517394" y="1938654"/>
            <a:ext cx="1733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Tahoma"/>
                <a:cs typeface="Tahoma"/>
              </a:rPr>
              <a:t>+</a:t>
            </a:r>
            <a:endParaRPr sz="1600">
              <a:latin typeface="Tahoma"/>
              <a:cs typeface="Tahom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5328" y="2025919"/>
            <a:ext cx="876935" cy="5505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1800" spc="-25" dirty="0">
                <a:latin typeface="Tahoma"/>
                <a:cs typeface="Tahoma"/>
              </a:rPr>
              <a:t>Vomiting </a:t>
            </a:r>
            <a:r>
              <a:rPr sz="1800" spc="-10" dirty="0">
                <a:latin typeface="Tahoma"/>
                <a:cs typeface="Tahoma"/>
              </a:rPr>
              <a:t>center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682875" y="1873519"/>
            <a:ext cx="398780" cy="276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1800" spc="-25" dirty="0">
                <a:latin typeface="Tahoma"/>
                <a:cs typeface="Tahoma"/>
              </a:rPr>
              <a:t>CTZ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73475" y="882538"/>
            <a:ext cx="998219" cy="5505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1800" spc="-10" dirty="0">
                <a:latin typeface="Tahoma"/>
                <a:cs typeface="Tahoma"/>
              </a:rPr>
              <a:t>Vestibular apparatus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54928" y="882538"/>
            <a:ext cx="732790" cy="5505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1800" spc="-10" dirty="0">
                <a:latin typeface="Tahoma"/>
                <a:cs typeface="Tahoma"/>
              </a:rPr>
              <a:t>Higher centres</a:t>
            </a:r>
            <a:endParaRPr sz="1800">
              <a:latin typeface="Tahoma"/>
              <a:cs typeface="Tahoma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3232404" y="3756659"/>
            <a:ext cx="1137920" cy="879475"/>
            <a:chOff x="3232404" y="3756659"/>
            <a:chExt cx="1137920" cy="879475"/>
          </a:xfrm>
        </p:grpSpPr>
        <p:sp>
          <p:nvSpPr>
            <p:cNvPr id="7" name="object 7"/>
            <p:cNvSpPr/>
            <p:nvPr/>
          </p:nvSpPr>
          <p:spPr>
            <a:xfrm>
              <a:off x="3238500" y="3762755"/>
              <a:ext cx="1125855" cy="867410"/>
            </a:xfrm>
            <a:custGeom>
              <a:avLst/>
              <a:gdLst/>
              <a:ahLst/>
              <a:cxnLst/>
              <a:rect l="l" t="t" r="r" b="b"/>
              <a:pathLst>
                <a:path w="1125854" h="867410">
                  <a:moveTo>
                    <a:pt x="828801" y="0"/>
                  </a:moveTo>
                  <a:lnTo>
                    <a:pt x="778455" y="1114"/>
                  </a:lnTo>
                  <a:lnTo>
                    <a:pt x="627416" y="3470"/>
                  </a:lnTo>
                  <a:lnTo>
                    <a:pt x="577069" y="4748"/>
                  </a:lnTo>
                  <a:lnTo>
                    <a:pt x="526723" y="6684"/>
                  </a:lnTo>
                  <a:lnTo>
                    <a:pt x="476376" y="9525"/>
                  </a:lnTo>
                  <a:lnTo>
                    <a:pt x="431082" y="16565"/>
                  </a:lnTo>
                  <a:lnTo>
                    <a:pt x="385111" y="29458"/>
                  </a:lnTo>
                  <a:lnTo>
                    <a:pt x="338915" y="44546"/>
                  </a:lnTo>
                  <a:lnTo>
                    <a:pt x="292944" y="58171"/>
                  </a:lnTo>
                  <a:lnTo>
                    <a:pt x="247650" y="66675"/>
                  </a:lnTo>
                  <a:lnTo>
                    <a:pt x="211931" y="69752"/>
                  </a:lnTo>
                  <a:lnTo>
                    <a:pt x="176212" y="72056"/>
                  </a:lnTo>
                  <a:lnTo>
                    <a:pt x="104775" y="76200"/>
                  </a:lnTo>
                  <a:lnTo>
                    <a:pt x="79474" y="97484"/>
                  </a:lnTo>
                  <a:lnTo>
                    <a:pt x="43160" y="150816"/>
                  </a:lnTo>
                  <a:lnTo>
                    <a:pt x="22276" y="198068"/>
                  </a:lnTo>
                  <a:lnTo>
                    <a:pt x="9525" y="238252"/>
                  </a:lnTo>
                  <a:lnTo>
                    <a:pt x="6697" y="283495"/>
                  </a:lnTo>
                  <a:lnTo>
                    <a:pt x="3571" y="328739"/>
                  </a:lnTo>
                  <a:lnTo>
                    <a:pt x="1041" y="373983"/>
                  </a:lnTo>
                  <a:lnTo>
                    <a:pt x="0" y="419227"/>
                  </a:lnTo>
                  <a:lnTo>
                    <a:pt x="1054" y="458203"/>
                  </a:lnTo>
                  <a:lnTo>
                    <a:pt x="4425" y="503350"/>
                  </a:lnTo>
                  <a:lnTo>
                    <a:pt x="10427" y="552840"/>
                  </a:lnTo>
                  <a:lnTo>
                    <a:pt x="19373" y="604842"/>
                  </a:lnTo>
                  <a:lnTo>
                    <a:pt x="31575" y="657526"/>
                  </a:lnTo>
                  <a:lnTo>
                    <a:pt x="47347" y="709064"/>
                  </a:lnTo>
                  <a:lnTo>
                    <a:pt x="67003" y="757625"/>
                  </a:lnTo>
                  <a:lnTo>
                    <a:pt x="90854" y="801381"/>
                  </a:lnTo>
                  <a:lnTo>
                    <a:pt x="119216" y="838501"/>
                  </a:lnTo>
                  <a:lnTo>
                    <a:pt x="152400" y="867156"/>
                  </a:lnTo>
                  <a:lnTo>
                    <a:pt x="207168" y="865435"/>
                  </a:lnTo>
                  <a:lnTo>
                    <a:pt x="261937" y="864155"/>
                  </a:lnTo>
                  <a:lnTo>
                    <a:pt x="316706" y="861994"/>
                  </a:lnTo>
                  <a:lnTo>
                    <a:pt x="371475" y="857631"/>
                  </a:lnTo>
                  <a:lnTo>
                    <a:pt x="453691" y="818911"/>
                  </a:lnTo>
                  <a:lnTo>
                    <a:pt x="502830" y="790854"/>
                  </a:lnTo>
                  <a:lnTo>
                    <a:pt x="543051" y="771906"/>
                  </a:lnTo>
                  <a:lnTo>
                    <a:pt x="569013" y="738632"/>
                  </a:lnTo>
                  <a:lnTo>
                    <a:pt x="597201" y="695071"/>
                  </a:lnTo>
                  <a:lnTo>
                    <a:pt x="624508" y="654177"/>
                  </a:lnTo>
                  <a:lnTo>
                    <a:pt x="686359" y="603828"/>
                  </a:lnTo>
                  <a:lnTo>
                    <a:pt x="727276" y="579203"/>
                  </a:lnTo>
                  <a:lnTo>
                    <a:pt x="769881" y="556638"/>
                  </a:lnTo>
                  <a:lnTo>
                    <a:pt x="813479" y="537744"/>
                  </a:lnTo>
                  <a:lnTo>
                    <a:pt x="857376" y="524129"/>
                  </a:lnTo>
                  <a:lnTo>
                    <a:pt x="898372" y="499439"/>
                  </a:lnTo>
                  <a:lnTo>
                    <a:pt x="940739" y="477486"/>
                  </a:lnTo>
                  <a:lnTo>
                    <a:pt x="983564" y="456435"/>
                  </a:lnTo>
                  <a:lnTo>
                    <a:pt x="1025931" y="434452"/>
                  </a:lnTo>
                  <a:lnTo>
                    <a:pt x="1066927" y="409702"/>
                  </a:lnTo>
                  <a:lnTo>
                    <a:pt x="1074404" y="380763"/>
                  </a:lnTo>
                  <a:lnTo>
                    <a:pt x="1082452" y="357933"/>
                  </a:lnTo>
                  <a:lnTo>
                    <a:pt x="1094644" y="337175"/>
                  </a:lnTo>
                  <a:lnTo>
                    <a:pt x="1114552" y="314452"/>
                  </a:lnTo>
                  <a:lnTo>
                    <a:pt x="1123353" y="266667"/>
                  </a:lnTo>
                  <a:lnTo>
                    <a:pt x="1125530" y="221652"/>
                  </a:lnTo>
                  <a:lnTo>
                    <a:pt x="1120552" y="179276"/>
                  </a:lnTo>
                  <a:lnTo>
                    <a:pt x="1107891" y="139408"/>
                  </a:lnTo>
                  <a:lnTo>
                    <a:pt x="1087017" y="101918"/>
                  </a:lnTo>
                  <a:lnTo>
                    <a:pt x="1057402" y="66675"/>
                  </a:lnTo>
                  <a:lnTo>
                    <a:pt x="1011072" y="54717"/>
                  </a:lnTo>
                  <a:lnTo>
                    <a:pt x="966419" y="39566"/>
                  </a:lnTo>
                  <a:lnTo>
                    <a:pt x="922070" y="23725"/>
                  </a:lnTo>
                  <a:lnTo>
                    <a:pt x="876655" y="9701"/>
                  </a:lnTo>
                  <a:lnTo>
                    <a:pt x="828801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238500" y="3762755"/>
              <a:ext cx="1125855" cy="867410"/>
            </a:xfrm>
            <a:custGeom>
              <a:avLst/>
              <a:gdLst/>
              <a:ahLst/>
              <a:cxnLst/>
              <a:rect l="l" t="t" r="r" b="b"/>
              <a:pathLst>
                <a:path w="1125854" h="867410">
                  <a:moveTo>
                    <a:pt x="1057402" y="66675"/>
                  </a:moveTo>
                  <a:lnTo>
                    <a:pt x="1011072" y="54717"/>
                  </a:lnTo>
                  <a:lnTo>
                    <a:pt x="966419" y="39566"/>
                  </a:lnTo>
                  <a:lnTo>
                    <a:pt x="922070" y="23725"/>
                  </a:lnTo>
                  <a:lnTo>
                    <a:pt x="876655" y="9701"/>
                  </a:lnTo>
                  <a:lnTo>
                    <a:pt x="828801" y="0"/>
                  </a:lnTo>
                  <a:lnTo>
                    <a:pt x="778455" y="1114"/>
                  </a:lnTo>
                  <a:lnTo>
                    <a:pt x="728109" y="1899"/>
                  </a:lnTo>
                  <a:lnTo>
                    <a:pt x="677762" y="2602"/>
                  </a:lnTo>
                  <a:lnTo>
                    <a:pt x="627416" y="3470"/>
                  </a:lnTo>
                  <a:lnTo>
                    <a:pt x="577069" y="4748"/>
                  </a:lnTo>
                  <a:lnTo>
                    <a:pt x="526723" y="6684"/>
                  </a:lnTo>
                  <a:lnTo>
                    <a:pt x="476376" y="9525"/>
                  </a:lnTo>
                  <a:lnTo>
                    <a:pt x="431082" y="16565"/>
                  </a:lnTo>
                  <a:lnTo>
                    <a:pt x="385111" y="29458"/>
                  </a:lnTo>
                  <a:lnTo>
                    <a:pt x="338915" y="44546"/>
                  </a:lnTo>
                  <a:lnTo>
                    <a:pt x="292944" y="58171"/>
                  </a:lnTo>
                  <a:lnTo>
                    <a:pt x="247650" y="66675"/>
                  </a:lnTo>
                  <a:lnTo>
                    <a:pt x="211931" y="69752"/>
                  </a:lnTo>
                  <a:lnTo>
                    <a:pt x="176212" y="72056"/>
                  </a:lnTo>
                  <a:lnTo>
                    <a:pt x="140493" y="74050"/>
                  </a:lnTo>
                  <a:lnTo>
                    <a:pt x="104775" y="76200"/>
                  </a:lnTo>
                  <a:lnTo>
                    <a:pt x="59531" y="122650"/>
                  </a:lnTo>
                  <a:lnTo>
                    <a:pt x="28575" y="181102"/>
                  </a:lnTo>
                  <a:lnTo>
                    <a:pt x="11394" y="232001"/>
                  </a:lnTo>
                  <a:lnTo>
                    <a:pt x="6697" y="283495"/>
                  </a:lnTo>
                  <a:lnTo>
                    <a:pt x="3571" y="328739"/>
                  </a:lnTo>
                  <a:lnTo>
                    <a:pt x="1041" y="373983"/>
                  </a:lnTo>
                  <a:lnTo>
                    <a:pt x="0" y="419227"/>
                  </a:lnTo>
                  <a:lnTo>
                    <a:pt x="1054" y="458203"/>
                  </a:lnTo>
                  <a:lnTo>
                    <a:pt x="4425" y="503350"/>
                  </a:lnTo>
                  <a:lnTo>
                    <a:pt x="10427" y="552840"/>
                  </a:lnTo>
                  <a:lnTo>
                    <a:pt x="19373" y="604842"/>
                  </a:lnTo>
                  <a:lnTo>
                    <a:pt x="31575" y="657526"/>
                  </a:lnTo>
                  <a:lnTo>
                    <a:pt x="47347" y="709064"/>
                  </a:lnTo>
                  <a:lnTo>
                    <a:pt x="67003" y="757625"/>
                  </a:lnTo>
                  <a:lnTo>
                    <a:pt x="90854" y="801381"/>
                  </a:lnTo>
                  <a:lnTo>
                    <a:pt x="119216" y="838501"/>
                  </a:lnTo>
                  <a:lnTo>
                    <a:pt x="152400" y="867156"/>
                  </a:lnTo>
                  <a:lnTo>
                    <a:pt x="207168" y="865435"/>
                  </a:lnTo>
                  <a:lnTo>
                    <a:pt x="261937" y="864155"/>
                  </a:lnTo>
                  <a:lnTo>
                    <a:pt x="316706" y="861994"/>
                  </a:lnTo>
                  <a:lnTo>
                    <a:pt x="371475" y="857631"/>
                  </a:lnTo>
                  <a:lnTo>
                    <a:pt x="453691" y="818911"/>
                  </a:lnTo>
                  <a:lnTo>
                    <a:pt x="502830" y="790854"/>
                  </a:lnTo>
                  <a:lnTo>
                    <a:pt x="543051" y="771906"/>
                  </a:lnTo>
                  <a:lnTo>
                    <a:pt x="569013" y="738632"/>
                  </a:lnTo>
                  <a:lnTo>
                    <a:pt x="597201" y="695071"/>
                  </a:lnTo>
                  <a:lnTo>
                    <a:pt x="624508" y="654177"/>
                  </a:lnTo>
                  <a:lnTo>
                    <a:pt x="686359" y="603828"/>
                  </a:lnTo>
                  <a:lnTo>
                    <a:pt x="727276" y="579203"/>
                  </a:lnTo>
                  <a:lnTo>
                    <a:pt x="769881" y="556638"/>
                  </a:lnTo>
                  <a:lnTo>
                    <a:pt x="813479" y="537744"/>
                  </a:lnTo>
                  <a:lnTo>
                    <a:pt x="857376" y="524129"/>
                  </a:lnTo>
                  <a:lnTo>
                    <a:pt x="898372" y="499439"/>
                  </a:lnTo>
                  <a:lnTo>
                    <a:pt x="940739" y="477486"/>
                  </a:lnTo>
                  <a:lnTo>
                    <a:pt x="983564" y="456435"/>
                  </a:lnTo>
                  <a:lnTo>
                    <a:pt x="1025931" y="434452"/>
                  </a:lnTo>
                  <a:lnTo>
                    <a:pt x="1066927" y="409702"/>
                  </a:lnTo>
                  <a:lnTo>
                    <a:pt x="1074404" y="380763"/>
                  </a:lnTo>
                  <a:lnTo>
                    <a:pt x="1082452" y="357933"/>
                  </a:lnTo>
                  <a:lnTo>
                    <a:pt x="1094644" y="337175"/>
                  </a:lnTo>
                  <a:lnTo>
                    <a:pt x="1114552" y="314452"/>
                  </a:lnTo>
                  <a:lnTo>
                    <a:pt x="1123353" y="266667"/>
                  </a:lnTo>
                  <a:lnTo>
                    <a:pt x="1125530" y="221652"/>
                  </a:lnTo>
                  <a:lnTo>
                    <a:pt x="1120552" y="179276"/>
                  </a:lnTo>
                  <a:lnTo>
                    <a:pt x="1107891" y="139408"/>
                  </a:lnTo>
                  <a:lnTo>
                    <a:pt x="1087017" y="101918"/>
                  </a:lnTo>
                  <a:lnTo>
                    <a:pt x="1057402" y="66675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/>
          <p:nvPr/>
        </p:nvSpPr>
        <p:spPr>
          <a:xfrm>
            <a:off x="2333244" y="294661"/>
            <a:ext cx="4678045" cy="3045460"/>
          </a:xfrm>
          <a:custGeom>
            <a:avLst/>
            <a:gdLst/>
            <a:ahLst/>
            <a:cxnLst/>
            <a:rect l="l" t="t" r="r" b="b"/>
            <a:pathLst>
              <a:path w="4678045" h="3045460">
                <a:moveTo>
                  <a:pt x="1619884" y="2029819"/>
                </a:moveTo>
                <a:lnTo>
                  <a:pt x="1598203" y="2052030"/>
                </a:lnTo>
                <a:lnTo>
                  <a:pt x="1587119" y="2060823"/>
                </a:lnTo>
                <a:lnTo>
                  <a:pt x="1570986" y="2066020"/>
                </a:lnTo>
                <a:lnTo>
                  <a:pt x="1534159" y="2077444"/>
                </a:lnTo>
                <a:lnTo>
                  <a:pt x="1525603" y="2080272"/>
                </a:lnTo>
                <a:lnTo>
                  <a:pt x="1516189" y="2083397"/>
                </a:lnTo>
                <a:lnTo>
                  <a:pt x="1508585" y="2085927"/>
                </a:lnTo>
                <a:lnTo>
                  <a:pt x="1505458" y="2086969"/>
                </a:lnTo>
                <a:lnTo>
                  <a:pt x="1464762" y="2085713"/>
                </a:lnTo>
                <a:lnTo>
                  <a:pt x="1423923" y="2085207"/>
                </a:lnTo>
                <a:lnTo>
                  <a:pt x="1383371" y="2083201"/>
                </a:lnTo>
                <a:lnTo>
                  <a:pt x="1343533" y="2077444"/>
                </a:lnTo>
                <a:lnTo>
                  <a:pt x="1295376" y="2059025"/>
                </a:lnTo>
                <a:lnTo>
                  <a:pt x="1252410" y="2031057"/>
                </a:lnTo>
                <a:lnTo>
                  <a:pt x="1209730" y="2002471"/>
                </a:lnTo>
                <a:lnTo>
                  <a:pt x="1162431" y="1982194"/>
                </a:lnTo>
                <a:lnTo>
                  <a:pt x="1130367" y="1966966"/>
                </a:lnTo>
                <a:lnTo>
                  <a:pt x="1099946" y="1964954"/>
                </a:lnTo>
                <a:lnTo>
                  <a:pt x="1069812" y="1973943"/>
                </a:lnTo>
                <a:lnTo>
                  <a:pt x="1038606" y="1991719"/>
                </a:lnTo>
                <a:lnTo>
                  <a:pt x="1015206" y="2035540"/>
                </a:lnTo>
                <a:lnTo>
                  <a:pt x="989362" y="2074796"/>
                </a:lnTo>
                <a:lnTo>
                  <a:pt x="959025" y="2108333"/>
                </a:lnTo>
                <a:lnTo>
                  <a:pt x="922148" y="2135000"/>
                </a:lnTo>
                <a:lnTo>
                  <a:pt x="876681" y="2153644"/>
                </a:lnTo>
                <a:lnTo>
                  <a:pt x="862377" y="2157835"/>
                </a:lnTo>
                <a:lnTo>
                  <a:pt x="855196" y="2160145"/>
                </a:lnTo>
                <a:lnTo>
                  <a:pt x="847979" y="2163169"/>
                </a:lnTo>
                <a:lnTo>
                  <a:pt x="841067" y="2167735"/>
                </a:lnTo>
                <a:lnTo>
                  <a:pt x="834310" y="2173313"/>
                </a:lnTo>
                <a:lnTo>
                  <a:pt x="827244" y="2178582"/>
                </a:lnTo>
                <a:lnTo>
                  <a:pt x="772398" y="2195316"/>
                </a:lnTo>
                <a:lnTo>
                  <a:pt x="743204" y="2201269"/>
                </a:lnTo>
                <a:lnTo>
                  <a:pt x="669800" y="2200788"/>
                </a:lnTo>
                <a:lnTo>
                  <a:pt x="611703" y="2203537"/>
                </a:lnTo>
                <a:lnTo>
                  <a:pt x="565619" y="2206951"/>
                </a:lnTo>
                <a:lnTo>
                  <a:pt x="528256" y="2208461"/>
                </a:lnTo>
                <a:lnTo>
                  <a:pt x="496322" y="2205500"/>
                </a:lnTo>
                <a:lnTo>
                  <a:pt x="466526" y="2195501"/>
                </a:lnTo>
                <a:lnTo>
                  <a:pt x="435575" y="2175896"/>
                </a:lnTo>
                <a:lnTo>
                  <a:pt x="400176" y="2144119"/>
                </a:lnTo>
                <a:lnTo>
                  <a:pt x="388752" y="2105358"/>
                </a:lnTo>
                <a:lnTo>
                  <a:pt x="381174" y="2087588"/>
                </a:lnTo>
                <a:lnTo>
                  <a:pt x="323976" y="2077444"/>
                </a:lnTo>
                <a:lnTo>
                  <a:pt x="252539" y="2072110"/>
                </a:lnTo>
                <a:lnTo>
                  <a:pt x="216820" y="2070086"/>
                </a:lnTo>
                <a:lnTo>
                  <a:pt x="181101" y="2067919"/>
                </a:lnTo>
                <a:lnTo>
                  <a:pt x="137058" y="2044190"/>
                </a:lnTo>
                <a:lnTo>
                  <a:pt x="101838" y="2010198"/>
                </a:lnTo>
                <a:lnTo>
                  <a:pt x="70498" y="1971729"/>
                </a:lnTo>
                <a:lnTo>
                  <a:pt x="38100" y="1934569"/>
                </a:lnTo>
                <a:lnTo>
                  <a:pt x="27485" y="1903417"/>
                </a:lnTo>
                <a:lnTo>
                  <a:pt x="17287" y="1873276"/>
                </a:lnTo>
                <a:lnTo>
                  <a:pt x="7971" y="1842826"/>
                </a:lnTo>
                <a:lnTo>
                  <a:pt x="0" y="1810744"/>
                </a:lnTo>
                <a:lnTo>
                  <a:pt x="2527" y="1766038"/>
                </a:lnTo>
                <a:lnTo>
                  <a:pt x="6220" y="1718227"/>
                </a:lnTo>
                <a:lnTo>
                  <a:pt x="13412" y="1670222"/>
                </a:lnTo>
                <a:lnTo>
                  <a:pt x="26436" y="1624936"/>
                </a:lnTo>
                <a:lnTo>
                  <a:pt x="47625" y="1585282"/>
                </a:lnTo>
                <a:lnTo>
                  <a:pt x="79310" y="1554172"/>
                </a:lnTo>
                <a:lnTo>
                  <a:pt x="123825" y="1534519"/>
                </a:lnTo>
                <a:lnTo>
                  <a:pt x="130754" y="1526929"/>
                </a:lnTo>
                <a:lnTo>
                  <a:pt x="164129" y="1500735"/>
                </a:lnTo>
                <a:lnTo>
                  <a:pt x="176895" y="1497610"/>
                </a:lnTo>
                <a:lnTo>
                  <a:pt x="189351" y="1493889"/>
                </a:lnTo>
                <a:lnTo>
                  <a:pt x="200151" y="1486894"/>
                </a:lnTo>
                <a:lnTo>
                  <a:pt x="205212" y="1478709"/>
                </a:lnTo>
                <a:lnTo>
                  <a:pt x="207295" y="1469035"/>
                </a:lnTo>
                <a:lnTo>
                  <a:pt x="208188" y="1458766"/>
                </a:lnTo>
                <a:lnTo>
                  <a:pt x="209676" y="1448794"/>
                </a:lnTo>
                <a:lnTo>
                  <a:pt x="215332" y="1431828"/>
                </a:lnTo>
                <a:lnTo>
                  <a:pt x="221583" y="1413075"/>
                </a:lnTo>
                <a:lnTo>
                  <a:pt x="226643" y="1397895"/>
                </a:lnTo>
                <a:lnTo>
                  <a:pt x="228726" y="1391644"/>
                </a:lnTo>
                <a:lnTo>
                  <a:pt x="227006" y="1353544"/>
                </a:lnTo>
                <a:lnTo>
                  <a:pt x="225726" y="1315444"/>
                </a:lnTo>
                <a:lnTo>
                  <a:pt x="223565" y="1277344"/>
                </a:lnTo>
                <a:lnTo>
                  <a:pt x="219201" y="1239244"/>
                </a:lnTo>
                <a:lnTo>
                  <a:pt x="204878" y="1210455"/>
                </a:lnTo>
                <a:lnTo>
                  <a:pt x="200151" y="1201144"/>
                </a:lnTo>
                <a:lnTo>
                  <a:pt x="191436" y="1171313"/>
                </a:lnTo>
                <a:lnTo>
                  <a:pt x="184054" y="1139851"/>
                </a:lnTo>
                <a:lnTo>
                  <a:pt x="177577" y="1108079"/>
                </a:lnTo>
                <a:lnTo>
                  <a:pt x="171576" y="1077319"/>
                </a:lnTo>
                <a:lnTo>
                  <a:pt x="173476" y="1028986"/>
                </a:lnTo>
                <a:lnTo>
                  <a:pt x="176291" y="982117"/>
                </a:lnTo>
                <a:lnTo>
                  <a:pt x="186275" y="937605"/>
                </a:lnTo>
                <a:lnTo>
                  <a:pt x="209676" y="896344"/>
                </a:lnTo>
                <a:lnTo>
                  <a:pt x="251646" y="857947"/>
                </a:lnTo>
                <a:lnTo>
                  <a:pt x="302545" y="836241"/>
                </a:lnTo>
                <a:lnTo>
                  <a:pt x="323976" y="829669"/>
                </a:lnTo>
                <a:lnTo>
                  <a:pt x="340645" y="813000"/>
                </a:lnTo>
                <a:lnTo>
                  <a:pt x="357314" y="796332"/>
                </a:lnTo>
                <a:lnTo>
                  <a:pt x="373983" y="779663"/>
                </a:lnTo>
                <a:lnTo>
                  <a:pt x="390651" y="762994"/>
                </a:lnTo>
                <a:lnTo>
                  <a:pt x="395497" y="754809"/>
                </a:lnTo>
                <a:lnTo>
                  <a:pt x="397224" y="745135"/>
                </a:lnTo>
                <a:lnTo>
                  <a:pt x="398045" y="734866"/>
                </a:lnTo>
                <a:lnTo>
                  <a:pt x="400176" y="724894"/>
                </a:lnTo>
                <a:lnTo>
                  <a:pt x="431180" y="657029"/>
                </a:lnTo>
                <a:lnTo>
                  <a:pt x="448879" y="622649"/>
                </a:lnTo>
                <a:lnTo>
                  <a:pt x="496231" y="554023"/>
                </a:lnTo>
                <a:lnTo>
                  <a:pt x="532802" y="521576"/>
                </a:lnTo>
                <a:lnTo>
                  <a:pt x="574813" y="494036"/>
                </a:lnTo>
                <a:lnTo>
                  <a:pt x="620515" y="471237"/>
                </a:lnTo>
                <a:lnTo>
                  <a:pt x="668156" y="453012"/>
                </a:lnTo>
                <a:lnTo>
                  <a:pt x="715986" y="439195"/>
                </a:lnTo>
                <a:lnTo>
                  <a:pt x="762254" y="429619"/>
                </a:lnTo>
                <a:lnTo>
                  <a:pt x="797688" y="403126"/>
                </a:lnTo>
                <a:lnTo>
                  <a:pt x="820936" y="370287"/>
                </a:lnTo>
                <a:lnTo>
                  <a:pt x="838862" y="335454"/>
                </a:lnTo>
                <a:lnTo>
                  <a:pt x="858331" y="302981"/>
                </a:lnTo>
                <a:lnTo>
                  <a:pt x="886206" y="277219"/>
                </a:lnTo>
                <a:lnTo>
                  <a:pt x="899796" y="270474"/>
                </a:lnTo>
                <a:lnTo>
                  <a:pt x="914161" y="265932"/>
                </a:lnTo>
                <a:lnTo>
                  <a:pt x="928836" y="262271"/>
                </a:lnTo>
                <a:lnTo>
                  <a:pt x="943356" y="258169"/>
                </a:lnTo>
                <a:lnTo>
                  <a:pt x="974228" y="246049"/>
                </a:lnTo>
                <a:lnTo>
                  <a:pt x="982027" y="238548"/>
                </a:lnTo>
                <a:lnTo>
                  <a:pt x="989540" y="228951"/>
                </a:lnTo>
                <a:lnTo>
                  <a:pt x="1019556" y="210544"/>
                </a:lnTo>
                <a:lnTo>
                  <a:pt x="1052631" y="196441"/>
                </a:lnTo>
                <a:lnTo>
                  <a:pt x="1089850" y="184398"/>
                </a:lnTo>
                <a:lnTo>
                  <a:pt x="1127640" y="173522"/>
                </a:lnTo>
                <a:lnTo>
                  <a:pt x="1162431" y="162919"/>
                </a:lnTo>
                <a:lnTo>
                  <a:pt x="1208898" y="152099"/>
                </a:lnTo>
                <a:lnTo>
                  <a:pt x="1256408" y="147984"/>
                </a:lnTo>
                <a:lnTo>
                  <a:pt x="1304510" y="147374"/>
                </a:lnTo>
                <a:lnTo>
                  <a:pt x="1352752" y="147070"/>
                </a:lnTo>
                <a:lnTo>
                  <a:pt x="1400683" y="143869"/>
                </a:lnTo>
                <a:lnTo>
                  <a:pt x="1412374" y="136511"/>
                </a:lnTo>
                <a:lnTo>
                  <a:pt x="1423923" y="129010"/>
                </a:lnTo>
                <a:lnTo>
                  <a:pt x="1435758" y="121795"/>
                </a:lnTo>
                <a:lnTo>
                  <a:pt x="1484026" y="102816"/>
                </a:lnTo>
                <a:lnTo>
                  <a:pt x="1505458" y="96244"/>
                </a:lnTo>
                <a:lnTo>
                  <a:pt x="1552858" y="68794"/>
                </a:lnTo>
                <a:lnTo>
                  <a:pt x="1603200" y="49238"/>
                </a:lnTo>
                <a:lnTo>
                  <a:pt x="1654708" y="31754"/>
                </a:lnTo>
                <a:lnTo>
                  <a:pt x="1705609" y="10519"/>
                </a:lnTo>
                <a:lnTo>
                  <a:pt x="1746725" y="10197"/>
                </a:lnTo>
                <a:lnTo>
                  <a:pt x="1790797" y="8100"/>
                </a:lnTo>
                <a:lnTo>
                  <a:pt x="1837159" y="5131"/>
                </a:lnTo>
                <a:lnTo>
                  <a:pt x="1885147" y="2189"/>
                </a:lnTo>
                <a:lnTo>
                  <a:pt x="1934095" y="178"/>
                </a:lnTo>
                <a:lnTo>
                  <a:pt x="1983337" y="0"/>
                </a:lnTo>
                <a:lnTo>
                  <a:pt x="2032209" y="2554"/>
                </a:lnTo>
                <a:lnTo>
                  <a:pt x="2080046" y="8744"/>
                </a:lnTo>
                <a:lnTo>
                  <a:pt x="2126181" y="19472"/>
                </a:lnTo>
                <a:lnTo>
                  <a:pt x="2169951" y="35638"/>
                </a:lnTo>
                <a:lnTo>
                  <a:pt x="2210689" y="58144"/>
                </a:lnTo>
                <a:lnTo>
                  <a:pt x="2258314" y="48619"/>
                </a:lnTo>
                <a:lnTo>
                  <a:pt x="2496439" y="994"/>
                </a:lnTo>
                <a:lnTo>
                  <a:pt x="2547491" y="4150"/>
                </a:lnTo>
                <a:lnTo>
                  <a:pt x="2596227" y="8668"/>
                </a:lnTo>
                <a:lnTo>
                  <a:pt x="2643316" y="14266"/>
                </a:lnTo>
                <a:lnTo>
                  <a:pt x="2689431" y="20663"/>
                </a:lnTo>
                <a:lnTo>
                  <a:pt x="2735242" y="27579"/>
                </a:lnTo>
                <a:lnTo>
                  <a:pt x="2781421" y="34731"/>
                </a:lnTo>
                <a:lnTo>
                  <a:pt x="2828638" y="41838"/>
                </a:lnTo>
                <a:lnTo>
                  <a:pt x="2877566" y="48619"/>
                </a:lnTo>
                <a:lnTo>
                  <a:pt x="2925562" y="67770"/>
                </a:lnTo>
                <a:lnTo>
                  <a:pt x="2972927" y="87338"/>
                </a:lnTo>
                <a:lnTo>
                  <a:pt x="3017887" y="111359"/>
                </a:lnTo>
                <a:lnTo>
                  <a:pt x="3058668" y="143869"/>
                </a:lnTo>
              </a:path>
              <a:path w="4678045" h="3045460">
                <a:moveTo>
                  <a:pt x="3057906" y="133963"/>
                </a:moveTo>
                <a:lnTo>
                  <a:pt x="3106757" y="118533"/>
                </a:lnTo>
                <a:lnTo>
                  <a:pt x="3152013" y="98816"/>
                </a:lnTo>
                <a:lnTo>
                  <a:pt x="3195458" y="75242"/>
                </a:lnTo>
                <a:lnTo>
                  <a:pt x="3238881" y="48238"/>
                </a:lnTo>
                <a:lnTo>
                  <a:pt x="3265094" y="38017"/>
                </a:lnTo>
                <a:lnTo>
                  <a:pt x="3308000" y="26188"/>
                </a:lnTo>
                <a:lnTo>
                  <a:pt x="3349716" y="15859"/>
                </a:lnTo>
                <a:lnTo>
                  <a:pt x="3372357" y="10138"/>
                </a:lnTo>
                <a:lnTo>
                  <a:pt x="3440941" y="12276"/>
                </a:lnTo>
                <a:lnTo>
                  <a:pt x="3498099" y="14026"/>
                </a:lnTo>
                <a:lnTo>
                  <a:pt x="3547583" y="16553"/>
                </a:lnTo>
                <a:lnTo>
                  <a:pt x="3593146" y="21024"/>
                </a:lnTo>
                <a:lnTo>
                  <a:pt x="3638541" y="28605"/>
                </a:lnTo>
                <a:lnTo>
                  <a:pt x="3687519" y="40463"/>
                </a:lnTo>
                <a:lnTo>
                  <a:pt x="3743832" y="57763"/>
                </a:lnTo>
                <a:lnTo>
                  <a:pt x="3771900" y="104198"/>
                </a:lnTo>
                <a:lnTo>
                  <a:pt x="3787016" y="121610"/>
                </a:lnTo>
                <a:lnTo>
                  <a:pt x="3810634" y="133963"/>
                </a:lnTo>
                <a:lnTo>
                  <a:pt x="3858436" y="115989"/>
                </a:lnTo>
                <a:lnTo>
                  <a:pt x="3893537" y="106757"/>
                </a:lnTo>
                <a:lnTo>
                  <a:pt x="3924935" y="104150"/>
                </a:lnTo>
                <a:lnTo>
                  <a:pt x="3961623" y="106051"/>
                </a:lnTo>
                <a:lnTo>
                  <a:pt x="4012600" y="110345"/>
                </a:lnTo>
                <a:lnTo>
                  <a:pt x="4086859" y="114913"/>
                </a:lnTo>
                <a:lnTo>
                  <a:pt x="4115892" y="121594"/>
                </a:lnTo>
                <a:lnTo>
                  <a:pt x="4124807" y="123954"/>
                </a:lnTo>
                <a:lnTo>
                  <a:pt x="4127779" y="126782"/>
                </a:lnTo>
                <a:lnTo>
                  <a:pt x="4138980" y="134872"/>
                </a:lnTo>
                <a:lnTo>
                  <a:pt x="4172584" y="153013"/>
                </a:lnTo>
                <a:lnTo>
                  <a:pt x="4219998" y="175944"/>
                </a:lnTo>
                <a:lnTo>
                  <a:pt x="4266866" y="197816"/>
                </a:lnTo>
                <a:lnTo>
                  <a:pt x="4313189" y="219688"/>
                </a:lnTo>
                <a:lnTo>
                  <a:pt x="4358973" y="242619"/>
                </a:lnTo>
                <a:lnTo>
                  <a:pt x="4404221" y="267666"/>
                </a:lnTo>
                <a:lnTo>
                  <a:pt x="4448936" y="295888"/>
                </a:lnTo>
                <a:lnTo>
                  <a:pt x="4459950" y="315347"/>
                </a:lnTo>
                <a:lnTo>
                  <a:pt x="4472749" y="333925"/>
                </a:lnTo>
                <a:lnTo>
                  <a:pt x="4496561" y="371961"/>
                </a:lnTo>
                <a:lnTo>
                  <a:pt x="4513974" y="422646"/>
                </a:lnTo>
                <a:lnTo>
                  <a:pt x="4515611" y="429111"/>
                </a:lnTo>
                <a:lnTo>
                  <a:pt x="4508319" y="461490"/>
                </a:lnTo>
                <a:lnTo>
                  <a:pt x="4497752" y="484499"/>
                </a:lnTo>
                <a:lnTo>
                  <a:pt x="4479446" y="501245"/>
                </a:lnTo>
                <a:lnTo>
                  <a:pt x="4448936" y="514836"/>
                </a:lnTo>
                <a:lnTo>
                  <a:pt x="4464218" y="543560"/>
                </a:lnTo>
                <a:lnTo>
                  <a:pt x="4480512" y="568414"/>
                </a:lnTo>
                <a:lnTo>
                  <a:pt x="4500068" y="590292"/>
                </a:lnTo>
                <a:lnTo>
                  <a:pt x="4525136" y="610086"/>
                </a:lnTo>
                <a:lnTo>
                  <a:pt x="4543180" y="640560"/>
                </a:lnTo>
                <a:lnTo>
                  <a:pt x="4558522" y="671951"/>
                </a:lnTo>
                <a:lnTo>
                  <a:pt x="4573839" y="703366"/>
                </a:lnTo>
                <a:lnTo>
                  <a:pt x="4591811" y="733911"/>
                </a:lnTo>
                <a:lnTo>
                  <a:pt x="4600181" y="777456"/>
                </a:lnTo>
                <a:lnTo>
                  <a:pt x="4607515" y="823585"/>
                </a:lnTo>
                <a:lnTo>
                  <a:pt x="4612869" y="871272"/>
                </a:lnTo>
                <a:lnTo>
                  <a:pt x="4615299" y="919490"/>
                </a:lnTo>
                <a:lnTo>
                  <a:pt x="4613862" y="967210"/>
                </a:lnTo>
                <a:lnTo>
                  <a:pt x="4607612" y="1013407"/>
                </a:lnTo>
                <a:lnTo>
                  <a:pt x="4595607" y="1057052"/>
                </a:lnTo>
                <a:lnTo>
                  <a:pt x="4576901" y="1097119"/>
                </a:lnTo>
                <a:lnTo>
                  <a:pt x="4550550" y="1132580"/>
                </a:lnTo>
                <a:lnTo>
                  <a:pt x="4515611" y="1162409"/>
                </a:lnTo>
                <a:lnTo>
                  <a:pt x="4529238" y="1208861"/>
                </a:lnTo>
                <a:lnTo>
                  <a:pt x="4549568" y="1251706"/>
                </a:lnTo>
                <a:lnTo>
                  <a:pt x="4574351" y="1292765"/>
                </a:lnTo>
                <a:lnTo>
                  <a:pt x="4601336" y="1333859"/>
                </a:lnTo>
                <a:lnTo>
                  <a:pt x="4615326" y="1362732"/>
                </a:lnTo>
                <a:lnTo>
                  <a:pt x="4625149" y="1398153"/>
                </a:lnTo>
                <a:lnTo>
                  <a:pt x="4632590" y="1434765"/>
                </a:lnTo>
                <a:lnTo>
                  <a:pt x="4639436" y="1467209"/>
                </a:lnTo>
                <a:lnTo>
                  <a:pt x="4637529" y="1517971"/>
                </a:lnTo>
                <a:lnTo>
                  <a:pt x="4635935" y="1568742"/>
                </a:lnTo>
                <a:lnTo>
                  <a:pt x="4634498" y="1619520"/>
                </a:lnTo>
                <a:lnTo>
                  <a:pt x="4633060" y="1670304"/>
                </a:lnTo>
                <a:lnTo>
                  <a:pt x="4631466" y="1721093"/>
                </a:lnTo>
                <a:lnTo>
                  <a:pt x="4629559" y="1771887"/>
                </a:lnTo>
                <a:lnTo>
                  <a:pt x="4627181" y="1822684"/>
                </a:lnTo>
                <a:lnTo>
                  <a:pt x="4624176" y="1873482"/>
                </a:lnTo>
                <a:lnTo>
                  <a:pt x="4620386" y="1924282"/>
                </a:lnTo>
                <a:lnTo>
                  <a:pt x="4581096" y="1970097"/>
                </a:lnTo>
                <a:lnTo>
                  <a:pt x="4544186" y="1990957"/>
                </a:lnTo>
                <a:lnTo>
                  <a:pt x="4569142" y="2014520"/>
                </a:lnTo>
                <a:lnTo>
                  <a:pt x="4617196" y="2059930"/>
                </a:lnTo>
                <a:lnTo>
                  <a:pt x="4648301" y="2113024"/>
                </a:lnTo>
                <a:lnTo>
                  <a:pt x="4656724" y="2139103"/>
                </a:lnTo>
                <a:lnTo>
                  <a:pt x="4666029" y="2164896"/>
                </a:lnTo>
                <a:lnTo>
                  <a:pt x="4677536" y="2190855"/>
                </a:lnTo>
                <a:lnTo>
                  <a:pt x="4676615" y="2245780"/>
                </a:lnTo>
                <a:lnTo>
                  <a:pt x="4676611" y="2298831"/>
                </a:lnTo>
                <a:lnTo>
                  <a:pt x="4676473" y="2350031"/>
                </a:lnTo>
                <a:lnTo>
                  <a:pt x="4675148" y="2399403"/>
                </a:lnTo>
                <a:lnTo>
                  <a:pt x="4671582" y="2446968"/>
                </a:lnTo>
                <a:lnTo>
                  <a:pt x="4664724" y="2492750"/>
                </a:lnTo>
                <a:lnTo>
                  <a:pt x="4653519" y="2536770"/>
                </a:lnTo>
                <a:lnTo>
                  <a:pt x="4636916" y="2579050"/>
                </a:lnTo>
                <a:lnTo>
                  <a:pt x="4613862" y="2619614"/>
                </a:lnTo>
                <a:lnTo>
                  <a:pt x="4583303" y="2658483"/>
                </a:lnTo>
                <a:lnTo>
                  <a:pt x="4544186" y="2695680"/>
                </a:lnTo>
                <a:lnTo>
                  <a:pt x="4495418" y="2739098"/>
                </a:lnTo>
                <a:lnTo>
                  <a:pt x="4439411" y="2771753"/>
                </a:lnTo>
                <a:lnTo>
                  <a:pt x="4387024" y="2782469"/>
                </a:lnTo>
                <a:lnTo>
                  <a:pt x="4360830" y="2786487"/>
                </a:lnTo>
                <a:lnTo>
                  <a:pt x="4334636" y="2790803"/>
                </a:lnTo>
                <a:lnTo>
                  <a:pt x="4322927" y="2812485"/>
                </a:lnTo>
                <a:lnTo>
                  <a:pt x="4312586" y="2835475"/>
                </a:lnTo>
                <a:lnTo>
                  <a:pt x="4301364" y="2857562"/>
                </a:lnTo>
                <a:lnTo>
                  <a:pt x="4252562" y="2908014"/>
                </a:lnTo>
                <a:lnTo>
                  <a:pt x="4216014" y="2935795"/>
                </a:lnTo>
                <a:lnTo>
                  <a:pt x="4177363" y="2959872"/>
                </a:lnTo>
                <a:lnTo>
                  <a:pt x="4136606" y="2980245"/>
                </a:lnTo>
                <a:lnTo>
                  <a:pt x="4093739" y="2996914"/>
                </a:lnTo>
                <a:lnTo>
                  <a:pt x="4048759" y="3009878"/>
                </a:lnTo>
                <a:lnTo>
                  <a:pt x="4005946" y="3031094"/>
                </a:lnTo>
                <a:lnTo>
                  <a:pt x="3958894" y="3041980"/>
                </a:lnTo>
                <a:lnTo>
                  <a:pt x="3909180" y="3045035"/>
                </a:lnTo>
                <a:lnTo>
                  <a:pt x="3858382" y="3042758"/>
                </a:lnTo>
                <a:lnTo>
                  <a:pt x="3808078" y="3037648"/>
                </a:lnTo>
                <a:lnTo>
                  <a:pt x="3759844" y="3032205"/>
                </a:lnTo>
                <a:lnTo>
                  <a:pt x="3715257" y="3028928"/>
                </a:lnTo>
                <a:lnTo>
                  <a:pt x="3671061" y="3013847"/>
                </a:lnTo>
                <a:lnTo>
                  <a:pt x="3634485" y="2990542"/>
                </a:lnTo>
                <a:lnTo>
                  <a:pt x="3600957" y="2963347"/>
                </a:lnTo>
                <a:lnTo>
                  <a:pt x="3565905" y="2936598"/>
                </a:lnTo>
                <a:lnTo>
                  <a:pt x="3524757" y="2914628"/>
                </a:lnTo>
                <a:lnTo>
                  <a:pt x="3475942" y="2940774"/>
                </a:lnTo>
                <a:lnTo>
                  <a:pt x="3424745" y="2956919"/>
                </a:lnTo>
                <a:lnTo>
                  <a:pt x="3371167" y="2966206"/>
                </a:lnTo>
                <a:lnTo>
                  <a:pt x="3315207" y="2971778"/>
                </a:lnTo>
                <a:lnTo>
                  <a:pt x="3241316" y="2970214"/>
                </a:lnTo>
                <a:lnTo>
                  <a:pt x="3183396" y="2969828"/>
                </a:lnTo>
                <a:lnTo>
                  <a:pt x="3138359" y="2969989"/>
                </a:lnTo>
                <a:lnTo>
                  <a:pt x="3103120" y="2970071"/>
                </a:lnTo>
                <a:lnTo>
                  <a:pt x="3074590" y="2969445"/>
                </a:lnTo>
                <a:lnTo>
                  <a:pt x="3025314" y="2963551"/>
                </a:lnTo>
                <a:lnTo>
                  <a:pt x="2965837" y="2947278"/>
                </a:lnTo>
                <a:lnTo>
                  <a:pt x="2924556" y="2933678"/>
                </a:lnTo>
                <a:lnTo>
                  <a:pt x="2896391" y="2912283"/>
                </a:lnTo>
                <a:lnTo>
                  <a:pt x="2864977" y="2894435"/>
                </a:lnTo>
                <a:lnTo>
                  <a:pt x="2810256" y="2847953"/>
                </a:lnTo>
                <a:lnTo>
                  <a:pt x="2791094" y="2809901"/>
                </a:lnTo>
                <a:lnTo>
                  <a:pt x="2782448" y="2790392"/>
                </a:lnTo>
                <a:lnTo>
                  <a:pt x="2772029" y="2771753"/>
                </a:lnTo>
                <a:lnTo>
                  <a:pt x="2739437" y="2701594"/>
                </a:lnTo>
                <a:lnTo>
                  <a:pt x="2722802" y="2675553"/>
                </a:lnTo>
                <a:lnTo>
                  <a:pt x="2701622" y="2661945"/>
                </a:lnTo>
                <a:lnTo>
                  <a:pt x="2674445" y="2657533"/>
                </a:lnTo>
                <a:lnTo>
                  <a:pt x="2639821" y="2659080"/>
                </a:lnTo>
                <a:lnTo>
                  <a:pt x="2596298" y="2663349"/>
                </a:lnTo>
                <a:lnTo>
                  <a:pt x="2542426" y="2667103"/>
                </a:lnTo>
                <a:lnTo>
                  <a:pt x="2476754" y="2667105"/>
                </a:lnTo>
                <a:lnTo>
                  <a:pt x="2428175" y="2652641"/>
                </a:lnTo>
                <a:lnTo>
                  <a:pt x="2380779" y="2635002"/>
                </a:lnTo>
                <a:lnTo>
                  <a:pt x="2334434" y="2614718"/>
                </a:lnTo>
                <a:lnTo>
                  <a:pt x="2289010" y="2592316"/>
                </a:lnTo>
                <a:lnTo>
                  <a:pt x="2244376" y="2568327"/>
                </a:lnTo>
                <a:lnTo>
                  <a:pt x="2200402" y="2543280"/>
                </a:lnTo>
                <a:lnTo>
                  <a:pt x="2160813" y="2520658"/>
                </a:lnTo>
                <a:lnTo>
                  <a:pt x="2117058" y="2495655"/>
                </a:lnTo>
                <a:lnTo>
                  <a:pt x="2081637" y="2475415"/>
                </a:lnTo>
                <a:lnTo>
                  <a:pt x="2067052" y="2467080"/>
                </a:lnTo>
                <a:lnTo>
                  <a:pt x="2042608" y="2436719"/>
                </a:lnTo>
                <a:lnTo>
                  <a:pt x="2015807" y="2409930"/>
                </a:lnTo>
                <a:lnTo>
                  <a:pt x="1988435" y="2383141"/>
                </a:lnTo>
                <a:lnTo>
                  <a:pt x="1962277" y="2352780"/>
                </a:lnTo>
                <a:lnTo>
                  <a:pt x="1934594" y="2310251"/>
                </a:lnTo>
                <a:lnTo>
                  <a:pt x="1912270" y="2265912"/>
                </a:lnTo>
                <a:lnTo>
                  <a:pt x="1893518" y="2219764"/>
                </a:lnTo>
                <a:lnTo>
                  <a:pt x="1876552" y="2171805"/>
                </a:lnTo>
                <a:lnTo>
                  <a:pt x="1870561" y="2163705"/>
                </a:lnTo>
                <a:lnTo>
                  <a:pt x="1795462" y="2148465"/>
                </a:lnTo>
                <a:lnTo>
                  <a:pt x="1752600" y="2146310"/>
                </a:lnTo>
                <a:lnTo>
                  <a:pt x="1709737" y="2145060"/>
                </a:lnTo>
                <a:lnTo>
                  <a:pt x="1666875" y="2143357"/>
                </a:lnTo>
                <a:lnTo>
                  <a:pt x="1633537" y="2120116"/>
                </a:lnTo>
                <a:lnTo>
                  <a:pt x="1609725" y="2076682"/>
                </a:lnTo>
                <a:lnTo>
                  <a:pt x="1601027" y="2051233"/>
                </a:lnTo>
                <a:lnTo>
                  <a:pt x="1600200" y="2048107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4953000" y="1981200"/>
            <a:ext cx="1143000" cy="685800"/>
          </a:xfrm>
          <a:prstGeom prst="rect">
            <a:avLst/>
          </a:prstGeom>
          <a:solidFill>
            <a:srgbClr val="4F81BC"/>
          </a:solidFill>
          <a:ln w="12192">
            <a:solidFill>
              <a:srgbClr val="000000"/>
            </a:solidFill>
          </a:ln>
        </p:spPr>
        <p:txBody>
          <a:bodyPr vert="horz" wrap="square" lIns="0" tIns="45720" rIns="0" bIns="0" rtlCol="0">
            <a:spAutoFit/>
          </a:bodyPr>
          <a:lstStyle/>
          <a:p>
            <a:pPr marL="15875">
              <a:lnSpc>
                <a:spcPct val="100000"/>
              </a:lnSpc>
              <a:spcBef>
                <a:spcPts val="360"/>
              </a:spcBef>
              <a:tabLst>
                <a:tab pos="453390" algn="l"/>
              </a:tabLst>
            </a:pPr>
            <a:r>
              <a:rPr sz="1600" spc="-25" dirty="0">
                <a:solidFill>
                  <a:srgbClr val="FF0000"/>
                </a:solidFill>
                <a:latin typeface="Tahoma"/>
                <a:cs typeface="Tahoma"/>
              </a:rPr>
              <a:t>H1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	</a:t>
            </a:r>
            <a:r>
              <a:rPr sz="1600" spc="-25" dirty="0">
                <a:solidFill>
                  <a:srgbClr val="FF0000"/>
                </a:solidFill>
                <a:latin typeface="Tahoma"/>
                <a:cs typeface="Tahoma"/>
              </a:rPr>
              <a:t>Ach</a:t>
            </a:r>
            <a:endParaRPr sz="1600">
              <a:latin typeface="Tahoma"/>
              <a:cs typeface="Tahoma"/>
            </a:endParaRPr>
          </a:p>
          <a:p>
            <a:pPr marL="15875">
              <a:lnSpc>
                <a:spcPct val="100000"/>
              </a:lnSpc>
              <a:spcBef>
                <a:spcPts val="960"/>
              </a:spcBef>
            </a:pP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5HT2</a:t>
            </a:r>
            <a:r>
              <a:rPr sz="1600" spc="45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spc="-20" dirty="0">
                <a:solidFill>
                  <a:srgbClr val="FF0000"/>
                </a:solidFill>
                <a:latin typeface="Tahoma"/>
                <a:cs typeface="Tahoma"/>
              </a:rPr>
              <a:t>5HT3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667000" y="1676400"/>
            <a:ext cx="914400" cy="609600"/>
          </a:xfrm>
          <a:prstGeom prst="rect">
            <a:avLst/>
          </a:prstGeom>
          <a:solidFill>
            <a:srgbClr val="4F81BC"/>
          </a:solidFill>
          <a:ln w="12192">
            <a:solidFill>
              <a:srgbClr val="000000"/>
            </a:solidFill>
          </a:ln>
        </p:spPr>
        <p:txBody>
          <a:bodyPr vert="horz" wrap="square" lIns="0" tIns="4508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55"/>
              </a:spcBef>
            </a:pPr>
            <a:r>
              <a:rPr sz="1600" spc="-25" dirty="0">
                <a:solidFill>
                  <a:srgbClr val="FF0000"/>
                </a:solidFill>
                <a:latin typeface="Tahoma"/>
                <a:cs typeface="Tahoma"/>
              </a:rPr>
              <a:t>D2</a:t>
            </a:r>
            <a:endParaRPr sz="1600">
              <a:latin typeface="Tahoma"/>
              <a:cs typeface="Tahoma"/>
            </a:endParaRPr>
          </a:p>
          <a:p>
            <a:pPr marL="92075">
              <a:lnSpc>
                <a:spcPct val="100000"/>
              </a:lnSpc>
              <a:spcBef>
                <a:spcPts val="5"/>
              </a:spcBef>
            </a:pPr>
            <a:r>
              <a:rPr sz="1600" spc="-20" dirty="0">
                <a:solidFill>
                  <a:srgbClr val="FF0000"/>
                </a:solidFill>
                <a:latin typeface="Tahoma"/>
                <a:cs typeface="Tahoma"/>
              </a:rPr>
              <a:t>5HT3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429000" y="838200"/>
            <a:ext cx="1295400" cy="609600"/>
          </a:xfrm>
          <a:prstGeom prst="rect">
            <a:avLst/>
          </a:prstGeom>
          <a:solidFill>
            <a:srgbClr val="4F81BC"/>
          </a:solidFill>
          <a:ln w="12192">
            <a:solidFill>
              <a:srgbClr val="000000"/>
            </a:solidFill>
          </a:ln>
        </p:spPr>
        <p:txBody>
          <a:bodyPr vert="horz" wrap="square" lIns="0" tIns="197485" rIns="0" bIns="0" rtlCol="0">
            <a:spAutoFit/>
          </a:bodyPr>
          <a:lstStyle/>
          <a:p>
            <a:pPr marL="168275">
              <a:lnSpc>
                <a:spcPct val="100000"/>
              </a:lnSpc>
              <a:spcBef>
                <a:spcPts val="1555"/>
              </a:spcBef>
              <a:tabLst>
                <a:tab pos="732790" algn="l"/>
              </a:tabLst>
            </a:pPr>
            <a:r>
              <a:rPr sz="1600" spc="-25" dirty="0">
                <a:solidFill>
                  <a:srgbClr val="FF0000"/>
                </a:solidFill>
                <a:latin typeface="Tahoma"/>
                <a:cs typeface="Tahoma"/>
              </a:rPr>
              <a:t>H1</a:t>
            </a:r>
            <a:r>
              <a:rPr sz="1600" dirty="0">
                <a:solidFill>
                  <a:srgbClr val="FF0000"/>
                </a:solidFill>
                <a:latin typeface="Tahoma"/>
                <a:cs typeface="Tahoma"/>
              </a:rPr>
              <a:t>	</a:t>
            </a:r>
            <a:r>
              <a:rPr sz="1600" spc="-25" dirty="0">
                <a:solidFill>
                  <a:srgbClr val="FF0000"/>
                </a:solidFill>
                <a:latin typeface="Tahoma"/>
                <a:cs typeface="Tahoma"/>
              </a:rPr>
              <a:t>Ach</a:t>
            </a:r>
            <a:endParaRPr sz="1600">
              <a:latin typeface="Tahoma"/>
              <a:cs typeface="Tahoma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5556250" y="831850"/>
            <a:ext cx="927100" cy="622300"/>
            <a:chOff x="5556250" y="831850"/>
            <a:chExt cx="927100" cy="622300"/>
          </a:xfrm>
        </p:grpSpPr>
        <p:sp>
          <p:nvSpPr>
            <p:cNvPr id="14" name="object 14"/>
            <p:cNvSpPr/>
            <p:nvPr/>
          </p:nvSpPr>
          <p:spPr>
            <a:xfrm>
              <a:off x="5562600" y="838200"/>
              <a:ext cx="914400" cy="609600"/>
            </a:xfrm>
            <a:custGeom>
              <a:avLst/>
              <a:gdLst/>
              <a:ahLst/>
              <a:cxnLst/>
              <a:rect l="l" t="t" r="r" b="b"/>
              <a:pathLst>
                <a:path w="914400" h="609600">
                  <a:moveTo>
                    <a:pt x="914400" y="0"/>
                  </a:moveTo>
                  <a:lnTo>
                    <a:pt x="0" y="0"/>
                  </a:lnTo>
                  <a:lnTo>
                    <a:pt x="0" y="609600"/>
                  </a:lnTo>
                  <a:lnTo>
                    <a:pt x="914400" y="609600"/>
                  </a:lnTo>
                  <a:lnTo>
                    <a:pt x="914400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562600" y="838200"/>
              <a:ext cx="914400" cy="609600"/>
            </a:xfrm>
            <a:custGeom>
              <a:avLst/>
              <a:gdLst/>
              <a:ahLst/>
              <a:cxnLst/>
              <a:rect l="l" t="t" r="r" b="b"/>
              <a:pathLst>
                <a:path w="914400" h="609600">
                  <a:moveTo>
                    <a:pt x="0" y="609600"/>
                  </a:moveTo>
                  <a:lnTo>
                    <a:pt x="914400" y="609600"/>
                  </a:lnTo>
                  <a:lnTo>
                    <a:pt x="914400" y="0"/>
                  </a:lnTo>
                  <a:lnTo>
                    <a:pt x="0" y="0"/>
                  </a:lnTo>
                  <a:lnTo>
                    <a:pt x="0" y="609600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5562600" y="838200"/>
            <a:ext cx="914400" cy="320040"/>
          </a:xfrm>
          <a:prstGeom prst="rect">
            <a:avLst/>
          </a:prstGeom>
          <a:solidFill>
            <a:srgbClr val="4F81BC"/>
          </a:solidFill>
        </p:spPr>
        <p:txBody>
          <a:bodyPr vert="horz" wrap="square" lIns="0" tIns="4445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50"/>
              </a:spcBef>
            </a:pPr>
            <a:r>
              <a:rPr sz="1800" spc="-10" dirty="0">
                <a:latin typeface="Tahoma"/>
                <a:cs typeface="Tahoma"/>
              </a:rPr>
              <a:t>Higher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562600" y="1157662"/>
            <a:ext cx="914400" cy="290195"/>
          </a:xfrm>
          <a:prstGeom prst="rect">
            <a:avLst/>
          </a:prstGeom>
          <a:solidFill>
            <a:srgbClr val="4F81BC"/>
          </a:solidFill>
        </p:spPr>
        <p:txBody>
          <a:bodyPr vert="horz" wrap="square" lIns="0" tIns="0" rIns="0" bIns="0" rtlCol="0">
            <a:spAutoFit/>
          </a:bodyPr>
          <a:lstStyle/>
          <a:p>
            <a:pPr marL="92075">
              <a:lnSpc>
                <a:spcPts val="2155"/>
              </a:lnSpc>
            </a:pPr>
            <a:r>
              <a:rPr sz="1800" spc="-10" dirty="0">
                <a:latin typeface="Tahoma"/>
                <a:cs typeface="Tahoma"/>
              </a:rPr>
              <a:t>centres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432175" y="3842384"/>
            <a:ext cx="5067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Tahoma"/>
                <a:cs typeface="Tahoma"/>
              </a:rPr>
              <a:t>Liver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813175" y="4682490"/>
            <a:ext cx="502920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20" dirty="0">
                <a:solidFill>
                  <a:srgbClr val="FF0000"/>
                </a:solidFill>
                <a:latin typeface="Tahoma"/>
                <a:cs typeface="Tahoma"/>
              </a:rPr>
              <a:t>5HT3</a:t>
            </a:r>
            <a:endParaRPr sz="160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</a:pPr>
            <a:r>
              <a:rPr sz="1600" spc="-20" dirty="0">
                <a:solidFill>
                  <a:srgbClr val="FF0000"/>
                </a:solidFill>
                <a:latin typeface="Tahoma"/>
                <a:cs typeface="Tahoma"/>
              </a:rPr>
              <a:t>5HT4 </a:t>
            </a:r>
            <a:r>
              <a:rPr sz="1600" spc="-25" dirty="0">
                <a:solidFill>
                  <a:srgbClr val="FF0000"/>
                </a:solidFill>
                <a:latin typeface="Tahoma"/>
                <a:cs typeface="Tahoma"/>
              </a:rPr>
              <a:t>D2</a:t>
            </a:r>
            <a:endParaRPr sz="1600">
              <a:latin typeface="Tahoma"/>
              <a:cs typeface="Tahoma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3581400" y="1443608"/>
            <a:ext cx="2235200" cy="4500245"/>
            <a:chOff x="3581400" y="1443608"/>
            <a:chExt cx="2235200" cy="4500245"/>
          </a:xfrm>
        </p:grpSpPr>
        <p:sp>
          <p:nvSpPr>
            <p:cNvPr id="21" name="object 21"/>
            <p:cNvSpPr/>
            <p:nvPr/>
          </p:nvSpPr>
          <p:spPr>
            <a:xfrm>
              <a:off x="3581400" y="1443608"/>
              <a:ext cx="2235200" cy="4500245"/>
            </a:xfrm>
            <a:custGeom>
              <a:avLst/>
              <a:gdLst/>
              <a:ahLst/>
              <a:cxnLst/>
              <a:rect l="l" t="t" r="r" b="b"/>
              <a:pathLst>
                <a:path w="2235200" h="4500245">
                  <a:moveTo>
                    <a:pt x="1371600" y="689991"/>
                  </a:moveTo>
                  <a:lnTo>
                    <a:pt x="1358900" y="683641"/>
                  </a:lnTo>
                  <a:lnTo>
                    <a:pt x="1320800" y="664591"/>
                  </a:lnTo>
                  <a:lnTo>
                    <a:pt x="1320800" y="683641"/>
                  </a:lnTo>
                  <a:lnTo>
                    <a:pt x="0" y="683641"/>
                  </a:lnTo>
                  <a:lnTo>
                    <a:pt x="0" y="696341"/>
                  </a:lnTo>
                  <a:lnTo>
                    <a:pt x="1320800" y="696341"/>
                  </a:lnTo>
                  <a:lnTo>
                    <a:pt x="1320800" y="715391"/>
                  </a:lnTo>
                  <a:lnTo>
                    <a:pt x="1358900" y="696341"/>
                  </a:lnTo>
                  <a:lnTo>
                    <a:pt x="1371600" y="689991"/>
                  </a:lnTo>
                  <a:close/>
                </a:path>
                <a:path w="2235200" h="4500245">
                  <a:moveTo>
                    <a:pt x="1600200" y="537591"/>
                  </a:moveTo>
                  <a:lnTo>
                    <a:pt x="1594027" y="512826"/>
                  </a:lnTo>
                  <a:lnTo>
                    <a:pt x="1586484" y="482473"/>
                  </a:lnTo>
                  <a:lnTo>
                    <a:pt x="1571955" y="494893"/>
                  </a:lnTo>
                  <a:lnTo>
                    <a:pt x="1147826" y="0"/>
                  </a:lnTo>
                  <a:lnTo>
                    <a:pt x="1138174" y="8382"/>
                  </a:lnTo>
                  <a:lnTo>
                    <a:pt x="1562303" y="503148"/>
                  </a:lnTo>
                  <a:lnTo>
                    <a:pt x="1547876" y="515493"/>
                  </a:lnTo>
                  <a:lnTo>
                    <a:pt x="1600200" y="537591"/>
                  </a:lnTo>
                  <a:close/>
                </a:path>
                <a:path w="2235200" h="4500245">
                  <a:moveTo>
                    <a:pt x="2082800" y="1274191"/>
                  </a:moveTo>
                  <a:lnTo>
                    <a:pt x="2076450" y="1261491"/>
                  </a:lnTo>
                  <a:lnTo>
                    <a:pt x="2057400" y="1223391"/>
                  </a:lnTo>
                  <a:lnTo>
                    <a:pt x="2032000" y="1274191"/>
                  </a:lnTo>
                  <a:lnTo>
                    <a:pt x="2051050" y="1274191"/>
                  </a:lnTo>
                  <a:lnTo>
                    <a:pt x="2051050" y="2363216"/>
                  </a:lnTo>
                  <a:lnTo>
                    <a:pt x="2044700" y="2360041"/>
                  </a:lnTo>
                  <a:lnTo>
                    <a:pt x="2006600" y="2340991"/>
                  </a:lnTo>
                  <a:lnTo>
                    <a:pt x="2006600" y="2360041"/>
                  </a:lnTo>
                  <a:lnTo>
                    <a:pt x="685800" y="2360041"/>
                  </a:lnTo>
                  <a:lnTo>
                    <a:pt x="685800" y="2372741"/>
                  </a:lnTo>
                  <a:lnTo>
                    <a:pt x="2006600" y="2372741"/>
                  </a:lnTo>
                  <a:lnTo>
                    <a:pt x="2006600" y="2391791"/>
                  </a:lnTo>
                  <a:lnTo>
                    <a:pt x="2044700" y="2372741"/>
                  </a:lnTo>
                  <a:lnTo>
                    <a:pt x="2051050" y="2369566"/>
                  </a:lnTo>
                  <a:lnTo>
                    <a:pt x="2051050" y="2668016"/>
                  </a:lnTo>
                  <a:lnTo>
                    <a:pt x="2044700" y="2664841"/>
                  </a:lnTo>
                  <a:lnTo>
                    <a:pt x="2006600" y="2645791"/>
                  </a:lnTo>
                  <a:lnTo>
                    <a:pt x="2006600" y="2664841"/>
                  </a:lnTo>
                  <a:lnTo>
                    <a:pt x="762000" y="2664841"/>
                  </a:lnTo>
                  <a:lnTo>
                    <a:pt x="762000" y="2677541"/>
                  </a:lnTo>
                  <a:lnTo>
                    <a:pt x="2006600" y="2677541"/>
                  </a:lnTo>
                  <a:lnTo>
                    <a:pt x="2006600" y="2696591"/>
                  </a:lnTo>
                  <a:lnTo>
                    <a:pt x="2044700" y="2677541"/>
                  </a:lnTo>
                  <a:lnTo>
                    <a:pt x="2051050" y="2674366"/>
                  </a:lnTo>
                  <a:lnTo>
                    <a:pt x="2051050" y="3277616"/>
                  </a:lnTo>
                  <a:lnTo>
                    <a:pt x="2044700" y="3274441"/>
                  </a:lnTo>
                  <a:lnTo>
                    <a:pt x="2006600" y="3255391"/>
                  </a:lnTo>
                  <a:lnTo>
                    <a:pt x="2006600" y="3274441"/>
                  </a:lnTo>
                  <a:lnTo>
                    <a:pt x="1219200" y="3274441"/>
                  </a:lnTo>
                  <a:lnTo>
                    <a:pt x="1219200" y="3287141"/>
                  </a:lnTo>
                  <a:lnTo>
                    <a:pt x="2006600" y="3287141"/>
                  </a:lnTo>
                  <a:lnTo>
                    <a:pt x="2006600" y="3306191"/>
                  </a:lnTo>
                  <a:lnTo>
                    <a:pt x="2044700" y="3287141"/>
                  </a:lnTo>
                  <a:lnTo>
                    <a:pt x="2051050" y="3283966"/>
                  </a:lnTo>
                  <a:lnTo>
                    <a:pt x="2051050" y="3582416"/>
                  </a:lnTo>
                  <a:lnTo>
                    <a:pt x="2044700" y="3579241"/>
                  </a:lnTo>
                  <a:lnTo>
                    <a:pt x="2006600" y="3560191"/>
                  </a:lnTo>
                  <a:lnTo>
                    <a:pt x="2006600" y="3579241"/>
                  </a:lnTo>
                  <a:lnTo>
                    <a:pt x="1066800" y="3579241"/>
                  </a:lnTo>
                  <a:lnTo>
                    <a:pt x="1066800" y="3591941"/>
                  </a:lnTo>
                  <a:lnTo>
                    <a:pt x="2006600" y="3591941"/>
                  </a:lnTo>
                  <a:lnTo>
                    <a:pt x="2006600" y="3610991"/>
                  </a:lnTo>
                  <a:lnTo>
                    <a:pt x="2044700" y="3591941"/>
                  </a:lnTo>
                  <a:lnTo>
                    <a:pt x="2051050" y="3588766"/>
                  </a:lnTo>
                  <a:lnTo>
                    <a:pt x="2051050" y="4499991"/>
                  </a:lnTo>
                  <a:lnTo>
                    <a:pt x="2063750" y="4499991"/>
                  </a:lnTo>
                  <a:lnTo>
                    <a:pt x="2063750" y="1274191"/>
                  </a:lnTo>
                  <a:lnTo>
                    <a:pt x="2082800" y="1274191"/>
                  </a:lnTo>
                  <a:close/>
                </a:path>
                <a:path w="2235200" h="4500245">
                  <a:moveTo>
                    <a:pt x="2235200" y="486791"/>
                  </a:moveTo>
                  <a:lnTo>
                    <a:pt x="2216150" y="486791"/>
                  </a:lnTo>
                  <a:lnTo>
                    <a:pt x="2216150" y="4191"/>
                  </a:lnTo>
                  <a:lnTo>
                    <a:pt x="2203450" y="4191"/>
                  </a:lnTo>
                  <a:lnTo>
                    <a:pt x="2203450" y="486791"/>
                  </a:lnTo>
                  <a:lnTo>
                    <a:pt x="2184400" y="486791"/>
                  </a:lnTo>
                  <a:lnTo>
                    <a:pt x="2209800" y="537591"/>
                  </a:lnTo>
                  <a:lnTo>
                    <a:pt x="2228850" y="499491"/>
                  </a:lnTo>
                  <a:lnTo>
                    <a:pt x="2235200" y="48679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3593958" y="4515611"/>
              <a:ext cx="1197610" cy="970915"/>
            </a:xfrm>
            <a:custGeom>
              <a:avLst/>
              <a:gdLst/>
              <a:ahLst/>
              <a:cxnLst/>
              <a:rect l="l" t="t" r="r" b="b"/>
              <a:pathLst>
                <a:path w="1197610" h="970914">
                  <a:moveTo>
                    <a:pt x="101741" y="228345"/>
                  </a:moveTo>
                  <a:lnTo>
                    <a:pt x="121916" y="212469"/>
                  </a:lnTo>
                  <a:lnTo>
                    <a:pt x="138079" y="196770"/>
                  </a:lnTo>
                  <a:lnTo>
                    <a:pt x="155122" y="182572"/>
                  </a:lnTo>
                  <a:lnTo>
                    <a:pt x="177941" y="171195"/>
                  </a:lnTo>
                  <a:lnTo>
                    <a:pt x="206366" y="137189"/>
                  </a:lnTo>
                  <a:lnTo>
                    <a:pt x="241135" y="107804"/>
                  </a:lnTo>
                  <a:lnTo>
                    <a:pt x="280398" y="82645"/>
                  </a:lnTo>
                  <a:lnTo>
                    <a:pt x="322307" y="61317"/>
                  </a:lnTo>
                  <a:lnTo>
                    <a:pt x="365013" y="43425"/>
                  </a:lnTo>
                  <a:lnTo>
                    <a:pt x="406668" y="28575"/>
                  </a:lnTo>
                  <a:lnTo>
                    <a:pt x="420955" y="23812"/>
                  </a:lnTo>
                  <a:lnTo>
                    <a:pt x="435243" y="19050"/>
                  </a:lnTo>
                  <a:lnTo>
                    <a:pt x="492393" y="0"/>
                  </a:lnTo>
                  <a:lnTo>
                    <a:pt x="542404" y="992"/>
                  </a:lnTo>
                  <a:lnTo>
                    <a:pt x="592425" y="1702"/>
                  </a:lnTo>
                  <a:lnTo>
                    <a:pt x="642452" y="2299"/>
                  </a:lnTo>
                  <a:lnTo>
                    <a:pt x="692481" y="2952"/>
                  </a:lnTo>
                  <a:lnTo>
                    <a:pt x="742511" y="3832"/>
                  </a:lnTo>
                  <a:lnTo>
                    <a:pt x="792537" y="5107"/>
                  </a:lnTo>
                  <a:lnTo>
                    <a:pt x="842558" y="6948"/>
                  </a:lnTo>
                  <a:lnTo>
                    <a:pt x="892570" y="9525"/>
                  </a:lnTo>
                  <a:lnTo>
                    <a:pt x="930608" y="18776"/>
                  </a:lnTo>
                  <a:lnTo>
                    <a:pt x="974461" y="38744"/>
                  </a:lnTo>
                  <a:lnTo>
                    <a:pt x="1021221" y="64801"/>
                  </a:lnTo>
                  <a:lnTo>
                    <a:pt x="1067980" y="92319"/>
                  </a:lnTo>
                  <a:lnTo>
                    <a:pt x="1111833" y="116669"/>
                  </a:lnTo>
                  <a:lnTo>
                    <a:pt x="1149872" y="133223"/>
                  </a:lnTo>
                  <a:lnTo>
                    <a:pt x="1180828" y="197389"/>
                  </a:lnTo>
                  <a:lnTo>
                    <a:pt x="1197497" y="266319"/>
                  </a:lnTo>
                  <a:lnTo>
                    <a:pt x="1196008" y="287962"/>
                  </a:lnTo>
                  <a:lnTo>
                    <a:pt x="1195115" y="309737"/>
                  </a:lnTo>
                  <a:lnTo>
                    <a:pt x="1187972" y="351917"/>
                  </a:lnTo>
                  <a:lnTo>
                    <a:pt x="1166737" y="366240"/>
                  </a:lnTo>
                  <a:lnTo>
                    <a:pt x="1159397" y="370967"/>
                  </a:lnTo>
                  <a:lnTo>
                    <a:pt x="1136822" y="401141"/>
                  </a:lnTo>
                  <a:lnTo>
                    <a:pt x="1119487" y="428053"/>
                  </a:lnTo>
                  <a:lnTo>
                    <a:pt x="1100675" y="452584"/>
                  </a:lnTo>
                  <a:lnTo>
                    <a:pt x="1073672" y="475614"/>
                  </a:lnTo>
                  <a:lnTo>
                    <a:pt x="1057709" y="500693"/>
                  </a:lnTo>
                  <a:lnTo>
                    <a:pt x="1040271" y="526700"/>
                  </a:lnTo>
                  <a:lnTo>
                    <a:pt x="997345" y="570738"/>
                  </a:lnTo>
                  <a:lnTo>
                    <a:pt x="954071" y="591633"/>
                  </a:lnTo>
                  <a:lnTo>
                    <a:pt x="940195" y="599186"/>
                  </a:lnTo>
                  <a:lnTo>
                    <a:pt x="887807" y="597872"/>
                  </a:lnTo>
                  <a:lnTo>
                    <a:pt x="835415" y="596805"/>
                  </a:lnTo>
                  <a:lnTo>
                    <a:pt x="783016" y="595725"/>
                  </a:lnTo>
                  <a:lnTo>
                    <a:pt x="730607" y="594369"/>
                  </a:lnTo>
                  <a:lnTo>
                    <a:pt x="678184" y="592477"/>
                  </a:lnTo>
                  <a:lnTo>
                    <a:pt x="625743" y="589788"/>
                  </a:lnTo>
                  <a:lnTo>
                    <a:pt x="577546" y="577834"/>
                  </a:lnTo>
                  <a:lnTo>
                    <a:pt x="553198" y="568767"/>
                  </a:lnTo>
                  <a:lnTo>
                    <a:pt x="530493" y="561213"/>
                  </a:lnTo>
                  <a:lnTo>
                    <a:pt x="477990" y="546141"/>
                  </a:lnTo>
                  <a:lnTo>
                    <a:pt x="425346" y="530935"/>
                  </a:lnTo>
                  <a:lnTo>
                    <a:pt x="372695" y="515461"/>
                  </a:lnTo>
                  <a:lnTo>
                    <a:pt x="320171" y="499585"/>
                  </a:lnTo>
                  <a:lnTo>
                    <a:pt x="267908" y="483172"/>
                  </a:lnTo>
                  <a:lnTo>
                    <a:pt x="216041" y="466089"/>
                  </a:lnTo>
                  <a:lnTo>
                    <a:pt x="193949" y="466685"/>
                  </a:lnTo>
                  <a:lnTo>
                    <a:pt x="149764" y="467875"/>
                  </a:lnTo>
                  <a:lnTo>
                    <a:pt x="114266" y="508269"/>
                  </a:lnTo>
                  <a:lnTo>
                    <a:pt x="111266" y="532638"/>
                  </a:lnTo>
                  <a:lnTo>
                    <a:pt x="113135" y="558413"/>
                  </a:lnTo>
                  <a:lnTo>
                    <a:pt x="115457" y="591486"/>
                  </a:lnTo>
                  <a:lnTo>
                    <a:pt x="130316" y="656336"/>
                  </a:lnTo>
                  <a:lnTo>
                    <a:pt x="163606" y="689536"/>
                  </a:lnTo>
                  <a:lnTo>
                    <a:pt x="187466" y="703833"/>
                  </a:lnTo>
                  <a:lnTo>
                    <a:pt x="232865" y="732107"/>
                  </a:lnTo>
                  <a:lnTo>
                    <a:pt x="276232" y="751531"/>
                  </a:lnTo>
                  <a:lnTo>
                    <a:pt x="319234" y="763936"/>
                  </a:lnTo>
                  <a:lnTo>
                    <a:pt x="363540" y="771156"/>
                  </a:lnTo>
                  <a:lnTo>
                    <a:pt x="410819" y="775024"/>
                  </a:lnTo>
                  <a:lnTo>
                    <a:pt x="462739" y="777372"/>
                  </a:lnTo>
                  <a:lnTo>
                    <a:pt x="520968" y="780034"/>
                  </a:lnTo>
                  <a:lnTo>
                    <a:pt x="557171" y="790973"/>
                  </a:lnTo>
                  <a:lnTo>
                    <a:pt x="592469" y="803735"/>
                  </a:lnTo>
                  <a:lnTo>
                    <a:pt x="627767" y="816520"/>
                  </a:lnTo>
                  <a:lnTo>
                    <a:pt x="663970" y="827532"/>
                  </a:lnTo>
                  <a:lnTo>
                    <a:pt x="719221" y="821589"/>
                  </a:lnTo>
                  <a:lnTo>
                    <a:pt x="771430" y="814281"/>
                  </a:lnTo>
                  <a:lnTo>
                    <a:pt x="821731" y="804242"/>
                  </a:lnTo>
                  <a:lnTo>
                    <a:pt x="871258" y="790106"/>
                  </a:lnTo>
                  <a:lnTo>
                    <a:pt x="921145" y="770509"/>
                  </a:lnTo>
                  <a:lnTo>
                    <a:pt x="949458" y="759096"/>
                  </a:lnTo>
                  <a:lnTo>
                    <a:pt x="970008" y="753221"/>
                  </a:lnTo>
                  <a:lnTo>
                    <a:pt x="1016395" y="741934"/>
                  </a:lnTo>
                  <a:lnTo>
                    <a:pt x="1067419" y="724967"/>
                  </a:lnTo>
                  <a:lnTo>
                    <a:pt x="1073672" y="722884"/>
                  </a:lnTo>
                </a:path>
                <a:path w="1197610" h="970914">
                  <a:moveTo>
                    <a:pt x="159272" y="341883"/>
                  </a:moveTo>
                  <a:lnTo>
                    <a:pt x="247355" y="299624"/>
                  </a:lnTo>
                  <a:lnTo>
                    <a:pt x="307962" y="267049"/>
                  </a:lnTo>
                  <a:lnTo>
                    <a:pt x="359798" y="237223"/>
                  </a:lnTo>
                  <a:lnTo>
                    <a:pt x="394910" y="210341"/>
                  </a:lnTo>
                  <a:lnTo>
                    <a:pt x="401667" y="202453"/>
                  </a:lnTo>
                  <a:lnTo>
                    <a:pt x="408733" y="195161"/>
                  </a:lnTo>
                  <a:lnTo>
                    <a:pt x="458555" y="171303"/>
                  </a:lnTo>
                  <a:lnTo>
                    <a:pt x="505154" y="159060"/>
                  </a:lnTo>
                  <a:lnTo>
                    <a:pt x="554131" y="151304"/>
                  </a:lnTo>
                  <a:lnTo>
                    <a:pt x="603245" y="146713"/>
                  </a:lnTo>
                  <a:lnTo>
                    <a:pt x="650257" y="143963"/>
                  </a:lnTo>
                  <a:lnTo>
                    <a:pt x="692926" y="141731"/>
                  </a:lnTo>
                  <a:lnTo>
                    <a:pt x="740336" y="150447"/>
                  </a:lnTo>
                  <a:lnTo>
                    <a:pt x="778079" y="162591"/>
                  </a:lnTo>
                  <a:lnTo>
                    <a:pt x="813726" y="178593"/>
                  </a:lnTo>
                  <a:lnTo>
                    <a:pt x="854851" y="198881"/>
                  </a:lnTo>
                  <a:lnTo>
                    <a:pt x="886440" y="210526"/>
                  </a:lnTo>
                  <a:lnTo>
                    <a:pt x="920399" y="216788"/>
                  </a:lnTo>
                  <a:lnTo>
                    <a:pt x="954952" y="221241"/>
                  </a:lnTo>
                  <a:lnTo>
                    <a:pt x="988328" y="227456"/>
                  </a:lnTo>
                  <a:lnTo>
                    <a:pt x="995918" y="234386"/>
                  </a:lnTo>
                  <a:lnTo>
                    <a:pt x="1003806" y="241173"/>
                  </a:lnTo>
                  <a:lnTo>
                    <a:pt x="1011098" y="248245"/>
                  </a:lnTo>
                  <a:lnTo>
                    <a:pt x="1030000" y="291242"/>
                  </a:lnTo>
                  <a:lnTo>
                    <a:pt x="1035953" y="313308"/>
                  </a:lnTo>
                  <a:lnTo>
                    <a:pt x="1020586" y="351176"/>
                  </a:lnTo>
                  <a:lnTo>
                    <a:pt x="997789" y="381746"/>
                  </a:lnTo>
                  <a:lnTo>
                    <a:pt x="970230" y="409053"/>
                  </a:lnTo>
                  <a:lnTo>
                    <a:pt x="940576" y="437133"/>
                  </a:lnTo>
                  <a:lnTo>
                    <a:pt x="889379" y="464518"/>
                  </a:lnTo>
                  <a:lnTo>
                    <a:pt x="854851" y="475233"/>
                  </a:lnTo>
                  <a:lnTo>
                    <a:pt x="792417" y="469625"/>
                  </a:lnTo>
                  <a:lnTo>
                    <a:pt x="740744" y="464840"/>
                  </a:lnTo>
                  <a:lnTo>
                    <a:pt x="694556" y="459049"/>
                  </a:lnTo>
                  <a:lnTo>
                    <a:pt x="648582" y="450423"/>
                  </a:lnTo>
                  <a:lnTo>
                    <a:pt x="597549" y="437133"/>
                  </a:lnTo>
                  <a:lnTo>
                    <a:pt x="570364" y="429592"/>
                  </a:lnTo>
                  <a:lnTo>
                    <a:pt x="559717" y="427097"/>
                  </a:lnTo>
                  <a:lnTo>
                    <a:pt x="559519" y="427690"/>
                  </a:lnTo>
                  <a:lnTo>
                    <a:pt x="563687" y="429418"/>
                  </a:lnTo>
                  <a:lnTo>
                    <a:pt x="566135" y="430325"/>
                  </a:lnTo>
                  <a:lnTo>
                    <a:pt x="560776" y="428454"/>
                  </a:lnTo>
                  <a:lnTo>
                    <a:pt x="541526" y="421850"/>
                  </a:lnTo>
                  <a:lnTo>
                    <a:pt x="502299" y="408558"/>
                  </a:lnTo>
                  <a:lnTo>
                    <a:pt x="485332" y="402903"/>
                  </a:lnTo>
                  <a:lnTo>
                    <a:pt x="466580" y="396652"/>
                  </a:lnTo>
                  <a:lnTo>
                    <a:pt x="451399" y="391592"/>
                  </a:lnTo>
                  <a:lnTo>
                    <a:pt x="445149" y="389508"/>
                  </a:lnTo>
                  <a:lnTo>
                    <a:pt x="422942" y="387996"/>
                  </a:lnTo>
                  <a:lnTo>
                    <a:pt x="388671" y="383611"/>
                  </a:lnTo>
                  <a:lnTo>
                    <a:pt x="345137" y="377953"/>
                  </a:lnTo>
                  <a:lnTo>
                    <a:pt x="295142" y="372623"/>
                  </a:lnTo>
                  <a:lnTo>
                    <a:pt x="241488" y="369220"/>
                  </a:lnTo>
                  <a:lnTo>
                    <a:pt x="186977" y="369346"/>
                  </a:lnTo>
                  <a:lnTo>
                    <a:pt x="134410" y="374600"/>
                  </a:lnTo>
                  <a:lnTo>
                    <a:pt x="86590" y="386582"/>
                  </a:lnTo>
                  <a:lnTo>
                    <a:pt x="46318" y="406894"/>
                  </a:lnTo>
                  <a:lnTo>
                    <a:pt x="16397" y="437133"/>
                  </a:lnTo>
                  <a:lnTo>
                    <a:pt x="8627" y="474925"/>
                  </a:lnTo>
                  <a:lnTo>
                    <a:pt x="2770" y="518747"/>
                  </a:lnTo>
                  <a:lnTo>
                    <a:pt x="0" y="566141"/>
                  </a:lnTo>
                  <a:lnTo>
                    <a:pt x="1490" y="614648"/>
                  </a:lnTo>
                  <a:lnTo>
                    <a:pt x="8416" y="661809"/>
                  </a:lnTo>
                  <a:lnTo>
                    <a:pt x="21951" y="705167"/>
                  </a:lnTo>
                  <a:lnTo>
                    <a:pt x="43270" y="742262"/>
                  </a:lnTo>
                  <a:lnTo>
                    <a:pt x="73547" y="770635"/>
                  </a:lnTo>
                  <a:lnTo>
                    <a:pt x="89686" y="804094"/>
                  </a:lnTo>
                  <a:lnTo>
                    <a:pt x="113409" y="830849"/>
                  </a:lnTo>
                  <a:lnTo>
                    <a:pt x="143395" y="851342"/>
                  </a:lnTo>
                  <a:lnTo>
                    <a:pt x="178322" y="866013"/>
                  </a:lnTo>
                  <a:lnTo>
                    <a:pt x="219248" y="891668"/>
                  </a:lnTo>
                  <a:lnTo>
                    <a:pt x="257291" y="904923"/>
                  </a:lnTo>
                  <a:lnTo>
                    <a:pt x="296791" y="910114"/>
                  </a:lnTo>
                  <a:lnTo>
                    <a:pt x="342089" y="911574"/>
                  </a:lnTo>
                  <a:lnTo>
                    <a:pt x="397524" y="913638"/>
                  </a:lnTo>
                  <a:lnTo>
                    <a:pt x="422092" y="930383"/>
                  </a:lnTo>
                  <a:lnTo>
                    <a:pt x="436290" y="938741"/>
                  </a:lnTo>
                  <a:lnTo>
                    <a:pt x="446869" y="941213"/>
                  </a:lnTo>
                  <a:lnTo>
                    <a:pt x="460581" y="940296"/>
                  </a:lnTo>
                  <a:lnTo>
                    <a:pt x="484176" y="938491"/>
                  </a:lnTo>
                  <a:lnTo>
                    <a:pt x="524407" y="938297"/>
                  </a:lnTo>
                  <a:lnTo>
                    <a:pt x="588024" y="942213"/>
                  </a:lnTo>
                  <a:lnTo>
                    <a:pt x="642866" y="947785"/>
                  </a:lnTo>
                  <a:lnTo>
                    <a:pt x="697672" y="954690"/>
                  </a:lnTo>
                  <a:lnTo>
                    <a:pt x="752455" y="962501"/>
                  </a:lnTo>
                  <a:lnTo>
                    <a:pt x="807226" y="970788"/>
                  </a:lnTo>
                  <a:lnTo>
                    <a:pt x="845377" y="965182"/>
                  </a:lnTo>
                  <a:lnTo>
                    <a:pt x="890882" y="955448"/>
                  </a:lnTo>
                  <a:lnTo>
                    <a:pt x="940410" y="941916"/>
                  </a:lnTo>
                  <a:lnTo>
                    <a:pt x="990631" y="924921"/>
                  </a:lnTo>
                  <a:lnTo>
                    <a:pt x="1038216" y="904796"/>
                  </a:lnTo>
                  <a:lnTo>
                    <a:pt x="1079833" y="881873"/>
                  </a:lnTo>
                  <a:lnTo>
                    <a:pt x="1112153" y="856488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2441194" y="5564714"/>
            <a:ext cx="2054225" cy="666750"/>
          </a:xfrm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45"/>
              </a:spcBef>
            </a:pPr>
            <a:r>
              <a:rPr sz="1400" dirty="0">
                <a:latin typeface="Tahoma"/>
                <a:cs typeface="Tahoma"/>
              </a:rPr>
              <a:t>Hd</a:t>
            </a:r>
            <a:r>
              <a:rPr sz="1400" spc="-1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and</a:t>
            </a:r>
            <a:r>
              <a:rPr sz="1400" spc="-1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neck</a:t>
            </a:r>
            <a:r>
              <a:rPr sz="1400" spc="-1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/ Abdomen</a:t>
            </a:r>
            <a:r>
              <a:rPr sz="1400" spc="-45" dirty="0">
                <a:latin typeface="Tahoma"/>
                <a:cs typeface="Tahoma"/>
              </a:rPr>
              <a:t> </a:t>
            </a:r>
            <a:r>
              <a:rPr sz="1400" spc="-50" dirty="0">
                <a:latin typeface="Tahoma"/>
                <a:cs typeface="Tahoma"/>
              </a:rPr>
              <a:t>/</a:t>
            </a:r>
            <a:endParaRPr sz="1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1400" dirty="0">
                <a:latin typeface="Tahoma"/>
                <a:cs typeface="Tahoma"/>
              </a:rPr>
              <a:t>Thorax</a:t>
            </a:r>
            <a:r>
              <a:rPr sz="1400" spc="-5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/</a:t>
            </a:r>
            <a:r>
              <a:rPr sz="1400" spc="-2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Pelvis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4419600" y="1447799"/>
            <a:ext cx="1549400" cy="4521200"/>
          </a:xfrm>
          <a:custGeom>
            <a:avLst/>
            <a:gdLst/>
            <a:ahLst/>
            <a:cxnLst/>
            <a:rect l="l" t="t" r="r" b="b"/>
            <a:pathLst>
              <a:path w="1549400" h="4521200">
                <a:moveTo>
                  <a:pt x="1219200" y="4495800"/>
                </a:moveTo>
                <a:lnTo>
                  <a:pt x="1206500" y="4489450"/>
                </a:lnTo>
                <a:lnTo>
                  <a:pt x="1168400" y="4470400"/>
                </a:lnTo>
                <a:lnTo>
                  <a:pt x="1168400" y="4489450"/>
                </a:lnTo>
                <a:lnTo>
                  <a:pt x="0" y="4489450"/>
                </a:lnTo>
                <a:lnTo>
                  <a:pt x="0" y="4502150"/>
                </a:lnTo>
                <a:lnTo>
                  <a:pt x="1168400" y="4502150"/>
                </a:lnTo>
                <a:lnTo>
                  <a:pt x="1168400" y="4521200"/>
                </a:lnTo>
                <a:lnTo>
                  <a:pt x="1206500" y="4502150"/>
                </a:lnTo>
                <a:lnTo>
                  <a:pt x="1219200" y="4495800"/>
                </a:lnTo>
                <a:close/>
              </a:path>
              <a:path w="1549400" h="4521200">
                <a:moveTo>
                  <a:pt x="1549400" y="482600"/>
                </a:moveTo>
                <a:lnTo>
                  <a:pt x="1530350" y="482600"/>
                </a:lnTo>
                <a:lnTo>
                  <a:pt x="1530350" y="0"/>
                </a:lnTo>
                <a:lnTo>
                  <a:pt x="1517650" y="0"/>
                </a:lnTo>
                <a:lnTo>
                  <a:pt x="1517650" y="482600"/>
                </a:lnTo>
                <a:lnTo>
                  <a:pt x="1498600" y="482600"/>
                </a:lnTo>
                <a:lnTo>
                  <a:pt x="1524000" y="533400"/>
                </a:lnTo>
                <a:lnTo>
                  <a:pt x="1543050" y="495300"/>
                </a:lnTo>
                <a:lnTo>
                  <a:pt x="1549400" y="4826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5566028" y="1633854"/>
            <a:ext cx="5175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93065" algn="l"/>
              </a:tabLst>
            </a:pPr>
            <a:r>
              <a:rPr sz="1600" spc="-50" dirty="0">
                <a:latin typeface="Tahoma"/>
                <a:cs typeface="Tahoma"/>
              </a:rPr>
              <a:t>+</a:t>
            </a:r>
            <a:r>
              <a:rPr sz="1600" dirty="0">
                <a:latin typeface="Tahoma"/>
                <a:cs typeface="Tahoma"/>
              </a:rPr>
              <a:t>	</a:t>
            </a:r>
            <a:r>
              <a:rPr sz="2400" spc="-50" dirty="0">
                <a:latin typeface="Tahoma"/>
                <a:cs typeface="Tahoma"/>
              </a:rPr>
              <a:t>-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092953" y="1613154"/>
            <a:ext cx="1733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Tahoma"/>
                <a:cs typeface="Tahoma"/>
              </a:rPr>
              <a:t>+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651628" y="1862454"/>
            <a:ext cx="1733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Tahoma"/>
                <a:cs typeface="Tahoma"/>
              </a:rPr>
              <a:t>+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702553" y="2603449"/>
            <a:ext cx="1733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Tahoma"/>
                <a:cs typeface="Tahoma"/>
              </a:rPr>
              <a:t>+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499228" y="3920109"/>
            <a:ext cx="91630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Tahoma"/>
                <a:cs typeface="Tahoma"/>
              </a:rPr>
              <a:t>chemoreceptors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346828" y="3615309"/>
            <a:ext cx="105346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Tahoma"/>
                <a:cs typeface="Tahoma"/>
              </a:rPr>
              <a:t>mechanoreceptors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575428" y="5749238"/>
            <a:ext cx="105346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Tahoma"/>
                <a:cs typeface="Tahoma"/>
              </a:rPr>
              <a:t>mechanoreceptors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727828" y="4530090"/>
            <a:ext cx="91630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Tahoma"/>
                <a:cs typeface="Tahoma"/>
              </a:rPr>
              <a:t>chemoreceptors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651628" y="4834890"/>
            <a:ext cx="105346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Tahoma"/>
                <a:cs typeface="Tahoma"/>
              </a:rPr>
              <a:t>mechanoreceptors</a:t>
            </a:r>
            <a:endParaRPr sz="1000">
              <a:latin typeface="Tahoma"/>
              <a:cs typeface="Tahoma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1772411" y="1433750"/>
            <a:ext cx="2494915" cy="2157095"/>
          </a:xfrm>
          <a:custGeom>
            <a:avLst/>
            <a:gdLst/>
            <a:ahLst/>
            <a:cxnLst/>
            <a:rect l="l" t="t" r="r" b="b"/>
            <a:pathLst>
              <a:path w="2494915" h="2157095">
                <a:moveTo>
                  <a:pt x="0" y="99393"/>
                </a:moveTo>
                <a:lnTo>
                  <a:pt x="51580" y="87460"/>
                </a:lnTo>
                <a:lnTo>
                  <a:pt x="103300" y="71168"/>
                </a:lnTo>
                <a:lnTo>
                  <a:pt x="154935" y="54176"/>
                </a:lnTo>
                <a:lnTo>
                  <a:pt x="206260" y="40140"/>
                </a:lnTo>
                <a:lnTo>
                  <a:pt x="257048" y="32718"/>
                </a:lnTo>
                <a:lnTo>
                  <a:pt x="316404" y="28952"/>
                </a:lnTo>
                <a:lnTo>
                  <a:pt x="371989" y="25651"/>
                </a:lnTo>
                <a:lnTo>
                  <a:pt x="424276" y="22777"/>
                </a:lnTo>
                <a:lnTo>
                  <a:pt x="473740" y="20293"/>
                </a:lnTo>
                <a:lnTo>
                  <a:pt x="520856" y="18160"/>
                </a:lnTo>
                <a:lnTo>
                  <a:pt x="566099" y="16342"/>
                </a:lnTo>
                <a:lnTo>
                  <a:pt x="609943" y="14799"/>
                </a:lnTo>
                <a:lnTo>
                  <a:pt x="652863" y="13496"/>
                </a:lnTo>
                <a:lnTo>
                  <a:pt x="695334" y="12393"/>
                </a:lnTo>
                <a:lnTo>
                  <a:pt x="737830" y="11454"/>
                </a:lnTo>
                <a:lnTo>
                  <a:pt x="780827" y="10641"/>
                </a:lnTo>
                <a:lnTo>
                  <a:pt x="824798" y="9916"/>
                </a:lnTo>
                <a:lnTo>
                  <a:pt x="870219" y="9241"/>
                </a:lnTo>
                <a:lnTo>
                  <a:pt x="917564" y="8579"/>
                </a:lnTo>
                <a:lnTo>
                  <a:pt x="967308" y="7892"/>
                </a:lnTo>
                <a:lnTo>
                  <a:pt x="1019926" y="7143"/>
                </a:lnTo>
                <a:lnTo>
                  <a:pt x="1075892" y="6293"/>
                </a:lnTo>
                <a:lnTo>
                  <a:pt x="1135681" y="5306"/>
                </a:lnTo>
                <a:lnTo>
                  <a:pt x="1199769" y="4143"/>
                </a:lnTo>
                <a:lnTo>
                  <a:pt x="1248473" y="4378"/>
                </a:lnTo>
                <a:lnTo>
                  <a:pt x="1297374" y="3539"/>
                </a:lnTo>
                <a:lnTo>
                  <a:pt x="1346386" y="2169"/>
                </a:lnTo>
                <a:lnTo>
                  <a:pt x="1395424" y="808"/>
                </a:lnTo>
                <a:lnTo>
                  <a:pt x="1444402" y="0"/>
                </a:lnTo>
                <a:lnTo>
                  <a:pt x="1493236" y="284"/>
                </a:lnTo>
                <a:lnTo>
                  <a:pt x="1541840" y="2204"/>
                </a:lnTo>
                <a:lnTo>
                  <a:pt x="1590128" y="6301"/>
                </a:lnTo>
                <a:lnTo>
                  <a:pt x="1638015" y="13117"/>
                </a:lnTo>
                <a:lnTo>
                  <a:pt x="1685416" y="23193"/>
                </a:lnTo>
                <a:lnTo>
                  <a:pt x="1752663" y="50006"/>
                </a:lnTo>
                <a:lnTo>
                  <a:pt x="1785179" y="66288"/>
                </a:lnTo>
                <a:lnTo>
                  <a:pt x="1818766" y="80343"/>
                </a:lnTo>
                <a:lnTo>
                  <a:pt x="1855507" y="92350"/>
                </a:lnTo>
                <a:lnTo>
                  <a:pt x="1896094" y="104775"/>
                </a:lnTo>
                <a:lnTo>
                  <a:pt x="1928941" y="114508"/>
                </a:lnTo>
                <a:lnTo>
                  <a:pt x="1942464" y="118443"/>
                </a:lnTo>
                <a:lnTo>
                  <a:pt x="1988339" y="149250"/>
                </a:lnTo>
                <a:lnTo>
                  <a:pt x="2036572" y="176784"/>
                </a:lnTo>
                <a:lnTo>
                  <a:pt x="2085375" y="203721"/>
                </a:lnTo>
                <a:lnTo>
                  <a:pt x="2132965" y="232743"/>
                </a:lnTo>
                <a:lnTo>
                  <a:pt x="2166153" y="259318"/>
                </a:lnTo>
                <a:lnTo>
                  <a:pt x="2196068" y="289321"/>
                </a:lnTo>
                <a:lnTo>
                  <a:pt x="2225387" y="319611"/>
                </a:lnTo>
                <a:lnTo>
                  <a:pt x="2256790" y="347043"/>
                </a:lnTo>
                <a:lnTo>
                  <a:pt x="2278195" y="385365"/>
                </a:lnTo>
                <a:lnTo>
                  <a:pt x="2306141" y="428863"/>
                </a:lnTo>
                <a:lnTo>
                  <a:pt x="2337659" y="473203"/>
                </a:lnTo>
                <a:lnTo>
                  <a:pt x="2369781" y="514049"/>
                </a:lnTo>
                <a:lnTo>
                  <a:pt x="2399538" y="547068"/>
                </a:lnTo>
                <a:lnTo>
                  <a:pt x="2410634" y="582751"/>
                </a:lnTo>
                <a:lnTo>
                  <a:pt x="2415635" y="598217"/>
                </a:lnTo>
                <a:lnTo>
                  <a:pt x="2422112" y="609540"/>
                </a:lnTo>
                <a:lnTo>
                  <a:pt x="2437638" y="632793"/>
                </a:lnTo>
                <a:lnTo>
                  <a:pt x="2448436" y="669369"/>
                </a:lnTo>
                <a:lnTo>
                  <a:pt x="2460879" y="702992"/>
                </a:lnTo>
                <a:lnTo>
                  <a:pt x="2473606" y="737235"/>
                </a:lnTo>
                <a:lnTo>
                  <a:pt x="2485263" y="775668"/>
                </a:lnTo>
                <a:lnTo>
                  <a:pt x="2488090" y="786979"/>
                </a:lnTo>
                <a:lnTo>
                  <a:pt x="2491216" y="799480"/>
                </a:lnTo>
                <a:lnTo>
                  <a:pt x="2493746" y="809601"/>
                </a:lnTo>
                <a:lnTo>
                  <a:pt x="2494788" y="813768"/>
                </a:lnTo>
                <a:lnTo>
                  <a:pt x="2493299" y="866082"/>
                </a:lnTo>
                <a:lnTo>
                  <a:pt x="2492406" y="918432"/>
                </a:lnTo>
                <a:lnTo>
                  <a:pt x="2490323" y="970805"/>
                </a:lnTo>
                <a:lnTo>
                  <a:pt x="2485263" y="1023191"/>
                </a:lnTo>
                <a:lnTo>
                  <a:pt x="2464724" y="1059356"/>
                </a:lnTo>
                <a:lnTo>
                  <a:pt x="2456688" y="1070816"/>
                </a:lnTo>
                <a:lnTo>
                  <a:pt x="2435123" y="1109678"/>
                </a:lnTo>
                <a:lnTo>
                  <a:pt x="2411425" y="1148540"/>
                </a:lnTo>
                <a:lnTo>
                  <a:pt x="2384221" y="1185116"/>
                </a:lnTo>
                <a:lnTo>
                  <a:pt x="2352141" y="1217120"/>
                </a:lnTo>
                <a:lnTo>
                  <a:pt x="2313813" y="1242266"/>
                </a:lnTo>
                <a:lnTo>
                  <a:pt x="2285523" y="1249213"/>
                </a:lnTo>
                <a:lnTo>
                  <a:pt x="2275840" y="1251791"/>
                </a:lnTo>
                <a:lnTo>
                  <a:pt x="2266315" y="1255910"/>
                </a:lnTo>
                <a:lnTo>
                  <a:pt x="2256790" y="1260744"/>
                </a:lnTo>
                <a:lnTo>
                  <a:pt x="2247265" y="1265864"/>
                </a:lnTo>
                <a:lnTo>
                  <a:pt x="2237740" y="1270841"/>
                </a:lnTo>
                <a:lnTo>
                  <a:pt x="2194757" y="1296292"/>
                </a:lnTo>
                <a:lnTo>
                  <a:pt x="2152987" y="1322809"/>
                </a:lnTo>
                <a:lnTo>
                  <a:pt x="2111753" y="1349936"/>
                </a:lnTo>
                <a:lnTo>
                  <a:pt x="2070380" y="1377216"/>
                </a:lnTo>
                <a:lnTo>
                  <a:pt x="2028189" y="1404191"/>
                </a:lnTo>
                <a:lnTo>
                  <a:pt x="1981394" y="1428962"/>
                </a:lnTo>
                <a:lnTo>
                  <a:pt x="1926431" y="1451197"/>
                </a:lnTo>
                <a:lnTo>
                  <a:pt x="1869991" y="1471360"/>
                </a:lnTo>
                <a:lnTo>
                  <a:pt x="1818766" y="1489916"/>
                </a:lnTo>
                <a:lnTo>
                  <a:pt x="1770463" y="1511544"/>
                </a:lnTo>
                <a:lnTo>
                  <a:pt x="1724088" y="1534540"/>
                </a:lnTo>
                <a:lnTo>
                  <a:pt x="1677427" y="1556656"/>
                </a:lnTo>
                <a:lnTo>
                  <a:pt x="1628266" y="1575641"/>
                </a:lnTo>
                <a:lnTo>
                  <a:pt x="1580947" y="1592076"/>
                </a:lnTo>
                <a:lnTo>
                  <a:pt x="1533939" y="1608608"/>
                </a:lnTo>
                <a:lnTo>
                  <a:pt x="1486791" y="1624543"/>
                </a:lnTo>
                <a:lnTo>
                  <a:pt x="1439051" y="1639186"/>
                </a:lnTo>
                <a:lnTo>
                  <a:pt x="1390269" y="1651841"/>
                </a:lnTo>
                <a:lnTo>
                  <a:pt x="1339072" y="1659556"/>
                </a:lnTo>
                <a:lnTo>
                  <a:pt x="1310348" y="1664092"/>
                </a:lnTo>
                <a:lnTo>
                  <a:pt x="1285494" y="1670891"/>
                </a:lnTo>
                <a:lnTo>
                  <a:pt x="1266193" y="1680612"/>
                </a:lnTo>
                <a:lnTo>
                  <a:pt x="1247965" y="1691703"/>
                </a:lnTo>
                <a:lnTo>
                  <a:pt x="1229451" y="1701913"/>
                </a:lnTo>
                <a:lnTo>
                  <a:pt x="1181016" y="1714627"/>
                </a:lnTo>
                <a:lnTo>
                  <a:pt x="1124461" y="1725850"/>
                </a:lnTo>
                <a:lnTo>
                  <a:pt x="1114044" y="1727914"/>
                </a:lnTo>
                <a:lnTo>
                  <a:pt x="1066913" y="1754913"/>
                </a:lnTo>
                <a:lnTo>
                  <a:pt x="1016046" y="1777243"/>
                </a:lnTo>
                <a:lnTo>
                  <a:pt x="963039" y="1795598"/>
                </a:lnTo>
                <a:lnTo>
                  <a:pt x="909490" y="1810673"/>
                </a:lnTo>
                <a:lnTo>
                  <a:pt x="856995" y="1823164"/>
                </a:lnTo>
                <a:lnTo>
                  <a:pt x="828010" y="1831153"/>
                </a:lnTo>
                <a:lnTo>
                  <a:pt x="799893" y="1841642"/>
                </a:lnTo>
                <a:lnTo>
                  <a:pt x="771753" y="1852418"/>
                </a:lnTo>
                <a:lnTo>
                  <a:pt x="742695" y="1861264"/>
                </a:lnTo>
                <a:lnTo>
                  <a:pt x="699842" y="1887484"/>
                </a:lnTo>
                <a:lnTo>
                  <a:pt x="653151" y="1907492"/>
                </a:lnTo>
                <a:lnTo>
                  <a:pt x="604075" y="1923796"/>
                </a:lnTo>
                <a:lnTo>
                  <a:pt x="554068" y="1938903"/>
                </a:lnTo>
                <a:lnTo>
                  <a:pt x="504582" y="1955323"/>
                </a:lnTo>
                <a:lnTo>
                  <a:pt x="457073" y="1975564"/>
                </a:lnTo>
                <a:lnTo>
                  <a:pt x="412473" y="1999226"/>
                </a:lnTo>
                <a:lnTo>
                  <a:pt x="367486" y="2024614"/>
                </a:lnTo>
                <a:lnTo>
                  <a:pt x="321976" y="2050002"/>
                </a:lnTo>
                <a:lnTo>
                  <a:pt x="275811" y="2073664"/>
                </a:lnTo>
                <a:lnTo>
                  <a:pt x="228855" y="2093877"/>
                </a:lnTo>
                <a:lnTo>
                  <a:pt x="180975" y="2108914"/>
                </a:lnTo>
                <a:lnTo>
                  <a:pt x="153590" y="2127020"/>
                </a:lnTo>
                <a:lnTo>
                  <a:pt x="147108" y="2131506"/>
                </a:lnTo>
                <a:lnTo>
                  <a:pt x="151209" y="2128583"/>
                </a:lnTo>
                <a:lnTo>
                  <a:pt x="155575" y="2124464"/>
                </a:lnTo>
                <a:lnTo>
                  <a:pt x="115341" y="2142501"/>
                </a:lnTo>
                <a:lnTo>
                  <a:pt x="98375" y="2154241"/>
                </a:lnTo>
                <a:lnTo>
                  <a:pt x="95250" y="2156539"/>
                </a:lnTo>
              </a:path>
            </a:pathLst>
          </a:custGeom>
          <a:ln w="12192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1663445" y="1181226"/>
            <a:ext cx="149923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Tahoma"/>
                <a:cs typeface="Tahoma"/>
              </a:rPr>
              <a:t>Blood/brain</a:t>
            </a:r>
            <a:r>
              <a:rPr sz="1400" spc="-5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barrier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3479800" y="1447800"/>
            <a:ext cx="50800" cy="228600"/>
          </a:xfrm>
          <a:custGeom>
            <a:avLst/>
            <a:gdLst/>
            <a:ahLst/>
            <a:cxnLst/>
            <a:rect l="l" t="t" r="r" b="b"/>
            <a:pathLst>
              <a:path w="50800" h="228600">
                <a:moveTo>
                  <a:pt x="19050" y="177800"/>
                </a:moveTo>
                <a:lnTo>
                  <a:pt x="0" y="177800"/>
                </a:lnTo>
                <a:lnTo>
                  <a:pt x="25400" y="228600"/>
                </a:lnTo>
                <a:lnTo>
                  <a:pt x="44450" y="190500"/>
                </a:lnTo>
                <a:lnTo>
                  <a:pt x="19050" y="190500"/>
                </a:lnTo>
                <a:lnTo>
                  <a:pt x="19050" y="177800"/>
                </a:lnTo>
                <a:close/>
              </a:path>
              <a:path w="50800" h="228600">
                <a:moveTo>
                  <a:pt x="31750" y="0"/>
                </a:moveTo>
                <a:lnTo>
                  <a:pt x="19050" y="0"/>
                </a:lnTo>
                <a:lnTo>
                  <a:pt x="19050" y="190500"/>
                </a:lnTo>
                <a:lnTo>
                  <a:pt x="31750" y="190500"/>
                </a:lnTo>
                <a:lnTo>
                  <a:pt x="31750" y="0"/>
                </a:lnTo>
                <a:close/>
              </a:path>
              <a:path w="50800" h="228600">
                <a:moveTo>
                  <a:pt x="50800" y="177800"/>
                </a:moveTo>
                <a:lnTo>
                  <a:pt x="31750" y="177800"/>
                </a:lnTo>
                <a:lnTo>
                  <a:pt x="31750" y="190500"/>
                </a:lnTo>
                <a:lnTo>
                  <a:pt x="44450" y="190500"/>
                </a:lnTo>
                <a:lnTo>
                  <a:pt x="50800" y="1778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3279775" y="1404873"/>
            <a:ext cx="1733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Tahoma"/>
                <a:cs typeface="Tahoma"/>
              </a:rPr>
              <a:t>+</a:t>
            </a:r>
            <a:endParaRPr sz="1600">
              <a:latin typeface="Tahoma"/>
              <a:cs typeface="Tahoma"/>
            </a:endParaRPr>
          </a:p>
        </p:txBody>
      </p:sp>
      <p:grpSp>
        <p:nvGrpSpPr>
          <p:cNvPr id="38" name="object 38"/>
          <p:cNvGrpSpPr/>
          <p:nvPr/>
        </p:nvGrpSpPr>
        <p:grpSpPr>
          <a:xfrm>
            <a:off x="2051304" y="1879600"/>
            <a:ext cx="1225550" cy="2089150"/>
            <a:chOff x="2051304" y="1879600"/>
            <a:chExt cx="1225550" cy="2089150"/>
          </a:xfrm>
        </p:grpSpPr>
        <p:sp>
          <p:nvSpPr>
            <p:cNvPr id="39" name="object 39"/>
            <p:cNvSpPr/>
            <p:nvPr/>
          </p:nvSpPr>
          <p:spPr>
            <a:xfrm>
              <a:off x="2057400" y="1905000"/>
              <a:ext cx="1219200" cy="2057400"/>
            </a:xfrm>
            <a:custGeom>
              <a:avLst/>
              <a:gdLst/>
              <a:ahLst/>
              <a:cxnLst/>
              <a:rect l="l" t="t" r="r" b="b"/>
              <a:pathLst>
                <a:path w="1219200" h="2057400">
                  <a:moveTo>
                    <a:pt x="1219200" y="2057400"/>
                  </a:moveTo>
                  <a:lnTo>
                    <a:pt x="0" y="2057400"/>
                  </a:lnTo>
                </a:path>
                <a:path w="1219200" h="2057400">
                  <a:moveTo>
                    <a:pt x="0" y="2057400"/>
                  </a:moveTo>
                  <a:lnTo>
                    <a:pt x="0" y="0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2057400" y="1879600"/>
              <a:ext cx="609600" cy="50800"/>
            </a:xfrm>
            <a:custGeom>
              <a:avLst/>
              <a:gdLst/>
              <a:ahLst/>
              <a:cxnLst/>
              <a:rect l="l" t="t" r="r" b="b"/>
              <a:pathLst>
                <a:path w="609600" h="50800">
                  <a:moveTo>
                    <a:pt x="558800" y="0"/>
                  </a:moveTo>
                  <a:lnTo>
                    <a:pt x="558800" y="50800"/>
                  </a:lnTo>
                  <a:lnTo>
                    <a:pt x="596900" y="31750"/>
                  </a:lnTo>
                  <a:lnTo>
                    <a:pt x="571500" y="31750"/>
                  </a:lnTo>
                  <a:lnTo>
                    <a:pt x="571500" y="19050"/>
                  </a:lnTo>
                  <a:lnTo>
                    <a:pt x="596900" y="19050"/>
                  </a:lnTo>
                  <a:lnTo>
                    <a:pt x="558800" y="0"/>
                  </a:lnTo>
                  <a:close/>
                </a:path>
                <a:path w="609600" h="50800">
                  <a:moveTo>
                    <a:pt x="558800" y="19050"/>
                  </a:moveTo>
                  <a:lnTo>
                    <a:pt x="0" y="19050"/>
                  </a:lnTo>
                  <a:lnTo>
                    <a:pt x="0" y="31750"/>
                  </a:lnTo>
                  <a:lnTo>
                    <a:pt x="558800" y="31750"/>
                  </a:lnTo>
                  <a:lnTo>
                    <a:pt x="558800" y="19050"/>
                  </a:lnTo>
                  <a:close/>
                </a:path>
                <a:path w="609600" h="50800">
                  <a:moveTo>
                    <a:pt x="596900" y="19050"/>
                  </a:moveTo>
                  <a:lnTo>
                    <a:pt x="571500" y="19050"/>
                  </a:lnTo>
                  <a:lnTo>
                    <a:pt x="571500" y="31750"/>
                  </a:lnTo>
                  <a:lnTo>
                    <a:pt x="596900" y="31750"/>
                  </a:lnTo>
                  <a:lnTo>
                    <a:pt x="609600" y="25400"/>
                  </a:lnTo>
                  <a:lnTo>
                    <a:pt x="596900" y="1905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/>
          <p:nvPr/>
        </p:nvSpPr>
        <p:spPr>
          <a:xfrm>
            <a:off x="2517394" y="1862454"/>
            <a:ext cx="1733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Tahoma"/>
                <a:cs typeface="Tahoma"/>
              </a:rPr>
              <a:t>+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450594" y="2038604"/>
            <a:ext cx="58102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solidFill>
                  <a:srgbClr val="3333CC"/>
                </a:solidFill>
                <a:latin typeface="Tahoma"/>
                <a:cs typeface="Tahoma"/>
              </a:rPr>
              <a:t>Drugs </a:t>
            </a:r>
            <a:r>
              <a:rPr sz="1600" spc="-45" dirty="0">
                <a:solidFill>
                  <a:srgbClr val="3333CC"/>
                </a:solidFill>
                <a:latin typeface="Tahoma"/>
                <a:cs typeface="Tahoma"/>
              </a:rPr>
              <a:t>Toxins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450594" y="2526283"/>
            <a:ext cx="1917064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solidFill>
                  <a:srgbClr val="3333CC"/>
                </a:solidFill>
                <a:latin typeface="Tahoma"/>
                <a:cs typeface="Tahoma"/>
              </a:rPr>
              <a:t>Metabolites</a:t>
            </a:r>
            <a:endParaRPr sz="1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Tahoma"/>
                <a:cs typeface="Tahoma"/>
              </a:rPr>
              <a:t>(systemic</a:t>
            </a:r>
            <a:r>
              <a:rPr sz="1600" spc="-9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circulation)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2822575" y="109219"/>
            <a:ext cx="70548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25" dirty="0">
                <a:solidFill>
                  <a:srgbClr val="3333CC"/>
                </a:solidFill>
                <a:latin typeface="Tahoma"/>
                <a:cs typeface="Tahoma"/>
              </a:rPr>
              <a:t>Tumour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2822575" y="352755"/>
            <a:ext cx="142494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solidFill>
                  <a:srgbClr val="3333CC"/>
                </a:solidFill>
                <a:latin typeface="Tahoma"/>
                <a:cs typeface="Tahoma"/>
              </a:rPr>
              <a:t>Motion</a:t>
            </a:r>
            <a:r>
              <a:rPr sz="1600" spc="-50" dirty="0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3333CC"/>
                </a:solidFill>
                <a:latin typeface="Tahoma"/>
                <a:cs typeface="Tahoma"/>
              </a:rPr>
              <a:t>sickness</a:t>
            </a:r>
            <a:endParaRPr sz="1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600" spc="-10" dirty="0">
                <a:solidFill>
                  <a:srgbClr val="3333CC"/>
                </a:solidFill>
                <a:latin typeface="Tahoma"/>
                <a:cs typeface="Tahoma"/>
              </a:rPr>
              <a:t>Ototoxicity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6083553" y="393573"/>
            <a:ext cx="67945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10" dirty="0">
                <a:solidFill>
                  <a:srgbClr val="3333CC"/>
                </a:solidFill>
                <a:latin typeface="Tahoma"/>
                <a:cs typeface="Tahoma"/>
              </a:rPr>
              <a:t>Anxiety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6236334" y="1994154"/>
            <a:ext cx="1202055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solidFill>
                  <a:srgbClr val="3333CC"/>
                </a:solidFill>
                <a:latin typeface="Tahoma"/>
                <a:cs typeface="Tahoma"/>
              </a:rPr>
              <a:t>Raised</a:t>
            </a:r>
            <a:r>
              <a:rPr sz="1600" spc="-85" dirty="0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sz="1600" spc="-25" dirty="0">
                <a:solidFill>
                  <a:srgbClr val="3333CC"/>
                </a:solidFill>
                <a:latin typeface="Tahoma"/>
                <a:cs typeface="Tahoma"/>
              </a:rPr>
              <a:t>ICP </a:t>
            </a:r>
            <a:r>
              <a:rPr sz="1600" spc="-10" dirty="0">
                <a:solidFill>
                  <a:srgbClr val="3333CC"/>
                </a:solidFill>
                <a:latin typeface="Tahoma"/>
                <a:cs typeface="Tahoma"/>
              </a:rPr>
              <a:t>Metastases Radiotherapy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2364994" y="3462909"/>
            <a:ext cx="185610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solidFill>
                  <a:srgbClr val="3333CC"/>
                </a:solidFill>
                <a:latin typeface="Tahoma"/>
                <a:cs typeface="Tahoma"/>
              </a:rPr>
              <a:t>Liver</a:t>
            </a:r>
            <a:r>
              <a:rPr sz="1600" spc="-50" dirty="0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3333CC"/>
                </a:solidFill>
                <a:latin typeface="Tahoma"/>
                <a:cs typeface="Tahoma"/>
              </a:rPr>
              <a:t>capsule</a:t>
            </a:r>
            <a:r>
              <a:rPr sz="1600" spc="-65" dirty="0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3333CC"/>
                </a:solidFill>
                <a:latin typeface="Tahoma"/>
                <a:cs typeface="Tahoma"/>
              </a:rPr>
              <a:t>stretch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5778753" y="4051503"/>
            <a:ext cx="1915795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solidFill>
                  <a:srgbClr val="3333CC"/>
                </a:solidFill>
                <a:latin typeface="Tahoma"/>
                <a:cs typeface="Tahoma"/>
              </a:rPr>
              <a:t>Gastric</a:t>
            </a:r>
            <a:r>
              <a:rPr sz="1600" spc="-75" dirty="0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3333CC"/>
                </a:solidFill>
                <a:latin typeface="Tahoma"/>
                <a:cs typeface="Tahoma"/>
              </a:rPr>
              <a:t>stasis </a:t>
            </a:r>
            <a:r>
              <a:rPr sz="1600" dirty="0">
                <a:solidFill>
                  <a:srgbClr val="3333CC"/>
                </a:solidFill>
                <a:latin typeface="Tahoma"/>
                <a:cs typeface="Tahoma"/>
              </a:rPr>
              <a:t>Intestinal</a:t>
            </a:r>
            <a:r>
              <a:rPr sz="1600" spc="-100" dirty="0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3333CC"/>
                </a:solidFill>
                <a:latin typeface="Tahoma"/>
                <a:cs typeface="Tahoma"/>
              </a:rPr>
              <a:t>obstruction </a:t>
            </a:r>
            <a:r>
              <a:rPr sz="1600" dirty="0">
                <a:solidFill>
                  <a:srgbClr val="3333CC"/>
                </a:solidFill>
                <a:latin typeface="Tahoma"/>
                <a:cs typeface="Tahoma"/>
              </a:rPr>
              <a:t>Gastric</a:t>
            </a:r>
            <a:r>
              <a:rPr sz="1600" spc="-75" dirty="0">
                <a:solidFill>
                  <a:srgbClr val="3333CC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3333CC"/>
                </a:solidFill>
                <a:latin typeface="Tahoma"/>
                <a:cs typeface="Tahoma"/>
              </a:rPr>
              <a:t>irritation Chemotherapy Radiotherapy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5702553" y="3264534"/>
            <a:ext cx="8515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ahoma"/>
                <a:cs typeface="Tahoma"/>
              </a:rPr>
              <a:t>Vagus</a:t>
            </a:r>
            <a:r>
              <a:rPr sz="1800" spc="-90" dirty="0">
                <a:latin typeface="Tahoma"/>
                <a:cs typeface="Tahoma"/>
              </a:rPr>
              <a:t> </a:t>
            </a:r>
            <a:r>
              <a:rPr sz="1800" spc="-50" dirty="0">
                <a:latin typeface="Tahoma"/>
                <a:cs typeface="Tahoma"/>
              </a:rPr>
              <a:t>N</a:t>
            </a:r>
            <a:endParaRPr sz="1800">
              <a:latin typeface="Tahoma"/>
              <a:cs typeface="Tahom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05"/>
              </a:spcBef>
            </a:pPr>
            <a:r>
              <a:rPr dirty="0"/>
              <a:t>Receptor</a:t>
            </a:r>
            <a:r>
              <a:rPr spc="-20" dirty="0"/>
              <a:t> </a:t>
            </a:r>
            <a:r>
              <a:rPr dirty="0"/>
              <a:t>Site</a:t>
            </a:r>
            <a:r>
              <a:rPr spc="-15" dirty="0"/>
              <a:t> </a:t>
            </a:r>
            <a:r>
              <a:rPr dirty="0"/>
              <a:t>Affinities</a:t>
            </a:r>
            <a:r>
              <a:rPr spc="-20" dirty="0"/>
              <a:t> </a:t>
            </a:r>
            <a:r>
              <a:rPr dirty="0"/>
              <a:t>of</a:t>
            </a:r>
            <a:r>
              <a:rPr spc="-25" dirty="0"/>
              <a:t> </a:t>
            </a:r>
            <a:r>
              <a:rPr spc="-15" dirty="0"/>
              <a:t>Anti-</a:t>
            </a:r>
            <a:r>
              <a:rPr spc="-10" dirty="0"/>
              <a:t>emetics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87375" y="1662176"/>
          <a:ext cx="7955278" cy="45675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80160"/>
                <a:gridCol w="798195"/>
                <a:gridCol w="798194"/>
                <a:gridCol w="857250"/>
                <a:gridCol w="798195"/>
                <a:gridCol w="798195"/>
                <a:gridCol w="798195"/>
                <a:gridCol w="594995"/>
                <a:gridCol w="594995"/>
                <a:gridCol w="636904"/>
              </a:tblGrid>
              <a:tr h="365760">
                <a:tc gridSpan="10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ts val="141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Receptor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site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affinities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selected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anti-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emetics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548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70"/>
                        </a:lnSpc>
                      </a:pPr>
                      <a:r>
                        <a:rPr sz="1200" b="1" i="1" spc="-2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b="1" i="1" spc="-37" baseline="-20833" dirty="0">
                          <a:latin typeface="Calibri"/>
                          <a:cs typeface="Calibri"/>
                        </a:rPr>
                        <a:t>2</a:t>
                      </a:r>
                      <a:endParaRPr sz="1200" baseline="-20833">
                        <a:latin typeface="Calibri"/>
                        <a:cs typeface="Calibri"/>
                      </a:endParaRPr>
                    </a:p>
                    <a:p>
                      <a:pPr marL="68580" marR="88900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antagonis </a:t>
                      </a:r>
                      <a:r>
                        <a:rPr sz="1200" b="1" i="1" spc="-50" dirty="0">
                          <a:latin typeface="Calibri"/>
                          <a:cs typeface="Calibri"/>
                        </a:rPr>
                        <a:t>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70"/>
                        </a:lnSpc>
                      </a:pPr>
                      <a:r>
                        <a:rPr sz="1200" b="1" i="1" spc="-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b="1" i="1" spc="-37" baseline="-20833" dirty="0">
                          <a:latin typeface="Calibri"/>
                          <a:cs typeface="Calibri"/>
                        </a:rPr>
                        <a:t>1</a:t>
                      </a:r>
                      <a:endParaRPr sz="1200" baseline="-20833">
                        <a:latin typeface="Calibri"/>
                        <a:cs typeface="Calibri"/>
                      </a:endParaRPr>
                    </a:p>
                    <a:p>
                      <a:pPr marL="68580" marR="88900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antagonis </a:t>
                      </a:r>
                      <a:r>
                        <a:rPr sz="1200" b="1" i="1" spc="-50" dirty="0">
                          <a:latin typeface="Calibri"/>
                          <a:cs typeface="Calibri"/>
                        </a:rPr>
                        <a:t>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7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Muscarinic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antagonist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70"/>
                        </a:lnSpc>
                      </a:pPr>
                      <a:r>
                        <a:rPr sz="1200" b="1" i="1" spc="-20" dirty="0">
                          <a:latin typeface="Calibri"/>
                          <a:cs typeface="Calibri"/>
                        </a:rPr>
                        <a:t>5HT</a:t>
                      </a:r>
                      <a:r>
                        <a:rPr sz="1200" b="1" i="1" spc="-30" baseline="-20833" dirty="0">
                          <a:latin typeface="Calibri"/>
                          <a:cs typeface="Calibri"/>
                        </a:rPr>
                        <a:t>2</a:t>
                      </a:r>
                      <a:endParaRPr sz="1200" baseline="-20833">
                        <a:latin typeface="Calibri"/>
                        <a:cs typeface="Calibri"/>
                      </a:endParaRPr>
                    </a:p>
                    <a:p>
                      <a:pPr marL="69215" marR="88265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antagonis </a:t>
                      </a:r>
                      <a:r>
                        <a:rPr sz="1200" b="1" i="1" spc="-50" dirty="0">
                          <a:latin typeface="Calibri"/>
                          <a:cs typeface="Calibri"/>
                        </a:rPr>
                        <a:t>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70"/>
                        </a:lnSpc>
                      </a:pPr>
                      <a:r>
                        <a:rPr sz="1200" b="1" i="1" spc="-20" dirty="0">
                          <a:latin typeface="Calibri"/>
                          <a:cs typeface="Calibri"/>
                        </a:rPr>
                        <a:t>5HT</a:t>
                      </a:r>
                      <a:r>
                        <a:rPr sz="1200" b="1" i="1" spc="-30" baseline="-20833" dirty="0">
                          <a:latin typeface="Calibri"/>
                          <a:cs typeface="Calibri"/>
                        </a:rPr>
                        <a:t>3</a:t>
                      </a:r>
                      <a:endParaRPr sz="1200" baseline="-20833">
                        <a:latin typeface="Calibri"/>
                        <a:cs typeface="Calibri"/>
                      </a:endParaRPr>
                    </a:p>
                    <a:p>
                      <a:pPr marL="69215" marR="88265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antagonis </a:t>
                      </a:r>
                      <a:r>
                        <a:rPr sz="1200" b="1" i="1" spc="-50" dirty="0">
                          <a:latin typeface="Calibri"/>
                          <a:cs typeface="Calibri"/>
                        </a:rPr>
                        <a:t>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70"/>
                        </a:lnSpc>
                      </a:pPr>
                      <a:r>
                        <a:rPr sz="1200" b="1" i="1" spc="-25" dirty="0">
                          <a:latin typeface="Calibri"/>
                          <a:cs typeface="Calibri"/>
                        </a:rPr>
                        <a:t>NK</a:t>
                      </a:r>
                      <a:r>
                        <a:rPr sz="1200" b="1" i="1" spc="-37" baseline="-20833" dirty="0">
                          <a:latin typeface="Calibri"/>
                          <a:cs typeface="Calibri"/>
                        </a:rPr>
                        <a:t>1</a:t>
                      </a:r>
                      <a:endParaRPr sz="1200" baseline="-20833">
                        <a:latin typeface="Calibri"/>
                        <a:cs typeface="Calibri"/>
                      </a:endParaRPr>
                    </a:p>
                    <a:p>
                      <a:pPr marL="69215" marR="88265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antagonis </a:t>
                      </a:r>
                      <a:r>
                        <a:rPr sz="1200" b="1" i="1" spc="-50" dirty="0">
                          <a:latin typeface="Calibri"/>
                          <a:cs typeface="Calibri"/>
                        </a:rPr>
                        <a:t>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70"/>
                        </a:lnSpc>
                      </a:pPr>
                      <a:r>
                        <a:rPr sz="1200" b="1" i="1" spc="-20" dirty="0">
                          <a:latin typeface="Calibri"/>
                          <a:cs typeface="Calibri"/>
                        </a:rPr>
                        <a:t>5HT</a:t>
                      </a:r>
                      <a:r>
                        <a:rPr sz="1200" b="1" i="1" spc="-30" baseline="-20833" dirty="0">
                          <a:latin typeface="Calibri"/>
                          <a:cs typeface="Calibri"/>
                        </a:rPr>
                        <a:t>4</a:t>
                      </a:r>
                      <a:endParaRPr sz="1200" baseline="-20833">
                        <a:latin typeface="Calibri"/>
                        <a:cs typeface="Calibri"/>
                      </a:endParaRPr>
                    </a:p>
                    <a:p>
                      <a:pPr marL="69215" marR="96520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agonis </a:t>
                      </a:r>
                      <a:r>
                        <a:rPr sz="1200" b="1" i="1" spc="-50" dirty="0">
                          <a:latin typeface="Calibri"/>
                          <a:cs typeface="Calibri"/>
                        </a:rPr>
                        <a:t>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70"/>
                        </a:lnSpc>
                      </a:pPr>
                      <a:r>
                        <a:rPr sz="1200" b="1" i="1" spc="-25" dirty="0">
                          <a:latin typeface="Calibri"/>
                          <a:cs typeface="Calibri"/>
                        </a:rPr>
                        <a:t>CB</a:t>
                      </a:r>
                      <a:r>
                        <a:rPr sz="1200" b="1" i="1" spc="-37" baseline="-20833" dirty="0">
                          <a:latin typeface="Calibri"/>
                          <a:cs typeface="Calibri"/>
                        </a:rPr>
                        <a:t>1</a:t>
                      </a:r>
                      <a:endParaRPr sz="1200" baseline="-20833">
                        <a:latin typeface="Calibri"/>
                        <a:cs typeface="Calibri"/>
                      </a:endParaRPr>
                    </a:p>
                    <a:p>
                      <a:pPr marL="69850" marR="96520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agonis </a:t>
                      </a:r>
                      <a:r>
                        <a:rPr sz="1200" b="1" i="1" spc="-50" dirty="0">
                          <a:latin typeface="Calibri"/>
                          <a:cs typeface="Calibri"/>
                        </a:rPr>
                        <a:t>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370"/>
                        </a:lnSpc>
                      </a:pPr>
                      <a:r>
                        <a:rPr sz="1200" b="1" i="1" spc="-20" dirty="0">
                          <a:latin typeface="Calibri"/>
                          <a:cs typeface="Calibri"/>
                        </a:rPr>
                        <a:t>GABA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96520" marR="86995" algn="ctr">
                        <a:lnSpc>
                          <a:spcPct val="100000"/>
                        </a:lnSpc>
                      </a:pPr>
                      <a:r>
                        <a:rPr sz="1200" b="1" i="1" spc="-10" dirty="0">
                          <a:latin typeface="Calibri"/>
                          <a:cs typeface="Calibri"/>
                        </a:rPr>
                        <a:t>mimeti </a:t>
                      </a:r>
                      <a:r>
                        <a:rPr sz="1200" b="1" i="1" spc="-50" dirty="0">
                          <a:latin typeface="Calibri"/>
                          <a:cs typeface="Calibri"/>
                        </a:rPr>
                        <a:t>c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marL="68580">
                        <a:lnSpc>
                          <a:spcPts val="134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Domperidone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0" dirty="0">
                          <a:latin typeface="Calibri"/>
                          <a:cs typeface="Calibri"/>
                        </a:rPr>
                        <a:t>!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40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**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68580">
                        <a:lnSpc>
                          <a:spcPts val="134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Haloperidol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40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***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40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*/-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marL="68580">
                        <a:lnSpc>
                          <a:spcPts val="134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Metoclopramide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40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**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4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*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40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**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80">
                <a:tc gridSpan="10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82245">
                <a:tc>
                  <a:txBody>
                    <a:bodyPr/>
                    <a:lstStyle/>
                    <a:p>
                      <a:pPr marL="68580">
                        <a:lnSpc>
                          <a:spcPts val="134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Cyclizine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40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**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40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**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68580">
                        <a:lnSpc>
                          <a:spcPts val="1375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Hyoscine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ts val="1405"/>
                        </a:lnSpc>
                      </a:pPr>
                      <a:r>
                        <a:rPr sz="1200" i="1" spc="-10" dirty="0">
                          <a:latin typeface="Calibri"/>
                          <a:cs typeface="Calibri"/>
                        </a:rPr>
                        <a:t>Hydrobromide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75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***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80">
                <a:tc gridSpan="10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82245">
                <a:tc>
                  <a:txBody>
                    <a:bodyPr/>
                    <a:lstStyle/>
                    <a:p>
                      <a:pPr marL="68580">
                        <a:lnSpc>
                          <a:spcPts val="134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Chlorpromazine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40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***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40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***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40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**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40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**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68580">
                        <a:lnSpc>
                          <a:spcPts val="1375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Levomepromazin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ts val="1405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75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**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75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***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75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**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75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***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68580">
                        <a:lnSpc>
                          <a:spcPts val="134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Olanzapine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40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**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4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*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40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**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40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**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4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*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68580">
                        <a:lnSpc>
                          <a:spcPts val="134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Prochlorperazine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40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***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40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**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4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*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40"/>
                        </a:lnSpc>
                      </a:pPr>
                      <a:r>
                        <a:rPr sz="1200" spc="-20" dirty="0">
                          <a:latin typeface="Calibri"/>
                          <a:cs typeface="Calibri"/>
                        </a:rPr>
                        <a:t>*/**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marL="68580">
                        <a:lnSpc>
                          <a:spcPts val="134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Promethazine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40"/>
                        </a:lnSpc>
                      </a:pPr>
                      <a:r>
                        <a:rPr sz="1200" spc="-20" dirty="0">
                          <a:latin typeface="Calibri"/>
                          <a:cs typeface="Calibri"/>
                        </a:rPr>
                        <a:t>*/**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40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**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40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**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80">
                <a:tc gridSpan="10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82245">
                <a:tc>
                  <a:txBody>
                    <a:bodyPr/>
                    <a:lstStyle/>
                    <a:p>
                      <a:pPr marL="68580">
                        <a:lnSpc>
                          <a:spcPts val="134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Lorazepam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***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68580">
                        <a:lnSpc>
                          <a:spcPts val="134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Nabilone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***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68580">
                        <a:lnSpc>
                          <a:spcPts val="134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Aprepitant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40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***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68580">
                        <a:lnSpc>
                          <a:spcPts val="138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Ondansetron/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ts val="14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Granisetron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!!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80"/>
                        </a:lnSpc>
                      </a:pPr>
                      <a:r>
                        <a:rPr sz="1200" spc="-25" dirty="0">
                          <a:latin typeface="Calibri"/>
                          <a:cs typeface="Calibri"/>
                        </a:rPr>
                        <a:t>***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78455">
              <a:lnSpc>
                <a:spcPct val="100000"/>
              </a:lnSpc>
              <a:spcBef>
                <a:spcPts val="105"/>
              </a:spcBef>
            </a:pPr>
            <a:r>
              <a:rPr dirty="0"/>
              <a:t>Scenario</a:t>
            </a:r>
            <a:r>
              <a:rPr spc="-25" dirty="0"/>
              <a:t> </a:t>
            </a:r>
            <a:r>
              <a:rPr spc="-50" dirty="0"/>
              <a:t>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46377"/>
            <a:ext cx="4872355" cy="258635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770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spc="-25" dirty="0">
                <a:solidFill>
                  <a:srgbClr val="585858"/>
                </a:solidFill>
                <a:latin typeface="Verdana"/>
                <a:cs typeface="Verdana"/>
              </a:rPr>
              <a:t>Pub</a:t>
            </a:r>
            <a:endParaRPr sz="28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675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Drinking</a:t>
            </a:r>
            <a:r>
              <a:rPr sz="2800" spc="-8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competition</a:t>
            </a:r>
            <a:endParaRPr sz="28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670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10</a:t>
            </a:r>
            <a:r>
              <a:rPr sz="2800" spc="-9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pints,</a:t>
            </a:r>
            <a:r>
              <a:rPr sz="2800" spc="-5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quickly</a:t>
            </a:r>
            <a:endParaRPr sz="28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675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Start</a:t>
            </a:r>
            <a:r>
              <a:rPr sz="2800" spc="-6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to</a:t>
            </a:r>
            <a:r>
              <a:rPr sz="2800" spc="-6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feel</a:t>
            </a:r>
            <a:r>
              <a:rPr sz="2800" spc="-7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20" dirty="0">
                <a:solidFill>
                  <a:srgbClr val="585858"/>
                </a:solidFill>
                <a:latin typeface="Verdana"/>
                <a:cs typeface="Verdana"/>
              </a:rPr>
              <a:t>sick</a:t>
            </a:r>
            <a:endParaRPr sz="28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670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What</a:t>
            </a:r>
            <a:r>
              <a:rPr sz="2800" spc="-3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is</a:t>
            </a:r>
            <a:r>
              <a:rPr sz="2800" spc="-6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the</a:t>
            </a:r>
            <a:r>
              <a:rPr sz="2800" spc="-5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mechanism?</a:t>
            </a:r>
            <a:endParaRPr sz="280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78455">
              <a:lnSpc>
                <a:spcPct val="100000"/>
              </a:lnSpc>
              <a:spcBef>
                <a:spcPts val="105"/>
              </a:spcBef>
            </a:pPr>
            <a:r>
              <a:rPr dirty="0"/>
              <a:t>Scenario</a:t>
            </a:r>
            <a:r>
              <a:rPr spc="-25" dirty="0"/>
              <a:t> </a:t>
            </a:r>
            <a:r>
              <a:rPr spc="-50" dirty="0"/>
              <a:t>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46377"/>
            <a:ext cx="7712075" cy="309816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770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Large</a:t>
            </a:r>
            <a:r>
              <a:rPr sz="2800" spc="-10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volume</a:t>
            </a:r>
            <a:r>
              <a:rPr sz="2800" spc="-9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consumed</a:t>
            </a:r>
            <a:endParaRPr sz="28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675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Distension</a:t>
            </a:r>
            <a:r>
              <a:rPr sz="2800" spc="-5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of</a:t>
            </a:r>
            <a:r>
              <a:rPr sz="2800" spc="-9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stomach</a:t>
            </a:r>
            <a:endParaRPr sz="28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670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Mechanoreceptors</a:t>
            </a:r>
            <a:r>
              <a:rPr sz="2800" spc="-3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in</a:t>
            </a:r>
            <a:r>
              <a:rPr sz="2800" spc="-9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gut</a:t>
            </a:r>
            <a:r>
              <a:rPr sz="2800" spc="-6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wall</a:t>
            </a:r>
            <a:r>
              <a:rPr sz="2800" spc="-8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stimulated</a:t>
            </a:r>
            <a:endParaRPr sz="28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675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Feeds</a:t>
            </a:r>
            <a:r>
              <a:rPr sz="2800" spc="-9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directly</a:t>
            </a:r>
            <a:r>
              <a:rPr sz="2800" spc="-6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to</a:t>
            </a:r>
            <a:r>
              <a:rPr sz="2800" spc="-10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25" dirty="0">
                <a:solidFill>
                  <a:srgbClr val="585858"/>
                </a:solidFill>
                <a:latin typeface="Verdana"/>
                <a:cs typeface="Verdana"/>
              </a:rPr>
              <a:t>VC</a:t>
            </a:r>
            <a:endParaRPr sz="28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670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Large</a:t>
            </a:r>
            <a:r>
              <a:rPr sz="2800" spc="-10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volume</a:t>
            </a:r>
            <a:r>
              <a:rPr sz="2800" spc="-9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vomit</a:t>
            </a:r>
            <a:endParaRPr sz="28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675"/>
              </a:spcBef>
              <a:buClr>
                <a:srgbClr val="FFC000"/>
              </a:buClr>
              <a:buFont typeface="Wingdings"/>
              <a:buChar char=""/>
              <a:tabLst>
                <a:tab pos="469900" algn="l"/>
              </a:tabLst>
            </a:pP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Feel</a:t>
            </a:r>
            <a:r>
              <a:rPr sz="2800" spc="-114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much</a:t>
            </a:r>
            <a:r>
              <a:rPr sz="2800" spc="-90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dirty="0">
                <a:solidFill>
                  <a:srgbClr val="585858"/>
                </a:solidFill>
                <a:latin typeface="Verdana"/>
                <a:cs typeface="Verdana"/>
              </a:rPr>
              <a:t>better</a:t>
            </a:r>
            <a:r>
              <a:rPr sz="2800" spc="-105" dirty="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sz="2800" spc="-10" dirty="0">
                <a:solidFill>
                  <a:srgbClr val="585858"/>
                </a:solidFill>
                <a:latin typeface="Verdana"/>
                <a:cs typeface="Verdana"/>
              </a:rPr>
              <a:t>afterwards</a:t>
            </a:r>
            <a:endParaRPr sz="280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507</TotalTime>
  <Words>1024</Words>
  <Application>Microsoft Office PowerPoint</Application>
  <PresentationFormat>On-screen Show (4:3)</PresentationFormat>
  <Paragraphs>334</Paragraphs>
  <Slides>28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Arial</vt:lpstr>
      <vt:lpstr>Calibri</vt:lpstr>
      <vt:lpstr>Tahoma</vt:lpstr>
      <vt:lpstr>Times New Roman</vt:lpstr>
      <vt:lpstr>Verdana</vt:lpstr>
      <vt:lpstr>Wingdings</vt:lpstr>
      <vt:lpstr>Office Theme</vt:lpstr>
      <vt:lpstr>Nausea and Vomiting – a quick guide</vt:lpstr>
      <vt:lpstr>Aims of the session </vt:lpstr>
      <vt:lpstr>Causes of N&amp;V</vt:lpstr>
      <vt:lpstr>Vestibular</vt:lpstr>
      <vt:lpstr>Higher</vt:lpstr>
      <vt:lpstr>PowerPoint Presentation</vt:lpstr>
      <vt:lpstr>Receptor Site Affinities of Anti-emetics</vt:lpstr>
      <vt:lpstr>Scenario 1</vt:lpstr>
      <vt:lpstr>Scenario 1</vt:lpstr>
      <vt:lpstr>Clinical Application</vt:lpstr>
      <vt:lpstr>Scenario 2</vt:lpstr>
      <vt:lpstr>Scenario 2</vt:lpstr>
      <vt:lpstr>Clinical Application</vt:lpstr>
      <vt:lpstr>Scenario 3</vt:lpstr>
      <vt:lpstr>Scenario 3</vt:lpstr>
      <vt:lpstr>Clinical Application</vt:lpstr>
      <vt:lpstr>Scenario 4</vt:lpstr>
      <vt:lpstr>Scenario 4</vt:lpstr>
      <vt:lpstr>Clinical Application</vt:lpstr>
      <vt:lpstr>Management in Palliative Care</vt:lpstr>
      <vt:lpstr>General strategy</vt:lpstr>
      <vt:lpstr>Types of vomit</vt:lpstr>
      <vt:lpstr>Management</vt:lpstr>
      <vt:lpstr>Plan for Treatment</vt:lpstr>
      <vt:lpstr>Management of symptoms</vt:lpstr>
      <vt:lpstr>Other drugs/points to consider </vt:lpstr>
      <vt:lpstr>Latest update on SPCG</vt:lpstr>
      <vt:lpstr>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Outcomes</dc:title>
  <dc:creator>Lindsay McNeil</dc:creator>
  <cp:lastModifiedBy>Sharon Lambie (NHS Greater Glasgow and Clyde)</cp:lastModifiedBy>
  <cp:revision>20</cp:revision>
  <cp:lastPrinted>2025-02-25T15:47:29Z</cp:lastPrinted>
  <dcterms:created xsi:type="dcterms:W3CDTF">2023-11-28T13:40:06Z</dcterms:created>
  <dcterms:modified xsi:type="dcterms:W3CDTF">2025-11-26T10:43:57Z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2022-11-04T00:00:00Z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2023-11-28T00:00:00Z</vt:filetime>
  </property>
  <property fmtid="{D5CDD505-2E9C-101B-9397-08002B2CF9AE}" pid="5" name="Producer">
    <vt:lpwstr>Microsoft® PowerPoint® 2013</vt:lpwstr>
  </property>
</Properties>
</file>