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8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1" r:id="rId27"/>
    <p:sldId id="283" r:id="rId28"/>
    <p:sldId id="284" r:id="rId29"/>
    <p:sldId id="286" r:id="rId30"/>
    <p:sldId id="287" r:id="rId31"/>
    <p:sldId id="288" r:id="rId32"/>
    <p:sldId id="289" r:id="rId33"/>
    <p:sldId id="290" r:id="rId34"/>
    <p:sldId id="291" r:id="rId35"/>
    <p:sldId id="292"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showGuides="1">
      <p:cViewPr varScale="1">
        <p:scale>
          <a:sx n="88" d="100"/>
          <a:sy n="88" d="100"/>
        </p:scale>
        <p:origin x="576" y="96"/>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descr="Celestia-R1---OverlayTitle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962399" y="1964267"/>
            <a:ext cx="7197726" cy="2421464"/>
          </a:xfrm>
        </p:spPr>
        <p:txBody>
          <a:bodyPr anchor="b"/>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a:xfrm>
            <a:off x="8932863" y="5870575"/>
            <a:ext cx="1600200" cy="377825"/>
          </a:xfrm>
        </p:spPr>
        <p:txBody>
          <a:bodyPr/>
          <a:lstStyle>
            <a:lvl1pPr>
              <a:defRPr/>
            </a:lvl1pPr>
          </a:lstStyle>
          <a:p>
            <a:pPr>
              <a:defRPr/>
            </a:pPr>
            <a:fld id="{C5DDA19E-3EE6-4668-A687-0A4EF79DAEE8}" type="datetimeFigureOut">
              <a:rPr lang="en-GB"/>
              <a:pPr>
                <a:defRPr/>
              </a:pPr>
              <a:t>19/05/2025</a:t>
            </a:fld>
            <a:endParaRPr lang="en-GB"/>
          </a:p>
        </p:txBody>
      </p:sp>
      <p:sp>
        <p:nvSpPr>
          <p:cNvPr id="6" name="Footer Placeholder 4"/>
          <p:cNvSpPr>
            <a:spLocks noGrp="1"/>
          </p:cNvSpPr>
          <p:nvPr>
            <p:ph type="ftr" sz="quarter" idx="11"/>
          </p:nvPr>
        </p:nvSpPr>
        <p:spPr>
          <a:xfrm>
            <a:off x="3962400" y="5870575"/>
            <a:ext cx="4894263" cy="377825"/>
          </a:xfrm>
        </p:spPr>
        <p:txBody>
          <a:bodyPr/>
          <a:lstStyle>
            <a:lvl1pPr>
              <a:defRPr/>
            </a:lvl1pPr>
          </a:lstStyle>
          <a:p>
            <a:pPr>
              <a:defRPr/>
            </a:pPr>
            <a:endParaRPr lang="en-GB"/>
          </a:p>
        </p:txBody>
      </p:sp>
      <p:sp>
        <p:nvSpPr>
          <p:cNvPr id="7" name="Slide Number Placeholder 5"/>
          <p:cNvSpPr>
            <a:spLocks noGrp="1"/>
          </p:cNvSpPr>
          <p:nvPr>
            <p:ph type="sldNum" sz="quarter" idx="12"/>
          </p:nvPr>
        </p:nvSpPr>
        <p:spPr>
          <a:xfrm>
            <a:off x="10609263" y="5870575"/>
            <a:ext cx="550862" cy="377825"/>
          </a:xfrm>
        </p:spPr>
        <p:txBody>
          <a:bodyPr/>
          <a:lstStyle>
            <a:lvl1pPr>
              <a:defRPr/>
            </a:lvl1pPr>
          </a:lstStyle>
          <a:p>
            <a:pPr>
              <a:defRPr/>
            </a:pPr>
            <a:fld id="{23B11B9E-1BFA-4B95-B9BB-CF67E2AD0EAC}" type="slidenum">
              <a:rPr lang="en-GB"/>
              <a:pPr>
                <a:defRPr/>
              </a:pPr>
              <a:t>‹#›</a:t>
            </a:fld>
            <a:endParaRPr lang="en-GB"/>
          </a:p>
        </p:txBody>
      </p:sp>
    </p:spTree>
    <p:extLst>
      <p:ext uri="{BB962C8B-B14F-4D97-AF65-F5344CB8AC3E}">
        <p14:creationId xmlns:p14="http://schemas.microsoft.com/office/powerpoint/2010/main" val="104023794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4732865"/>
            <a:ext cx="10131427" cy="566738"/>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6FCABFD7-5DC7-4610-9A7B-106A5A243BCD}" type="datetimeFigureOut">
              <a:rPr lang="en-GB"/>
              <a:pPr>
                <a:defRPr/>
              </a:pPr>
              <a:t>19/05/2025</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pPr>
              <a:defRPr/>
            </a:pPr>
            <a:fld id="{21C8FDC0-769B-4748-835C-FC98B19763F3}" type="slidenum">
              <a:rPr lang="en-GB"/>
              <a:pPr>
                <a:defRPr/>
              </a:pPr>
              <a:t>‹#›</a:t>
            </a:fld>
            <a:endParaRPr lang="en-GB"/>
          </a:p>
        </p:txBody>
      </p:sp>
    </p:spTree>
    <p:extLst>
      <p:ext uri="{BB962C8B-B14F-4D97-AF65-F5344CB8AC3E}">
        <p14:creationId xmlns:p14="http://schemas.microsoft.com/office/powerpoint/2010/main" val="447425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3124199"/>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2F03EB8-64BC-4B0C-B8BA-A1B48A6C9FB8}" type="datetimeFigureOut">
              <a:rPr lang="en-GB"/>
              <a:pPr>
                <a:defRPr/>
              </a:pPr>
              <a:t>19/05/2025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4F9C511-BF7C-4970-8D79-A17EACA0C7D3}" type="slidenum">
              <a:rPr lang="en-GB"/>
              <a:pPr>
                <a:defRPr/>
              </a:pPr>
              <a:t>‹#›</a:t>
            </a:fld>
            <a:endParaRPr lang="en-GB"/>
          </a:p>
        </p:txBody>
      </p:sp>
    </p:spTree>
    <p:extLst>
      <p:ext uri="{BB962C8B-B14F-4D97-AF65-F5344CB8AC3E}">
        <p14:creationId xmlns:p14="http://schemas.microsoft.com/office/powerpoint/2010/main" val="200790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7" name="TextBox 6"/>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3A9F19F0-4C7D-4B7F-8550-CEED849BC3F9}" type="datetimeFigureOut">
              <a:rPr lang="en-GB"/>
              <a:pPr>
                <a:defRPr/>
              </a:pPr>
              <a:t>19/05/2025</a:t>
            </a:fld>
            <a:endParaRPr lang="en-GB"/>
          </a:p>
        </p:txBody>
      </p:sp>
      <p:sp>
        <p:nvSpPr>
          <p:cNvPr id="9" name="Footer Placeholder 4"/>
          <p:cNvSpPr>
            <a:spLocks noGrp="1"/>
          </p:cNvSpPr>
          <p:nvPr>
            <p:ph type="ftr" sz="quarter" idx="15"/>
          </p:nvPr>
        </p:nvSpPr>
        <p:spPr/>
        <p:txBody>
          <a:bodyPr/>
          <a:lstStyle>
            <a:lvl1pPr>
              <a:defRPr/>
            </a:lvl1pPr>
          </a:lstStyle>
          <a:p>
            <a:pPr>
              <a:defRPr/>
            </a:pPr>
            <a:endParaRPr lang="en-GB"/>
          </a:p>
        </p:txBody>
      </p:sp>
      <p:sp>
        <p:nvSpPr>
          <p:cNvPr id="11" name="Slide Number Placeholder 5"/>
          <p:cNvSpPr>
            <a:spLocks noGrp="1"/>
          </p:cNvSpPr>
          <p:nvPr>
            <p:ph type="sldNum" sz="quarter" idx="16"/>
          </p:nvPr>
        </p:nvSpPr>
        <p:spPr/>
        <p:txBody>
          <a:bodyPr/>
          <a:lstStyle>
            <a:lvl1pPr>
              <a:defRPr/>
            </a:lvl1pPr>
          </a:lstStyle>
          <a:p>
            <a:pPr>
              <a:defRPr/>
            </a:pPr>
            <a:fld id="{43F46105-15AE-4E22-84F8-C14843D3C8A6}" type="slidenum">
              <a:rPr lang="en-GB"/>
              <a:pPr>
                <a:defRPr/>
              </a:pPr>
              <a:t>‹#›</a:t>
            </a:fld>
            <a:endParaRPr lang="en-GB"/>
          </a:p>
        </p:txBody>
      </p:sp>
    </p:spTree>
    <p:extLst>
      <p:ext uri="{BB962C8B-B14F-4D97-AF65-F5344CB8AC3E}">
        <p14:creationId xmlns:p14="http://schemas.microsoft.com/office/powerpoint/2010/main" val="180449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2" y="3308581"/>
            <a:ext cx="10131425" cy="1468800"/>
          </a:xfrm>
        </p:spPr>
        <p:txBody>
          <a:bodyPr anchor="b"/>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50C141-368C-4D91-8567-2920FA453B04}" type="datetimeFigureOut">
              <a:rPr lang="en-GB"/>
              <a:pPr>
                <a:defRPr/>
              </a:pPr>
              <a:t>19/05/2025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091B611E-0B29-4AEC-8E9C-AC0E42797554}" type="slidenum">
              <a:rPr lang="en-GB"/>
              <a:pPr>
                <a:defRPr/>
              </a:pPr>
              <a:t>‹#›</a:t>
            </a:fld>
            <a:endParaRPr lang="en-GB"/>
          </a:p>
        </p:txBody>
      </p:sp>
    </p:spTree>
    <p:extLst>
      <p:ext uri="{BB962C8B-B14F-4D97-AF65-F5344CB8AC3E}">
        <p14:creationId xmlns:p14="http://schemas.microsoft.com/office/powerpoint/2010/main" val="2180437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237788" y="2743200"/>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7" name="TextBox 6"/>
          <p:cNvSpPr txBox="1"/>
          <p:nvPr/>
        </p:nvSpPr>
        <p:spPr>
          <a:xfrm>
            <a:off x="488950" y="823913"/>
            <a:ext cx="6096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16" name="Title 1"/>
          <p:cNvSpPr>
            <a:spLocks noGrp="1"/>
          </p:cNvSpPr>
          <p:nvPr>
            <p:ph type="title"/>
          </p:nvPr>
        </p:nvSpPr>
        <p:spPr>
          <a:xfrm>
            <a:off x="992267" y="609601"/>
            <a:ext cx="9550399" cy="2743199"/>
          </a:xfrm>
        </p:spPr>
        <p:txBody>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rtlCol="0" anchor="b">
            <a:normAutofit/>
          </a:bodyPr>
          <a:lstStyle>
            <a:lvl1pPr>
              <a:buNone/>
              <a:defRPr lang="en-US" sz="24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8" name="Date Placeholder 3"/>
          <p:cNvSpPr>
            <a:spLocks noGrp="1"/>
          </p:cNvSpPr>
          <p:nvPr>
            <p:ph type="dt" sz="half" idx="14"/>
          </p:nvPr>
        </p:nvSpPr>
        <p:spPr/>
        <p:txBody>
          <a:bodyPr/>
          <a:lstStyle>
            <a:lvl1pPr>
              <a:defRPr/>
            </a:lvl1pPr>
          </a:lstStyle>
          <a:p>
            <a:pPr>
              <a:defRPr/>
            </a:pPr>
            <a:fld id="{7EC6AC25-BC79-493A-84AF-70BC2E6841C7}" type="datetimeFigureOut">
              <a:rPr lang="en-GB"/>
              <a:pPr>
                <a:defRPr/>
              </a:pPr>
              <a:t>19/05/2025</a:t>
            </a:fld>
            <a:endParaRPr lang="en-GB"/>
          </a:p>
        </p:txBody>
      </p:sp>
      <p:sp>
        <p:nvSpPr>
          <p:cNvPr id="9" name="Footer Placeholder 4"/>
          <p:cNvSpPr>
            <a:spLocks noGrp="1"/>
          </p:cNvSpPr>
          <p:nvPr>
            <p:ph type="ftr" sz="quarter" idx="15"/>
          </p:nvPr>
        </p:nvSpPr>
        <p:spPr/>
        <p:txBody>
          <a:bodyPr/>
          <a:lstStyle>
            <a:lvl1pPr>
              <a:defRPr/>
            </a:lvl1pPr>
          </a:lstStyle>
          <a:p>
            <a:pPr>
              <a:defRPr/>
            </a:pPr>
            <a:endParaRPr lang="en-GB"/>
          </a:p>
        </p:txBody>
      </p:sp>
      <p:sp>
        <p:nvSpPr>
          <p:cNvPr id="11" name="Slide Number Placeholder 5"/>
          <p:cNvSpPr>
            <a:spLocks noGrp="1"/>
          </p:cNvSpPr>
          <p:nvPr>
            <p:ph type="sldNum" sz="quarter" idx="16"/>
          </p:nvPr>
        </p:nvSpPr>
        <p:spPr/>
        <p:txBody>
          <a:bodyPr/>
          <a:lstStyle>
            <a:lvl1pPr>
              <a:defRPr/>
            </a:lvl1pPr>
          </a:lstStyle>
          <a:p>
            <a:pPr>
              <a:defRPr/>
            </a:pPr>
            <a:fld id="{0A31693E-CFCA-4C4A-AC17-C1FB2EC7B739}" type="slidenum">
              <a:rPr lang="en-GB"/>
              <a:pPr>
                <a:defRPr/>
              </a:pPr>
              <a:t>‹#›</a:t>
            </a:fld>
            <a:endParaRPr lang="en-GB"/>
          </a:p>
        </p:txBody>
      </p:sp>
    </p:spTree>
    <p:extLst>
      <p:ext uri="{BB962C8B-B14F-4D97-AF65-F5344CB8AC3E}">
        <p14:creationId xmlns:p14="http://schemas.microsoft.com/office/powerpoint/2010/main" val="2148888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1" y="609601"/>
            <a:ext cx="10131427" cy="2743199"/>
          </a:xfrm>
        </p:spPr>
        <p:txBody>
          <a:bodyPr/>
          <a:lstStyle>
            <a:lvl1pPr>
              <a:defRPr lang="en-US" b="0" dirty="0"/>
            </a:lvl1pPr>
          </a:lstStyle>
          <a:p>
            <a:pPr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4"/>
          </p:nvPr>
        </p:nvSpPr>
        <p:spPr/>
        <p:txBody>
          <a:bodyPr/>
          <a:lstStyle>
            <a:lvl1pPr>
              <a:defRPr/>
            </a:lvl1pPr>
          </a:lstStyle>
          <a:p>
            <a:pPr>
              <a:defRPr/>
            </a:pPr>
            <a:fld id="{68929944-9681-43DA-81CE-90A29E0A67E1}" type="datetimeFigureOut">
              <a:rPr lang="en-GB"/>
              <a:pPr>
                <a:defRPr/>
              </a:pPr>
              <a:t>19/05/2025</a:t>
            </a:fld>
            <a:endParaRPr lang="en-GB"/>
          </a:p>
        </p:txBody>
      </p:sp>
      <p:sp>
        <p:nvSpPr>
          <p:cNvPr id="7" name="Footer Placeholder 4"/>
          <p:cNvSpPr>
            <a:spLocks noGrp="1"/>
          </p:cNvSpPr>
          <p:nvPr>
            <p:ph type="ftr" sz="quarter" idx="15"/>
          </p:nvPr>
        </p:nvSpPr>
        <p:spPr/>
        <p:txBody>
          <a:bodyPr/>
          <a:lstStyle>
            <a:lvl1pPr>
              <a:defRPr/>
            </a:lvl1pPr>
          </a:lstStyle>
          <a:p>
            <a:pPr>
              <a:defRPr/>
            </a:pPr>
            <a:endParaRPr lang="en-GB"/>
          </a:p>
        </p:txBody>
      </p:sp>
      <p:sp>
        <p:nvSpPr>
          <p:cNvPr id="8" name="Slide Number Placeholder 5"/>
          <p:cNvSpPr>
            <a:spLocks noGrp="1"/>
          </p:cNvSpPr>
          <p:nvPr>
            <p:ph type="sldNum" sz="quarter" idx="16"/>
          </p:nvPr>
        </p:nvSpPr>
        <p:spPr/>
        <p:txBody>
          <a:bodyPr/>
          <a:lstStyle>
            <a:lvl1pPr>
              <a:defRPr/>
            </a:lvl1pPr>
          </a:lstStyle>
          <a:p>
            <a:pPr>
              <a:defRPr/>
            </a:pPr>
            <a:fld id="{0B64D180-D92F-48D2-BFDB-2FBE27C56D1F}" type="slidenum">
              <a:rPr lang="en-GB"/>
              <a:pPr>
                <a:defRPr/>
              </a:pPr>
              <a:t>‹#›</a:t>
            </a:fld>
            <a:endParaRPr lang="en-GB"/>
          </a:p>
        </p:txBody>
      </p:sp>
    </p:spTree>
    <p:extLst>
      <p:ext uri="{BB962C8B-B14F-4D97-AF65-F5344CB8AC3E}">
        <p14:creationId xmlns:p14="http://schemas.microsoft.com/office/powerpoint/2010/main" val="387354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05738095-2319-42EF-AF39-35C60552ADE5}" type="datetimeFigureOut">
              <a:rPr lang="en-GB"/>
              <a:pPr>
                <a:defRPr/>
              </a:pPr>
              <a:t>19/05/2025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DF0187E-E4EF-4EC3-ACEB-FEEC6CAB916A}" type="slidenum">
              <a:rPr lang="en-GB"/>
              <a:pPr>
                <a:defRPr/>
              </a:pPr>
              <a:t>‹#›</a:t>
            </a:fld>
            <a:endParaRPr lang="en-GB"/>
          </a:p>
        </p:txBody>
      </p:sp>
    </p:spTree>
    <p:extLst>
      <p:ext uri="{BB962C8B-B14F-4D97-AF65-F5344CB8AC3E}">
        <p14:creationId xmlns:p14="http://schemas.microsoft.com/office/powerpoint/2010/main" val="690972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A0FC58C-3135-4A0A-B953-0CE2A6E6DFEC}" type="datetimeFigureOut">
              <a:rPr lang="en-GB"/>
              <a:pPr>
                <a:defRPr/>
              </a:pPr>
              <a:t>19/05/2025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C8C4966-59AB-490A-BE74-292280DE0BFD}" type="slidenum">
              <a:rPr lang="en-GB"/>
              <a:pPr>
                <a:defRPr/>
              </a:pPr>
              <a:t>‹#›</a:t>
            </a:fld>
            <a:endParaRPr lang="en-GB"/>
          </a:p>
        </p:txBody>
      </p:sp>
    </p:spTree>
    <p:extLst>
      <p:ext uri="{BB962C8B-B14F-4D97-AF65-F5344CB8AC3E}">
        <p14:creationId xmlns:p14="http://schemas.microsoft.com/office/powerpoint/2010/main" val="24229274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2400" y="1676400"/>
            <a:ext cx="9330267"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422400" y="2781300"/>
            <a:ext cx="4563533"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9134" y="2781300"/>
            <a:ext cx="4563533" cy="3276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a:defRPr/>
            </a:pPr>
            <a:endParaRPr lang="en-GB" alt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a:defRPr/>
            </a:pPr>
            <a:endParaRPr lang="en-GB" alt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a:defRPr/>
            </a:pPr>
            <a:fld id="{A02E0531-6AB6-41E1-94A8-82858C86243E}" type="slidenum">
              <a:rPr lang="en-GB" altLang="en-US"/>
              <a:pPr>
                <a:defRPr/>
              </a:pPr>
              <a:t>‹#›</a:t>
            </a:fld>
            <a:endParaRPr lang="en-GB" altLang="en-US"/>
          </a:p>
        </p:txBody>
      </p:sp>
    </p:spTree>
    <p:extLst>
      <p:ext uri="{BB962C8B-B14F-4D97-AF65-F5344CB8AC3E}">
        <p14:creationId xmlns:p14="http://schemas.microsoft.com/office/powerpoint/2010/main" val="4215306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AA6ADD72-956F-44FD-8D47-0794601B9233}" type="datetimeFigureOut">
              <a:rPr lang="en-GB"/>
              <a:pPr>
                <a:defRPr/>
              </a:pPr>
              <a:t>19/05/2025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F83815E-7BD2-4C99-A501-ADD81298A12A}" type="slidenum">
              <a:rPr lang="en-GB"/>
              <a:pPr>
                <a:defRPr/>
              </a:pPr>
              <a:t>‹#›</a:t>
            </a:fld>
            <a:endParaRPr lang="en-GB"/>
          </a:p>
        </p:txBody>
      </p:sp>
    </p:spTree>
    <p:extLst>
      <p:ext uri="{BB962C8B-B14F-4D97-AF65-F5344CB8AC3E}">
        <p14:creationId xmlns:p14="http://schemas.microsoft.com/office/powerpoint/2010/main" val="3227972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59FB4E9-1E11-4538-9F59-AEE3BE3F0CCA}" type="datetimeFigureOut">
              <a:rPr lang="en-GB"/>
              <a:pPr>
                <a:defRPr/>
              </a:pPr>
              <a:t>19/05/2025</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6EA542B-7C0E-4A57-A314-35BDC6B78F5C}" type="slidenum">
              <a:rPr lang="en-GB"/>
              <a:pPr>
                <a:defRPr/>
              </a:pPr>
              <a:t>‹#›</a:t>
            </a:fld>
            <a:endParaRPr lang="en-GB"/>
          </a:p>
        </p:txBody>
      </p:sp>
    </p:spTree>
    <p:extLst>
      <p:ext uri="{BB962C8B-B14F-4D97-AF65-F5344CB8AC3E}">
        <p14:creationId xmlns:p14="http://schemas.microsoft.com/office/powerpoint/2010/main" val="2381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767884DD-59AE-4834-8A4E-DAF5EDA3E5E2}" type="datetimeFigureOut">
              <a:rPr lang="en-GB"/>
              <a:pPr>
                <a:defRPr/>
              </a:pPr>
              <a:t>19/05/2025</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pPr>
              <a:defRPr/>
            </a:pPr>
            <a:fld id="{079D6A38-8940-437B-8DC9-F39C97CD5A78}" type="slidenum">
              <a:rPr lang="en-GB"/>
              <a:pPr>
                <a:defRPr/>
              </a:pPr>
              <a:t>‹#›</a:t>
            </a:fld>
            <a:endParaRPr lang="en-GB"/>
          </a:p>
        </p:txBody>
      </p:sp>
    </p:spTree>
    <p:extLst>
      <p:ext uri="{BB962C8B-B14F-4D97-AF65-F5344CB8AC3E}">
        <p14:creationId xmlns:p14="http://schemas.microsoft.com/office/powerpoint/2010/main" val="50966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6330C042-7896-4FCB-B0F2-773D6A0E5132}" type="datetimeFigureOut">
              <a:rPr lang="en-GB"/>
              <a:pPr>
                <a:defRPr/>
              </a:pPr>
              <a:t>19/05/2025</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674E74FC-651A-4A7F-9B33-8329E9C542D6}" type="slidenum">
              <a:rPr lang="en-GB"/>
              <a:pPr>
                <a:defRPr/>
              </a:pPr>
              <a:t>‹#›</a:t>
            </a:fld>
            <a:endParaRPr lang="en-GB"/>
          </a:p>
        </p:txBody>
      </p:sp>
    </p:spTree>
    <p:extLst>
      <p:ext uri="{BB962C8B-B14F-4D97-AF65-F5344CB8AC3E}">
        <p14:creationId xmlns:p14="http://schemas.microsoft.com/office/powerpoint/2010/main" val="110688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C57DAA23-A7F3-48C8-9EE6-2FC96D9730E0}" type="datetimeFigureOut">
              <a:rPr lang="en-GB"/>
              <a:pPr>
                <a:defRPr/>
              </a:pPr>
              <a:t>19/05/2025</a:t>
            </a:fld>
            <a:endParaRPr lang="en-GB"/>
          </a:p>
        </p:txBody>
      </p:sp>
      <p:sp>
        <p:nvSpPr>
          <p:cNvPr id="5" name="Footer Placeholder 3"/>
          <p:cNvSpPr>
            <a:spLocks noGrp="1"/>
          </p:cNvSpPr>
          <p:nvPr>
            <p:ph type="ftr" sz="quarter" idx="11"/>
          </p:nvPr>
        </p:nvSpPr>
        <p:spPr/>
        <p:txBody>
          <a:bodyPr/>
          <a:lstStyle>
            <a:lvl1pPr>
              <a:defRPr/>
            </a:lvl1pPr>
          </a:lstStyle>
          <a:p>
            <a:pPr>
              <a:defRPr/>
            </a:pPr>
            <a:endParaRPr lang="en-GB"/>
          </a:p>
        </p:txBody>
      </p:sp>
      <p:sp>
        <p:nvSpPr>
          <p:cNvPr id="6" name="Slide Number Placeholder 4"/>
          <p:cNvSpPr>
            <a:spLocks noGrp="1"/>
          </p:cNvSpPr>
          <p:nvPr>
            <p:ph type="sldNum" sz="quarter" idx="12"/>
          </p:nvPr>
        </p:nvSpPr>
        <p:spPr/>
        <p:txBody>
          <a:bodyPr/>
          <a:lstStyle>
            <a:lvl1pPr>
              <a:defRPr/>
            </a:lvl1pPr>
          </a:lstStyle>
          <a:p>
            <a:pPr>
              <a:defRPr/>
            </a:pPr>
            <a:fld id="{C49A7117-8039-42DE-9F4B-28AE4437B8DB}" type="slidenum">
              <a:rPr lang="en-GB"/>
              <a:pPr>
                <a:defRPr/>
              </a:pPr>
              <a:t>‹#›</a:t>
            </a:fld>
            <a:endParaRPr lang="en-GB"/>
          </a:p>
        </p:txBody>
      </p:sp>
    </p:spTree>
    <p:extLst>
      <p:ext uri="{BB962C8B-B14F-4D97-AF65-F5344CB8AC3E}">
        <p14:creationId xmlns:p14="http://schemas.microsoft.com/office/powerpoint/2010/main" val="300985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C8AEB83E-EAAF-43F9-9A43-B0972840BEBE}" type="datetimeFigureOut">
              <a:rPr lang="en-GB"/>
              <a:pPr>
                <a:defRPr/>
              </a:pPr>
              <a:t>19/05/2025</a:t>
            </a:fld>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3"/>
          <p:cNvSpPr>
            <a:spLocks noGrp="1"/>
          </p:cNvSpPr>
          <p:nvPr>
            <p:ph type="sldNum" sz="quarter" idx="12"/>
          </p:nvPr>
        </p:nvSpPr>
        <p:spPr/>
        <p:txBody>
          <a:bodyPr/>
          <a:lstStyle>
            <a:lvl1pPr>
              <a:defRPr/>
            </a:lvl1pPr>
          </a:lstStyle>
          <a:p>
            <a:pPr>
              <a:defRPr/>
            </a:pPr>
            <a:fld id="{EFFCA481-3456-4B41-8CA7-E2CB67691843}" type="slidenum">
              <a:rPr lang="en-GB"/>
              <a:pPr>
                <a:defRPr/>
              </a:pPr>
              <a:t>‹#›</a:t>
            </a:fld>
            <a:endParaRPr lang="en-GB"/>
          </a:p>
        </p:txBody>
      </p:sp>
    </p:spTree>
    <p:extLst>
      <p:ext uri="{BB962C8B-B14F-4D97-AF65-F5344CB8AC3E}">
        <p14:creationId xmlns:p14="http://schemas.microsoft.com/office/powerpoint/2010/main" val="816494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2074333"/>
            <a:ext cx="3680885" cy="13716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BFFE423C-76F5-4E49-95D9-6237F01C478E}" type="datetimeFigureOut">
              <a:rPr lang="en-GB"/>
              <a:pPr>
                <a:defRPr/>
              </a:pPr>
              <a:t>19/05/2025</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pPr>
              <a:defRPr/>
            </a:pPr>
            <a:fld id="{B13ECBF2-2E84-4507-A70B-79F76DA9E456}" type="slidenum">
              <a:rPr lang="en-GB"/>
              <a:pPr>
                <a:defRPr/>
              </a:pPr>
              <a:t>‹#›</a:t>
            </a:fld>
            <a:endParaRPr lang="en-GB"/>
          </a:p>
        </p:txBody>
      </p:sp>
    </p:spTree>
    <p:extLst>
      <p:ext uri="{BB962C8B-B14F-4D97-AF65-F5344CB8AC3E}">
        <p14:creationId xmlns:p14="http://schemas.microsoft.com/office/powerpoint/2010/main" val="396129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88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5800" y="1600200"/>
            <a:ext cx="6164653" cy="1371600"/>
          </a:xfrm>
        </p:spPr>
        <p:txBody>
          <a:bodyPr anchor="b"/>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DE5345A9-4E58-4617-B037-952935FBF4F0}" type="datetimeFigureOut">
              <a:rPr lang="en-GB"/>
              <a:pPr>
                <a:defRPr/>
              </a:pPr>
              <a:t>19/05/2025</a:t>
            </a:fld>
            <a:endParaRPr lang="en-GB"/>
          </a:p>
        </p:txBody>
      </p:sp>
      <p:sp>
        <p:nvSpPr>
          <p:cNvPr id="7" name="Footer Placeholder 5"/>
          <p:cNvSpPr>
            <a:spLocks noGrp="1"/>
          </p:cNvSpPr>
          <p:nvPr>
            <p:ph type="ftr" sz="quarter" idx="11"/>
          </p:nvPr>
        </p:nvSpPr>
        <p:spPr/>
        <p:txBody>
          <a:bodyPr/>
          <a:lstStyle>
            <a:lvl1pPr>
              <a:defRPr/>
            </a:lvl1pPr>
          </a:lstStyle>
          <a:p>
            <a:pPr>
              <a:defRPr/>
            </a:pPr>
            <a:endParaRPr lang="en-GB"/>
          </a:p>
        </p:txBody>
      </p:sp>
      <p:sp>
        <p:nvSpPr>
          <p:cNvPr id="8" name="Slide Number Placeholder 6"/>
          <p:cNvSpPr>
            <a:spLocks noGrp="1"/>
          </p:cNvSpPr>
          <p:nvPr>
            <p:ph type="sldNum" sz="quarter" idx="12"/>
          </p:nvPr>
        </p:nvSpPr>
        <p:spPr/>
        <p:txBody>
          <a:bodyPr/>
          <a:lstStyle>
            <a:lvl1pPr>
              <a:defRPr/>
            </a:lvl1pPr>
          </a:lstStyle>
          <a:p>
            <a:pPr>
              <a:defRPr/>
            </a:pPr>
            <a:fld id="{7420F108-1349-4F7C-A940-1517EB392493}" type="slidenum">
              <a:rPr lang="en-GB"/>
              <a:pPr>
                <a:defRPr/>
              </a:pPr>
              <a:t>‹#›</a:t>
            </a:fld>
            <a:endParaRPr lang="en-GB"/>
          </a:p>
        </p:txBody>
      </p:sp>
    </p:spTree>
    <p:extLst>
      <p:ext uri="{BB962C8B-B14F-4D97-AF65-F5344CB8AC3E}">
        <p14:creationId xmlns:p14="http://schemas.microsoft.com/office/powerpoint/2010/main" val="2756872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609600"/>
            <a:ext cx="10131425" cy="1455738"/>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85800" y="2141538"/>
            <a:ext cx="10131425"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8589963" y="5870575"/>
            <a:ext cx="1600200"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B4ED0B90-C56A-4553-A2C0-4ADE78591451}" type="datetimeFigureOut">
              <a:rPr lang="en-GB"/>
              <a:pPr>
                <a:defRPr/>
              </a:pPr>
              <a:t>19/05/2025</a:t>
            </a:fld>
            <a:endParaRPr lang="en-GB"/>
          </a:p>
        </p:txBody>
      </p:sp>
      <p:sp>
        <p:nvSpPr>
          <p:cNvPr id="5" name="Footer Placeholder 4"/>
          <p:cNvSpPr>
            <a:spLocks noGrp="1"/>
          </p:cNvSpPr>
          <p:nvPr>
            <p:ph type="ftr" sz="quarter" idx="3"/>
          </p:nvPr>
        </p:nvSpPr>
        <p:spPr>
          <a:xfrm>
            <a:off x="685800" y="5870575"/>
            <a:ext cx="7827963" cy="3778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endParaRPr lang="en-GB"/>
          </a:p>
        </p:txBody>
      </p:sp>
      <p:sp>
        <p:nvSpPr>
          <p:cNvPr id="6" name="Slide Number Placeholder 5"/>
          <p:cNvSpPr>
            <a:spLocks noGrp="1"/>
          </p:cNvSpPr>
          <p:nvPr>
            <p:ph type="sldNum" sz="quarter" idx="4"/>
          </p:nvPr>
        </p:nvSpPr>
        <p:spPr>
          <a:xfrm>
            <a:off x="10266363" y="5870575"/>
            <a:ext cx="550862" cy="3778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fld id="{D5CBDFD5-61A8-410D-8661-8396C5F2B3EA}"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2"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Lst>
  <p:txStyles>
    <p:titleStyle>
      <a:lvl1pPr algn="l" defTabSz="457200" rtl="0" eaLnBrk="0" fontAlgn="base" hangingPunct="0">
        <a:spcBef>
          <a:spcPct val="0"/>
        </a:spcBef>
        <a:spcAft>
          <a:spcPct val="0"/>
        </a:spcAft>
        <a:defRPr sz="36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600">
          <a:solidFill>
            <a:schemeClr val="tx1"/>
          </a:solidFill>
          <a:latin typeface="Calibri Light" panose="020F0302020204030204" pitchFamily="34" charset="0"/>
        </a:defRPr>
      </a:lvl2pPr>
      <a:lvl3pPr algn="l" defTabSz="457200" rtl="0" eaLnBrk="0" fontAlgn="base" hangingPunct="0">
        <a:spcBef>
          <a:spcPct val="0"/>
        </a:spcBef>
        <a:spcAft>
          <a:spcPct val="0"/>
        </a:spcAft>
        <a:defRPr sz="3600">
          <a:solidFill>
            <a:schemeClr val="tx1"/>
          </a:solidFill>
          <a:latin typeface="Calibri Light" panose="020F0302020204030204" pitchFamily="34" charset="0"/>
        </a:defRPr>
      </a:lvl3pPr>
      <a:lvl4pPr algn="l" defTabSz="457200" rtl="0" eaLnBrk="0" fontAlgn="base" hangingPunct="0">
        <a:spcBef>
          <a:spcPct val="0"/>
        </a:spcBef>
        <a:spcAft>
          <a:spcPct val="0"/>
        </a:spcAft>
        <a:defRPr sz="3600">
          <a:solidFill>
            <a:schemeClr val="tx1"/>
          </a:solidFill>
          <a:latin typeface="Calibri Light" panose="020F0302020204030204" pitchFamily="34" charset="0"/>
        </a:defRPr>
      </a:lvl4pPr>
      <a:lvl5pPr algn="l" defTabSz="457200" rtl="0" eaLnBrk="0" fontAlgn="base" hangingPunct="0">
        <a:spcBef>
          <a:spcPct val="0"/>
        </a:spcBef>
        <a:spcAft>
          <a:spcPct val="0"/>
        </a:spcAft>
        <a:defRPr sz="3600">
          <a:solidFill>
            <a:schemeClr val="tx1"/>
          </a:solidFill>
          <a:latin typeface="Calibri Light" panose="020F030202020403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kern="1200">
          <a:solidFill>
            <a:schemeClr val="tx1"/>
          </a:solidFill>
          <a:latin typeface="+mn-lt"/>
          <a:ea typeface="+mn-ea"/>
          <a:cs typeface="+mn-cs"/>
        </a:defRPr>
      </a:lvl1pPr>
      <a:lvl2pPr marL="7429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600" kern="1200">
          <a:solidFill>
            <a:schemeClr val="tx1"/>
          </a:solidFill>
          <a:latin typeface="+mn-lt"/>
          <a:ea typeface="+mn-ea"/>
          <a:cs typeface="+mn-cs"/>
        </a:defRPr>
      </a:lvl2pPr>
      <a:lvl3pPr marL="1200150" indent="-285750" algn="l" defTabSz="457200" rtl="0" eaLnBrk="0" fontAlgn="base" hangingPunct="0">
        <a:spcBef>
          <a:spcPct val="0"/>
        </a:spcBef>
        <a:spcAft>
          <a:spcPts val="10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5430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4pPr>
      <a:lvl5pPr marL="2000250" indent="-171450" algn="l" defTabSz="457200" rtl="0" eaLnBrk="0" fontAlgn="base" hangingPunct="0">
        <a:spcBef>
          <a:spcPct val="0"/>
        </a:spcBef>
        <a:spcAft>
          <a:spcPts val="1000"/>
        </a:spcAft>
        <a:buClr>
          <a:schemeClr val="tx1"/>
        </a:buClr>
        <a:buSzPct val="100000"/>
        <a:buFont typeface="Arial" panose="020B0604020202020204" pitchFamily="34" charset="0"/>
        <a:buChar char="•"/>
        <a:defRPr sz="1200" kern="1200">
          <a:solidFill>
            <a:schemeClr val="tx1"/>
          </a:solidFill>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963738"/>
            <a:ext cx="7197725" cy="2422525"/>
          </a:xfrm>
        </p:spPr>
        <p:txBody>
          <a:bodyPr/>
          <a:lstStyle/>
          <a:p>
            <a:pPr eaLnBrk="1" fontAlgn="auto" hangingPunct="1">
              <a:spcAft>
                <a:spcPts val="0"/>
              </a:spcAft>
              <a:defRPr/>
            </a:pPr>
            <a:r>
              <a:rPr lang="en-GB" dirty="0" smtClean="0"/>
              <a:t>Terminal agitation and distress: a case and an outline</a:t>
            </a:r>
            <a:endParaRPr lang="en-GB" dirty="0"/>
          </a:p>
        </p:txBody>
      </p:sp>
      <p:sp>
        <p:nvSpPr>
          <p:cNvPr id="3" name="Subtitle 2"/>
          <p:cNvSpPr>
            <a:spLocks noGrp="1"/>
          </p:cNvSpPr>
          <p:nvPr>
            <p:ph type="subTitle" idx="1"/>
          </p:nvPr>
        </p:nvSpPr>
        <p:spPr>
          <a:xfrm>
            <a:off x="3962400" y="4386263"/>
            <a:ext cx="7197725" cy="1404937"/>
          </a:xfrm>
        </p:spPr>
        <p:txBody>
          <a:bodyPr rtlCol="0"/>
          <a:lstStyle/>
          <a:p>
            <a:pPr eaLnBrk="1" fontAlgn="auto" hangingPunct="1">
              <a:spcBef>
                <a:spcPts val="0"/>
              </a:spcBef>
              <a:buFont typeface="Arial"/>
              <a:buNone/>
              <a:defRPr/>
            </a:pPr>
            <a:r>
              <a:rPr lang="en-GB" dirty="0" smtClean="0"/>
              <a:t>Paul Keeley	</a:t>
            </a:r>
          </a:p>
          <a:p>
            <a:pPr eaLnBrk="1" fontAlgn="auto" hangingPunct="1">
              <a:spcBef>
                <a:spcPts val="0"/>
              </a:spcBef>
              <a:buFont typeface="Arial"/>
              <a:buNone/>
              <a:defRPr/>
            </a:pPr>
            <a:r>
              <a:rPr lang="en-GB" dirty="0" smtClean="0"/>
              <a:t>Palliative Care Team</a:t>
            </a:r>
          </a:p>
          <a:p>
            <a:pPr eaLnBrk="1" fontAlgn="auto" hangingPunct="1">
              <a:spcBef>
                <a:spcPts val="0"/>
              </a:spcBef>
              <a:buFont typeface="Arial"/>
              <a:buNone/>
              <a:defRPr/>
            </a:pPr>
            <a:r>
              <a:rPr lang="en-GB" dirty="0" smtClean="0"/>
              <a:t>GRI</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Mr C</a:t>
            </a:r>
            <a:endParaRPr lang="en-GB" dirty="0"/>
          </a:p>
        </p:txBody>
      </p:sp>
      <p:sp>
        <p:nvSpPr>
          <p:cNvPr id="28675" name="Content Placeholder 2"/>
          <p:cNvSpPr>
            <a:spLocks noGrp="1"/>
          </p:cNvSpPr>
          <p:nvPr>
            <p:ph idx="1"/>
          </p:nvPr>
        </p:nvSpPr>
        <p:spPr/>
        <p:txBody>
          <a:bodyPr/>
          <a:lstStyle/>
          <a:p>
            <a:pPr eaLnBrk="1" hangingPunct="1"/>
            <a:r>
              <a:rPr lang="en-GB" altLang="en-US" smtClean="0"/>
              <a:t>Increasing use of meds throughout evening of 21st; </a:t>
            </a:r>
          </a:p>
          <a:p>
            <a:pPr eaLnBrk="1" hangingPunct="1"/>
            <a:endParaRPr lang="en-GB" altLang="en-US" smtClean="0"/>
          </a:p>
          <a:p>
            <a:pPr eaLnBrk="1" hangingPunct="1"/>
            <a:r>
              <a:rPr lang="en-GB" altLang="en-US" smtClean="0"/>
              <a:t>I contacted the ward  at 1427; 1706; 2016 and 2256 such was my anxiety about the situation; </a:t>
            </a:r>
          </a:p>
          <a:p>
            <a:pPr eaLnBrk="1" hangingPunct="1"/>
            <a:r>
              <a:rPr lang="en-GB" altLang="en-US" smtClean="0"/>
              <a:t>there had been some easing of the agitation by late evening;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Mr C</a:t>
            </a:r>
            <a:endParaRPr lang="en-GB" dirty="0"/>
          </a:p>
        </p:txBody>
      </p:sp>
      <p:sp>
        <p:nvSpPr>
          <p:cNvPr id="29699" name="Content Placeholder 2"/>
          <p:cNvSpPr>
            <a:spLocks noGrp="1"/>
          </p:cNvSpPr>
          <p:nvPr>
            <p:ph idx="1"/>
          </p:nvPr>
        </p:nvSpPr>
        <p:spPr/>
        <p:txBody>
          <a:bodyPr/>
          <a:lstStyle/>
          <a:p>
            <a:pPr eaLnBrk="1" hangingPunct="1"/>
            <a:r>
              <a:rPr lang="en-GB" altLang="en-US" smtClean="0"/>
              <a:t>Mr C died ca 0220 on the 25</a:t>
            </a:r>
            <a:r>
              <a:rPr lang="en-GB" altLang="en-US" baseline="30000" smtClean="0"/>
              <a:t>th</a:t>
            </a:r>
            <a:r>
              <a:rPr lang="en-GB" altLang="en-US" smtClean="0"/>
              <a:t> (time unable to be verified as wife was asleep when he died and the nurses could not be precise about when death occurred. </a:t>
            </a:r>
          </a:p>
          <a:p>
            <a:pPr eaLnBrk="1" hangingPunct="1"/>
            <a:endParaRPr lang="en-GB" alt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Issues</a:t>
            </a:r>
            <a:endParaRPr lang="en-GB" dirty="0"/>
          </a:p>
        </p:txBody>
      </p:sp>
      <p:sp>
        <p:nvSpPr>
          <p:cNvPr id="30723" name="Content Placeholder 2"/>
          <p:cNvSpPr>
            <a:spLocks noGrp="1"/>
          </p:cNvSpPr>
          <p:nvPr>
            <p:ph idx="1"/>
          </p:nvPr>
        </p:nvSpPr>
        <p:spPr/>
        <p:txBody>
          <a:bodyPr/>
          <a:lstStyle/>
          <a:p>
            <a:pPr eaLnBrk="1" hangingPunct="1"/>
            <a:r>
              <a:rPr lang="en-GB" altLang="en-US" smtClean="0"/>
              <a:t>Ward had referred for clinical psychology input – why didn’t I do that earlier?</a:t>
            </a:r>
          </a:p>
          <a:p>
            <a:pPr eaLnBrk="1" hangingPunct="1"/>
            <a:r>
              <a:rPr lang="en-GB" altLang="en-US" smtClean="0"/>
              <a:t>Management of agitation – higher doses sooner – hadn’t explored the issues around tolerance and previous drug use – unresponsive to benzodiazepines</a:t>
            </a:r>
          </a:p>
          <a:p>
            <a:pPr eaLnBrk="1" hangingPunct="1"/>
            <a:r>
              <a:rPr lang="en-GB" altLang="en-US" smtClean="0"/>
              <a:t>Delay getting drugs to ward, csci set up on day before death – could I have speeded this up/anticipated it</a:t>
            </a:r>
          </a:p>
          <a:p>
            <a:pPr eaLnBrk="1" hangingPunct="1"/>
            <a:r>
              <a:rPr lang="en-GB" altLang="en-US" smtClean="0"/>
              <a:t>Started phenobaritone earlier?</a:t>
            </a:r>
          </a:p>
          <a:p>
            <a:pPr eaLnBrk="1" hangingPunct="1"/>
            <a:r>
              <a:rPr lang="en-GB" altLang="en-US" smtClean="0"/>
              <a:t>My own investment in the patient – I was anxious that he should be symptom controlled and left with a sense of failure about the fact that this was only partially achieved</a:t>
            </a:r>
          </a:p>
          <a:p>
            <a:pPr eaLnBrk="1" hangingPunct="1"/>
            <a:endParaRPr lang="en-GB" altLang="en-US"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Mr C</a:t>
            </a:r>
            <a:endParaRPr lang="en-GB" dirty="0"/>
          </a:p>
        </p:txBody>
      </p:sp>
      <p:pic>
        <p:nvPicPr>
          <p:cNvPr id="31747"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032125" y="2141538"/>
            <a:ext cx="5438775" cy="3649662"/>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1524000" y="549275"/>
            <a:ext cx="6997700" cy="1143000"/>
          </a:xfrm>
        </p:spPr>
        <p:txBody>
          <a:bodyPr/>
          <a:lstStyle/>
          <a:p>
            <a:pPr eaLnBrk="1" fontAlgn="auto" hangingPunct="1">
              <a:spcAft>
                <a:spcPts val="0"/>
              </a:spcAft>
              <a:defRPr/>
            </a:pPr>
            <a:r>
              <a:rPr lang="en-GB" altLang="en-US" sz="2400"/>
              <a:t>What are the possible causes </a:t>
            </a:r>
            <a:br>
              <a:rPr lang="en-GB" altLang="en-US" sz="2400"/>
            </a:br>
            <a:r>
              <a:rPr lang="en-GB" altLang="en-US" sz="2400"/>
              <a:t>of confusion / agitation?</a:t>
            </a:r>
            <a:endParaRPr lang="en-US" altLang="en-US" sz="2400"/>
          </a:p>
        </p:txBody>
      </p:sp>
      <p:sp>
        <p:nvSpPr>
          <p:cNvPr id="17413" name="Rectangle 5"/>
          <p:cNvSpPr>
            <a:spLocks noGrp="1" noChangeArrowheads="1"/>
          </p:cNvSpPr>
          <p:nvPr>
            <p:ph type="body" sz="half" idx="1"/>
          </p:nvPr>
        </p:nvSpPr>
        <p:spPr>
          <a:xfrm>
            <a:off x="1847850" y="2060575"/>
            <a:ext cx="4176713" cy="4176713"/>
          </a:xfrm>
        </p:spPr>
        <p:txBody>
          <a:bodyPr/>
          <a:lstStyle/>
          <a:p>
            <a:pPr eaLnBrk="1" hangingPunct="1">
              <a:lnSpc>
                <a:spcPct val="80000"/>
              </a:lnSpc>
            </a:pPr>
            <a:endParaRPr lang="en-GB" altLang="en-US" sz="2200" b="1" smtClean="0"/>
          </a:p>
          <a:p>
            <a:pPr eaLnBrk="1" hangingPunct="1">
              <a:lnSpc>
                <a:spcPct val="80000"/>
              </a:lnSpc>
            </a:pPr>
            <a:r>
              <a:rPr lang="en-GB" altLang="en-US" sz="2200" b="1" smtClean="0"/>
              <a:t>Extensive!</a:t>
            </a:r>
          </a:p>
          <a:p>
            <a:pPr eaLnBrk="1" hangingPunct="1">
              <a:lnSpc>
                <a:spcPct val="80000"/>
              </a:lnSpc>
            </a:pPr>
            <a:r>
              <a:rPr lang="en-GB" altLang="en-US" sz="2200" b="1" smtClean="0"/>
              <a:t>CNS</a:t>
            </a:r>
            <a:r>
              <a:rPr lang="en-GB" altLang="en-US" sz="2200" smtClean="0"/>
              <a:t>: Primary brain tumours; metastatic spread to the CNS; </a:t>
            </a:r>
          </a:p>
          <a:p>
            <a:pPr eaLnBrk="1" hangingPunct="1">
              <a:lnSpc>
                <a:spcPct val="80000"/>
              </a:lnSpc>
            </a:pPr>
            <a:r>
              <a:rPr lang="en-GB" altLang="en-US" sz="2200" b="1" smtClean="0"/>
              <a:t>Metabolic causes</a:t>
            </a:r>
            <a:r>
              <a:rPr lang="en-GB" altLang="en-US" sz="2200" smtClean="0"/>
              <a:t>: 	</a:t>
            </a:r>
          </a:p>
          <a:p>
            <a:pPr eaLnBrk="1" hangingPunct="1">
              <a:lnSpc>
                <a:spcPct val="80000"/>
              </a:lnSpc>
              <a:buFontTx/>
              <a:buNone/>
            </a:pPr>
            <a:r>
              <a:rPr lang="en-GB" altLang="en-US" sz="2200" smtClean="0"/>
              <a:t>	Organ failure (e.g. hyperbilirubinaemia, uraemia); </a:t>
            </a:r>
          </a:p>
          <a:p>
            <a:pPr eaLnBrk="1" hangingPunct="1">
              <a:lnSpc>
                <a:spcPct val="80000"/>
              </a:lnSpc>
            </a:pPr>
            <a:r>
              <a:rPr lang="en-GB" altLang="en-US" sz="2200" smtClean="0"/>
              <a:t>Electrolyte disturbance (e.g. hyponatraemia, hypercalcaemia); hypoxia;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413">
                                            <p:txEl>
                                              <p:pRg st="1" end="1"/>
                                            </p:txEl>
                                          </p:spTgt>
                                        </p:tgtEl>
                                        <p:attrNameLst>
                                          <p:attrName>style.visibility</p:attrName>
                                        </p:attrNameLst>
                                      </p:cBhvr>
                                      <p:to>
                                        <p:strVal val="visible"/>
                                      </p:to>
                                    </p:set>
                                    <p:anim calcmode="lin" valueType="num">
                                      <p:cBhvr additive="base">
                                        <p:cTn id="7" dur="500" fill="hold"/>
                                        <p:tgtEl>
                                          <p:spTgt spid="1741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4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413">
                                            <p:txEl>
                                              <p:pRg st="2" end="2"/>
                                            </p:txEl>
                                          </p:spTgt>
                                        </p:tgtEl>
                                        <p:attrNameLst>
                                          <p:attrName>style.visibility</p:attrName>
                                        </p:attrNameLst>
                                      </p:cBhvr>
                                      <p:to>
                                        <p:strVal val="visible"/>
                                      </p:to>
                                    </p:set>
                                    <p:anim calcmode="lin" valueType="num">
                                      <p:cBhvr additive="base">
                                        <p:cTn id="13" dur="500" fill="hold"/>
                                        <p:tgtEl>
                                          <p:spTgt spid="1741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4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413">
                                            <p:txEl>
                                              <p:pRg st="3" end="3"/>
                                            </p:txEl>
                                          </p:spTgt>
                                        </p:tgtEl>
                                        <p:attrNameLst>
                                          <p:attrName>style.visibility</p:attrName>
                                        </p:attrNameLst>
                                      </p:cBhvr>
                                      <p:to>
                                        <p:strVal val="visible"/>
                                      </p:to>
                                    </p:set>
                                    <p:anim calcmode="lin" valueType="num">
                                      <p:cBhvr additive="base">
                                        <p:cTn id="19" dur="500" fill="hold"/>
                                        <p:tgtEl>
                                          <p:spTgt spid="1741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4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7413">
                                            <p:txEl>
                                              <p:pRg st="4" end="4"/>
                                            </p:txEl>
                                          </p:spTgt>
                                        </p:tgtEl>
                                        <p:attrNameLst>
                                          <p:attrName>style.visibility</p:attrName>
                                        </p:attrNameLst>
                                      </p:cBhvr>
                                      <p:to>
                                        <p:strVal val="visible"/>
                                      </p:to>
                                    </p:set>
                                    <p:anim calcmode="lin" valueType="num">
                                      <p:cBhvr additive="base">
                                        <p:cTn id="25" dur="500" fill="hold"/>
                                        <p:tgtEl>
                                          <p:spTgt spid="1741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4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7413">
                                            <p:txEl>
                                              <p:pRg st="5" end="5"/>
                                            </p:txEl>
                                          </p:spTgt>
                                        </p:tgtEl>
                                        <p:attrNameLst>
                                          <p:attrName>style.visibility</p:attrName>
                                        </p:attrNameLst>
                                      </p:cBhvr>
                                      <p:to>
                                        <p:strVal val="visible"/>
                                      </p:to>
                                    </p:set>
                                    <p:anim calcmode="lin" valueType="num">
                                      <p:cBhvr additive="base">
                                        <p:cTn id="31" dur="500" fill="hold"/>
                                        <p:tgtEl>
                                          <p:spTgt spid="1741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41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1774825" y="620713"/>
            <a:ext cx="6997700" cy="1143000"/>
          </a:xfrm>
        </p:spPr>
        <p:txBody>
          <a:bodyPr/>
          <a:lstStyle/>
          <a:p>
            <a:pPr eaLnBrk="1" fontAlgn="auto" hangingPunct="1">
              <a:spcAft>
                <a:spcPts val="0"/>
              </a:spcAft>
              <a:defRPr/>
            </a:pPr>
            <a:r>
              <a:rPr lang="en-GB" altLang="en-US" sz="2800"/>
              <a:t>What are the possible causes </a:t>
            </a:r>
            <a:br>
              <a:rPr lang="en-GB" altLang="en-US" sz="2800"/>
            </a:br>
            <a:r>
              <a:rPr lang="en-GB" altLang="en-US" sz="2800"/>
              <a:t>of confusion / agitation?</a:t>
            </a:r>
            <a:endParaRPr lang="en-US" altLang="en-US" sz="2800"/>
          </a:p>
        </p:txBody>
      </p:sp>
      <p:sp>
        <p:nvSpPr>
          <p:cNvPr id="19461" name="Rectangle 5"/>
          <p:cNvSpPr>
            <a:spLocks noGrp="1" noChangeArrowheads="1"/>
          </p:cNvSpPr>
          <p:nvPr>
            <p:ph type="body" sz="half" idx="1"/>
          </p:nvPr>
        </p:nvSpPr>
        <p:spPr>
          <a:xfrm>
            <a:off x="1774825" y="1989138"/>
            <a:ext cx="4752975" cy="4608512"/>
          </a:xfrm>
        </p:spPr>
        <p:txBody>
          <a:bodyPr/>
          <a:lstStyle/>
          <a:p>
            <a:pPr eaLnBrk="1" hangingPunct="1"/>
            <a:r>
              <a:rPr lang="en-GB" altLang="en-US" sz="1700" b="1" smtClean="0"/>
              <a:t>Treatment effects</a:t>
            </a:r>
            <a:r>
              <a:rPr lang="en-GB" altLang="en-US" sz="1700" smtClean="0"/>
              <a:t>: Cytotoxic chemotherapy; radiotherapy (especially cranial irradiation) </a:t>
            </a:r>
          </a:p>
          <a:p>
            <a:pPr eaLnBrk="1" hangingPunct="1"/>
            <a:endParaRPr lang="en-GB" altLang="en-US" sz="1700" smtClean="0"/>
          </a:p>
          <a:p>
            <a:pPr eaLnBrk="1" hangingPunct="1"/>
            <a:r>
              <a:rPr lang="en-GB" altLang="en-US" sz="1700" b="1" smtClean="0"/>
              <a:t>Other drug effects:</a:t>
            </a:r>
            <a:r>
              <a:rPr lang="en-GB" altLang="en-US" sz="1700" smtClean="0"/>
              <a:t> Commonly: corticosteroids; opioids; anticholinergics. </a:t>
            </a:r>
          </a:p>
          <a:p>
            <a:pPr eaLnBrk="1" hangingPunct="1"/>
            <a:endParaRPr lang="en-GB" altLang="en-US" sz="1700" smtClean="0"/>
          </a:p>
          <a:p>
            <a:pPr eaLnBrk="1" hangingPunct="1"/>
            <a:r>
              <a:rPr lang="en-GB" altLang="en-US" sz="1700" b="1" smtClean="0"/>
              <a:t>Other causes:</a:t>
            </a:r>
            <a:r>
              <a:rPr lang="en-GB" altLang="en-US" sz="1700" smtClean="0"/>
              <a:t> anaemia; nutritional deficiencies (e.g. B12 defieciency); paraneoplastic syndrome</a:t>
            </a:r>
          </a:p>
          <a:p>
            <a:pPr eaLnBrk="1" hangingPunct="1"/>
            <a:endParaRPr lang="en-GB" altLang="en-US" sz="1700" smtClean="0"/>
          </a:p>
          <a:p>
            <a:pPr lvl="1" eaLnBrk="1" hangingPunct="1"/>
            <a:r>
              <a:rPr lang="en-GB" altLang="en-US" sz="1700" smtClean="0"/>
              <a:t>Fleishman SB, Lesko LM, Delirium and dementia. In Holland J, Rowland J, eds. </a:t>
            </a:r>
            <a:r>
              <a:rPr lang="en-GB" altLang="en-US" sz="1700" i="1" smtClean="0"/>
              <a:t>Handbook of Psychooncology: Psychological Care of the Patient with  Cancer.</a:t>
            </a:r>
            <a:r>
              <a:rPr lang="en-GB" altLang="en-US" sz="1700" smtClean="0"/>
              <a:t> New York, Oxford University Press.</a:t>
            </a:r>
            <a:r>
              <a:rPr lang="en-US" altLang="en-US" sz="1700" smtClean="0"/>
              <a:t> </a:t>
            </a:r>
          </a:p>
        </p:txBody>
      </p:sp>
      <p:pic>
        <p:nvPicPr>
          <p:cNvPr id="33796" name="Picture 8" descr="drugs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825" y="2492375"/>
            <a:ext cx="29813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 calcmode="lin" valueType="num">
                                      <p:cBhvr additive="base">
                                        <p:cTn id="7" dur="500" fill="hold"/>
                                        <p:tgtEl>
                                          <p:spTgt spid="1946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461">
                                            <p:txEl>
                                              <p:pRg st="2" end="2"/>
                                            </p:txEl>
                                          </p:spTgt>
                                        </p:tgtEl>
                                        <p:attrNameLst>
                                          <p:attrName>style.visibility</p:attrName>
                                        </p:attrNameLst>
                                      </p:cBhvr>
                                      <p:to>
                                        <p:strVal val="visible"/>
                                      </p:to>
                                    </p:set>
                                    <p:anim calcmode="lin" valueType="num">
                                      <p:cBhvr additive="base">
                                        <p:cTn id="13" dur="500" fill="hold"/>
                                        <p:tgtEl>
                                          <p:spTgt spid="1946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46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461">
                                            <p:txEl>
                                              <p:pRg st="4" end="4"/>
                                            </p:txEl>
                                          </p:spTgt>
                                        </p:tgtEl>
                                        <p:attrNameLst>
                                          <p:attrName>style.visibility</p:attrName>
                                        </p:attrNameLst>
                                      </p:cBhvr>
                                      <p:to>
                                        <p:strVal val="visible"/>
                                      </p:to>
                                    </p:set>
                                    <p:anim calcmode="lin" valueType="num">
                                      <p:cBhvr additive="base">
                                        <p:cTn id="19" dur="500" fill="hold"/>
                                        <p:tgtEl>
                                          <p:spTgt spid="1946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46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461">
                                            <p:txEl>
                                              <p:pRg st="6" end="6"/>
                                            </p:txEl>
                                          </p:spTgt>
                                        </p:tgtEl>
                                        <p:attrNameLst>
                                          <p:attrName>style.visibility</p:attrName>
                                        </p:attrNameLst>
                                      </p:cBhvr>
                                      <p:to>
                                        <p:strVal val="visible"/>
                                      </p:to>
                                    </p:set>
                                    <p:anim calcmode="lin" valueType="num">
                                      <p:cBhvr additive="base">
                                        <p:cTn id="23" dur="500" fill="hold"/>
                                        <p:tgtEl>
                                          <p:spTgt spid="19461">
                                            <p:txEl>
                                              <p:pRg st="6" end="6"/>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946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1774825" y="620713"/>
            <a:ext cx="6997700" cy="1143000"/>
          </a:xfrm>
        </p:spPr>
        <p:txBody>
          <a:bodyPr/>
          <a:lstStyle/>
          <a:p>
            <a:pPr eaLnBrk="1" fontAlgn="auto" hangingPunct="1">
              <a:spcAft>
                <a:spcPts val="0"/>
              </a:spcAft>
              <a:defRPr/>
            </a:pPr>
            <a:endParaRPr lang="en-GB" altLang="en-US" dirty="0"/>
          </a:p>
        </p:txBody>
      </p:sp>
      <p:sp>
        <p:nvSpPr>
          <p:cNvPr id="30725" name="Rectangle 5"/>
          <p:cNvSpPr>
            <a:spLocks noGrp="1" noChangeArrowheads="1"/>
          </p:cNvSpPr>
          <p:nvPr>
            <p:ph type="body" sz="half" idx="1"/>
          </p:nvPr>
        </p:nvSpPr>
        <p:spPr>
          <a:xfrm>
            <a:off x="1509713" y="2043113"/>
            <a:ext cx="3433762" cy="3276600"/>
          </a:xfrm>
        </p:spPr>
        <p:txBody>
          <a:bodyPr rtlCol="0">
            <a:normAutofit lnSpcReduction="10000"/>
          </a:bodyPr>
          <a:lstStyle/>
          <a:p>
            <a:pPr eaLnBrk="1" fontAlgn="auto" hangingPunct="1">
              <a:spcBef>
                <a:spcPts val="0"/>
              </a:spcBef>
              <a:buFont typeface="Arial"/>
              <a:buChar char="•"/>
              <a:defRPr/>
            </a:pPr>
            <a:endParaRPr lang="en-GB" altLang="en-US" sz="2600" dirty="0"/>
          </a:p>
          <a:p>
            <a:pPr eaLnBrk="1" fontAlgn="auto" hangingPunct="1">
              <a:spcBef>
                <a:spcPts val="0"/>
              </a:spcBef>
              <a:buFont typeface="Arial"/>
              <a:buChar char="•"/>
              <a:defRPr/>
            </a:pPr>
            <a:endParaRPr lang="en-GB" altLang="en-US" sz="2600" dirty="0"/>
          </a:p>
          <a:p>
            <a:pPr eaLnBrk="1" fontAlgn="auto" hangingPunct="1">
              <a:spcBef>
                <a:spcPts val="0"/>
              </a:spcBef>
              <a:buFont typeface="Arial"/>
              <a:buChar char="•"/>
              <a:defRPr/>
            </a:pPr>
            <a:r>
              <a:rPr lang="en-GB" altLang="en-US" sz="2600" dirty="0"/>
              <a:t>Drug or alcohol dependence</a:t>
            </a:r>
          </a:p>
          <a:p>
            <a:pPr eaLnBrk="1" fontAlgn="auto" hangingPunct="1">
              <a:spcBef>
                <a:spcPts val="0"/>
              </a:spcBef>
              <a:buFont typeface="Arial"/>
              <a:buChar char="•"/>
              <a:defRPr/>
            </a:pPr>
            <a:endParaRPr lang="en-GB" altLang="en-US" sz="2600" dirty="0"/>
          </a:p>
          <a:p>
            <a:pPr eaLnBrk="1" fontAlgn="auto" hangingPunct="1">
              <a:spcBef>
                <a:spcPts val="0"/>
              </a:spcBef>
              <a:buFont typeface="Arial"/>
              <a:buChar char="•"/>
              <a:defRPr/>
            </a:pPr>
            <a:r>
              <a:rPr lang="en-GB" altLang="en-US" sz="2600" dirty="0"/>
              <a:t>Drug or alcohol </a:t>
            </a:r>
            <a:r>
              <a:rPr lang="en-GB" altLang="en-US" sz="2600" dirty="0" smtClean="0"/>
              <a:t>withdrawal</a:t>
            </a:r>
            <a:endParaRPr lang="en-GB" altLang="en-US" sz="2600" dirty="0"/>
          </a:p>
          <a:p>
            <a:pPr eaLnBrk="1" fontAlgn="auto" hangingPunct="1">
              <a:spcBef>
                <a:spcPts val="0"/>
              </a:spcBef>
              <a:buFont typeface="Arial"/>
              <a:buChar char="•"/>
              <a:defRPr/>
            </a:pPr>
            <a:endParaRPr lang="en-GB" altLang="en-US" sz="2600" dirty="0"/>
          </a:p>
        </p:txBody>
      </p:sp>
      <p:pic>
        <p:nvPicPr>
          <p:cNvPr id="34820" name="Picture 7" descr="SMLJACK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07175" y="1484313"/>
            <a:ext cx="3308350" cy="49688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0725">
                                            <p:txEl>
                                              <p:pRg st="2" end="2"/>
                                            </p:txEl>
                                          </p:spTgt>
                                        </p:tgtEl>
                                        <p:attrNameLst>
                                          <p:attrName>style.visibility</p:attrName>
                                        </p:attrNameLst>
                                      </p:cBhvr>
                                      <p:to>
                                        <p:strVal val="visible"/>
                                      </p:to>
                                    </p:set>
                                    <p:anim calcmode="lin" valueType="num">
                                      <p:cBhvr additive="base">
                                        <p:cTn id="7" dur="500" fill="hold"/>
                                        <p:tgtEl>
                                          <p:spTgt spid="30725">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0725">
                                            <p:txEl>
                                              <p:pRg st="4" end="4"/>
                                            </p:txEl>
                                          </p:spTgt>
                                        </p:tgtEl>
                                        <p:attrNameLst>
                                          <p:attrName>style.visibility</p:attrName>
                                        </p:attrNameLst>
                                      </p:cBhvr>
                                      <p:to>
                                        <p:strVal val="visible"/>
                                      </p:to>
                                    </p:set>
                                    <p:anim calcmode="lin" valueType="num">
                                      <p:cBhvr additive="base">
                                        <p:cTn id="13" dur="500" fill="hold"/>
                                        <p:tgtEl>
                                          <p:spTgt spid="30725">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47850" y="620713"/>
            <a:ext cx="6997700" cy="1143000"/>
          </a:xfrm>
        </p:spPr>
        <p:txBody>
          <a:bodyPr/>
          <a:lstStyle/>
          <a:p>
            <a:pPr eaLnBrk="1" fontAlgn="auto" hangingPunct="1">
              <a:spcAft>
                <a:spcPts val="0"/>
              </a:spcAft>
              <a:defRPr/>
            </a:pPr>
            <a:r>
              <a:rPr lang="en-GB" altLang="en-US" sz="3200"/>
              <a:t>How appropriate / helpful are those terms?</a:t>
            </a:r>
            <a:endParaRPr lang="en-US" altLang="en-US" sz="3200"/>
          </a:p>
        </p:txBody>
      </p:sp>
      <p:sp>
        <p:nvSpPr>
          <p:cNvPr id="24579" name="Rectangle 3"/>
          <p:cNvSpPr>
            <a:spLocks noGrp="1" noChangeArrowheads="1"/>
          </p:cNvSpPr>
          <p:nvPr>
            <p:ph idx="1"/>
          </p:nvPr>
        </p:nvSpPr>
        <p:spPr/>
        <p:txBody>
          <a:bodyPr/>
          <a:lstStyle/>
          <a:p>
            <a:pPr eaLnBrk="1" hangingPunct="1">
              <a:lnSpc>
                <a:spcPct val="80000"/>
              </a:lnSpc>
            </a:pPr>
            <a:r>
              <a:rPr lang="en-GB" altLang="en-US" smtClean="0"/>
              <a:t>Delirium</a:t>
            </a:r>
          </a:p>
          <a:p>
            <a:pPr eaLnBrk="1" hangingPunct="1">
              <a:lnSpc>
                <a:spcPct val="80000"/>
              </a:lnSpc>
            </a:pPr>
            <a:endParaRPr lang="en-GB" altLang="en-US" smtClean="0"/>
          </a:p>
          <a:p>
            <a:pPr eaLnBrk="1" hangingPunct="1">
              <a:lnSpc>
                <a:spcPct val="80000"/>
              </a:lnSpc>
            </a:pPr>
            <a:r>
              <a:rPr lang="en-GB" altLang="en-US" smtClean="0"/>
              <a:t>Confusion</a:t>
            </a:r>
          </a:p>
          <a:p>
            <a:pPr eaLnBrk="1" hangingPunct="1">
              <a:lnSpc>
                <a:spcPct val="80000"/>
              </a:lnSpc>
            </a:pPr>
            <a:endParaRPr lang="en-GB" altLang="en-US" smtClean="0"/>
          </a:p>
          <a:p>
            <a:pPr eaLnBrk="1" hangingPunct="1">
              <a:lnSpc>
                <a:spcPct val="80000"/>
              </a:lnSpc>
            </a:pPr>
            <a:r>
              <a:rPr lang="en-GB" altLang="en-US" smtClean="0"/>
              <a:t>Agitation</a:t>
            </a:r>
          </a:p>
          <a:p>
            <a:pPr eaLnBrk="1" hangingPunct="1">
              <a:lnSpc>
                <a:spcPct val="80000"/>
              </a:lnSpc>
            </a:pPr>
            <a:endParaRPr lang="en-GB" altLang="en-US" smtClean="0"/>
          </a:p>
          <a:p>
            <a:pPr eaLnBrk="1" hangingPunct="1">
              <a:lnSpc>
                <a:spcPct val="80000"/>
              </a:lnSpc>
            </a:pPr>
            <a:r>
              <a:rPr lang="en-GB" altLang="en-US" smtClean="0"/>
              <a:t>Hyperactive/hypoactive</a:t>
            </a:r>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anim calcmode="lin" valueType="num">
                                      <p:cBhvr additive="base">
                                        <p:cTn id="13" dur="500" fill="hold"/>
                                        <p:tgtEl>
                                          <p:spTgt spid="2457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anim calcmode="lin" valueType="num">
                                      <p:cBhvr additive="base">
                                        <p:cTn id="19" dur="500" fill="hold"/>
                                        <p:tgtEl>
                                          <p:spTgt spid="24579">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45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579">
                                            <p:txEl>
                                              <p:pRg st="6" end="6"/>
                                            </p:txEl>
                                          </p:spTgt>
                                        </p:tgtEl>
                                        <p:attrNameLst>
                                          <p:attrName>style.visibility</p:attrName>
                                        </p:attrNameLst>
                                      </p:cBhvr>
                                      <p:to>
                                        <p:strVal val="visible"/>
                                      </p:to>
                                    </p:set>
                                    <p:anim calcmode="lin" valueType="num">
                                      <p:cBhvr additive="base">
                                        <p:cTn id="25" dur="500" fill="hold"/>
                                        <p:tgtEl>
                                          <p:spTgt spid="24579">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45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03388" y="692150"/>
            <a:ext cx="6997700" cy="1143000"/>
          </a:xfrm>
        </p:spPr>
        <p:txBody>
          <a:bodyPr/>
          <a:lstStyle/>
          <a:p>
            <a:pPr eaLnBrk="1" fontAlgn="auto" hangingPunct="1">
              <a:spcAft>
                <a:spcPts val="0"/>
              </a:spcAft>
              <a:defRPr/>
            </a:pPr>
            <a:r>
              <a:rPr lang="en-GB" altLang="en-US"/>
              <a:t>Delirium</a:t>
            </a:r>
          </a:p>
        </p:txBody>
      </p:sp>
      <p:sp>
        <p:nvSpPr>
          <p:cNvPr id="36867" name="Rectangle 3"/>
          <p:cNvSpPr>
            <a:spLocks noGrp="1" noChangeArrowheads="1"/>
          </p:cNvSpPr>
          <p:nvPr>
            <p:ph type="body" sz="half" idx="1"/>
          </p:nvPr>
        </p:nvSpPr>
        <p:spPr>
          <a:xfrm>
            <a:off x="1395413" y="2335213"/>
            <a:ext cx="3433762" cy="3276600"/>
          </a:xfrm>
        </p:spPr>
        <p:txBody>
          <a:bodyPr/>
          <a:lstStyle/>
          <a:p>
            <a:pPr eaLnBrk="1" hangingPunct="1">
              <a:lnSpc>
                <a:spcPct val="70000"/>
              </a:lnSpc>
            </a:pPr>
            <a:r>
              <a:rPr lang="en-GB" altLang="en-US" sz="1700" smtClean="0"/>
              <a:t>Delirium is defined as a non-specific, global cerebral dysfunction with concurrent disturbances of consciousness, attention, thinking, perception, memory, psychomotor behaviour, emotion, and the sleep-wake cycle.</a:t>
            </a:r>
          </a:p>
          <a:p>
            <a:pPr lvl="1" eaLnBrk="1" hangingPunct="1">
              <a:lnSpc>
                <a:spcPct val="70000"/>
              </a:lnSpc>
            </a:pPr>
            <a:r>
              <a:rPr lang="en-GB" altLang="en-US" sz="1700" i="1" smtClean="0"/>
              <a:t>American Psychiatric Association Diagnostic and Statistical Manual of Mental Disorders 4th Edition (DSM-IV) Washington DC American Psychiatric Association., 1994</a:t>
            </a:r>
            <a:r>
              <a:rPr lang="en-GB" altLang="en-US" sz="1700" smtClean="0"/>
              <a:t> </a:t>
            </a:r>
          </a:p>
        </p:txBody>
      </p:sp>
      <p:pic>
        <p:nvPicPr>
          <p:cNvPr id="36868" name="Picture 5" descr="delirium"/>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888163" y="2565400"/>
            <a:ext cx="3228975" cy="3276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847850" y="620713"/>
            <a:ext cx="6997700" cy="1143000"/>
          </a:xfrm>
        </p:spPr>
        <p:txBody>
          <a:bodyPr/>
          <a:lstStyle/>
          <a:p>
            <a:pPr eaLnBrk="1" fontAlgn="auto" hangingPunct="1">
              <a:spcAft>
                <a:spcPts val="0"/>
              </a:spcAft>
              <a:defRPr/>
            </a:pPr>
            <a:r>
              <a:rPr lang="en-GB" altLang="en-US"/>
              <a:t>Delirium</a:t>
            </a:r>
          </a:p>
        </p:txBody>
      </p:sp>
      <p:sp>
        <p:nvSpPr>
          <p:cNvPr id="37891" name="Rectangle 3"/>
          <p:cNvSpPr>
            <a:spLocks noGrp="1" noChangeArrowheads="1"/>
          </p:cNvSpPr>
          <p:nvPr>
            <p:ph idx="1"/>
          </p:nvPr>
        </p:nvSpPr>
        <p:spPr/>
        <p:txBody>
          <a:bodyPr/>
          <a:lstStyle/>
          <a:p>
            <a:pPr eaLnBrk="1" hangingPunct="1">
              <a:lnSpc>
                <a:spcPct val="80000"/>
              </a:lnSpc>
            </a:pPr>
            <a:r>
              <a:rPr lang="en-GB" altLang="en-US" sz="2100" smtClean="0"/>
              <a:t>Part of a wide range of organic mental disorders, which includes dementia, organic mood disorder, and organic anxiety disorder. </a:t>
            </a:r>
          </a:p>
          <a:p>
            <a:pPr eaLnBrk="1" hangingPunct="1">
              <a:lnSpc>
                <a:spcPct val="80000"/>
              </a:lnSpc>
            </a:pPr>
            <a:endParaRPr lang="en-GB" altLang="en-US" sz="2100" smtClean="0"/>
          </a:p>
          <a:p>
            <a:pPr eaLnBrk="1" hangingPunct="1">
              <a:lnSpc>
                <a:spcPct val="80000"/>
              </a:lnSpc>
            </a:pPr>
            <a:r>
              <a:rPr lang="en-GB" altLang="en-US" sz="2100" smtClean="0"/>
              <a:t>Like dementia, is marked by a general cognitive impairment whereas in other organic mental disorders impairment is more selective.</a:t>
            </a:r>
          </a:p>
          <a:p>
            <a:pPr eaLnBrk="1" hangingPunct="1">
              <a:lnSpc>
                <a:spcPct val="80000"/>
              </a:lnSpc>
            </a:pPr>
            <a:endParaRPr lang="en-GB" altLang="en-US" sz="2100" smtClean="0"/>
          </a:p>
          <a:p>
            <a:pPr eaLnBrk="1" hangingPunct="1">
              <a:lnSpc>
                <a:spcPct val="80000"/>
              </a:lnSpc>
            </a:pPr>
            <a:r>
              <a:rPr lang="en-GB" altLang="en-US" sz="2100" smtClean="0"/>
              <a:t>Is distinguished from dementia in that delirium is deemed to be, at least potentially, reversible.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additive="base">
                                        <p:cTn id="7" dur="500" fill="hold"/>
                                        <p:tgtEl>
                                          <p:spTgt spid="3789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anim calcmode="lin" valueType="num">
                                      <p:cBhvr additive="base">
                                        <p:cTn id="13" dur="500" fill="hold"/>
                                        <p:tgtEl>
                                          <p:spTgt spid="3789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anim calcmode="lin" valueType="num">
                                      <p:cBhvr additive="base">
                                        <p:cTn id="19" dur="500" fill="hold"/>
                                        <p:tgtEl>
                                          <p:spTgt spid="37891">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789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GB" dirty="0" smtClean="0"/>
              <a:t>Outline</a:t>
            </a:r>
            <a:endParaRPr lang="en-GB" dirty="0"/>
          </a:p>
        </p:txBody>
      </p:sp>
      <p:sp>
        <p:nvSpPr>
          <p:cNvPr id="20483" name="Content Placeholder 4"/>
          <p:cNvSpPr>
            <a:spLocks noGrp="1"/>
          </p:cNvSpPr>
          <p:nvPr>
            <p:ph idx="1"/>
          </p:nvPr>
        </p:nvSpPr>
        <p:spPr/>
        <p:txBody>
          <a:bodyPr/>
          <a:lstStyle/>
          <a:p>
            <a:pPr eaLnBrk="1" hangingPunct="1"/>
            <a:r>
              <a:rPr lang="en-GB" altLang="en-US" smtClean="0"/>
              <a:t>To discuss a case and reflect on the lessons learned</a:t>
            </a:r>
          </a:p>
          <a:p>
            <a:pPr eaLnBrk="1" hangingPunct="1"/>
            <a:endParaRPr lang="en-GB" altLang="en-US" smtClean="0"/>
          </a:p>
          <a:p>
            <a:pPr eaLnBrk="1" hangingPunct="1"/>
            <a:r>
              <a:rPr lang="en-GB" altLang="en-US" smtClean="0"/>
              <a:t>To look at the evidence around the management of distress at the end of life</a:t>
            </a:r>
          </a:p>
          <a:p>
            <a:pPr eaLnBrk="1" hangingPunct="1"/>
            <a:endParaRPr lang="en-GB" altLang="en-US" smtClean="0"/>
          </a:p>
          <a:p>
            <a:pPr eaLnBrk="1" hangingPunct="1"/>
            <a:r>
              <a:rPr lang="en-GB" altLang="en-US" smtClean="0"/>
              <a:t>To discuss the current guidance around the management of agitation and delirium at the end of life</a:t>
            </a:r>
          </a:p>
          <a:p>
            <a:pPr eaLnBrk="1" hangingPunct="1"/>
            <a:endParaRPr lang="en-GB" altLang="en-US" smtClean="0"/>
          </a:p>
          <a:p>
            <a:pPr eaLnBrk="1" hangingPunct="1"/>
            <a:endParaRPr lang="en-GB"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847850" y="549275"/>
            <a:ext cx="6997700" cy="1143000"/>
          </a:xfrm>
        </p:spPr>
        <p:txBody>
          <a:bodyPr/>
          <a:lstStyle/>
          <a:p>
            <a:pPr eaLnBrk="1" fontAlgn="auto" hangingPunct="1">
              <a:spcAft>
                <a:spcPts val="0"/>
              </a:spcAft>
              <a:defRPr/>
            </a:pPr>
            <a:r>
              <a:rPr lang="en-GB" altLang="en-US" sz="3200"/>
              <a:t>How common are these symptoms?</a:t>
            </a:r>
            <a:endParaRPr lang="en-US" altLang="en-US" sz="3200"/>
          </a:p>
        </p:txBody>
      </p:sp>
      <p:sp>
        <p:nvSpPr>
          <p:cNvPr id="25603" name="Rectangle 3"/>
          <p:cNvSpPr>
            <a:spLocks noGrp="1" noChangeArrowheads="1"/>
          </p:cNvSpPr>
          <p:nvPr>
            <p:ph type="body" sz="half" idx="1"/>
          </p:nvPr>
        </p:nvSpPr>
        <p:spPr>
          <a:xfrm>
            <a:off x="1703388" y="1773238"/>
            <a:ext cx="4321175" cy="4284662"/>
          </a:xfrm>
        </p:spPr>
        <p:txBody>
          <a:bodyPr/>
          <a:lstStyle/>
          <a:p>
            <a:pPr eaLnBrk="1" hangingPunct="1">
              <a:lnSpc>
                <a:spcPct val="80000"/>
              </a:lnSpc>
            </a:pPr>
            <a:r>
              <a:rPr lang="en-GB" altLang="en-US" sz="1700" smtClean="0"/>
              <a:t>Delirium is common in the last weeks of life – occurring in 26-44% of advanced cancer patients in hospital </a:t>
            </a:r>
          </a:p>
          <a:p>
            <a:pPr eaLnBrk="1" hangingPunct="1">
              <a:lnSpc>
                <a:spcPct val="80000"/>
              </a:lnSpc>
            </a:pPr>
            <a:endParaRPr lang="en-GB" altLang="en-US" sz="1700" smtClean="0"/>
          </a:p>
          <a:p>
            <a:pPr eaLnBrk="1" hangingPunct="1">
              <a:lnSpc>
                <a:spcPct val="80000"/>
              </a:lnSpc>
            </a:pPr>
            <a:r>
              <a:rPr lang="en-GB" altLang="en-US" sz="1700" smtClean="0"/>
              <a:t>Up to 88% of such patients in the last days of life</a:t>
            </a:r>
            <a:r>
              <a:rPr lang="en-US" altLang="en-US" sz="1700" smtClean="0"/>
              <a:t> </a:t>
            </a:r>
          </a:p>
          <a:p>
            <a:pPr eaLnBrk="1" hangingPunct="1">
              <a:lnSpc>
                <a:spcPct val="80000"/>
              </a:lnSpc>
            </a:pPr>
            <a:endParaRPr lang="en-GB" altLang="en-US" sz="1700" smtClean="0"/>
          </a:p>
          <a:p>
            <a:pPr lvl="1" eaLnBrk="1" hangingPunct="1">
              <a:lnSpc>
                <a:spcPct val="80000"/>
              </a:lnSpc>
            </a:pPr>
            <a:r>
              <a:rPr lang="en-GB" altLang="en-US" sz="2100" smtClean="0"/>
              <a:t>Lawlor PG, Gagnon B, Mancini IL, Pereira JL, Hanson J, Suarez-Almazor ME, et al. Occurrence, causes, and outcome of delirium in patients with advanced cancer: a prospective study. </a:t>
            </a:r>
            <a:r>
              <a:rPr lang="en-GB" altLang="en-US" sz="2100" i="1" smtClean="0"/>
              <a:t>Arch Intern Med</a:t>
            </a:r>
            <a:r>
              <a:rPr lang="en-GB" altLang="en-US" sz="2100" smtClean="0"/>
              <a:t> 2000;</a:t>
            </a:r>
            <a:r>
              <a:rPr lang="en-GB" altLang="en-US" sz="2100" b="1" smtClean="0"/>
              <a:t>160</a:t>
            </a:r>
            <a:r>
              <a:rPr lang="en-GB" altLang="en-US" sz="2100" smtClean="0"/>
              <a:t>:786-94. </a:t>
            </a:r>
            <a:endParaRPr lang="en-US" altLang="en-US" sz="2100" smtClean="0"/>
          </a:p>
        </p:txBody>
      </p:sp>
      <p:pic>
        <p:nvPicPr>
          <p:cNvPr id="38916" name="Picture 6" descr="RTEmagicC_asian-field-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9600" y="21336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5603">
                                            <p:txEl>
                                              <p:pRg st="2" end="2"/>
                                            </p:txEl>
                                          </p:spTgt>
                                        </p:tgtEl>
                                        <p:attrNameLst>
                                          <p:attrName>style.visibility</p:attrName>
                                        </p:attrNameLst>
                                      </p:cBhvr>
                                      <p:to>
                                        <p:strVal val="visible"/>
                                      </p:to>
                                    </p:set>
                                    <p:anim calcmode="lin" valueType="num">
                                      <p:cBhvr additive="base">
                                        <p:cTn id="13" dur="500" fill="hold"/>
                                        <p:tgtEl>
                                          <p:spTgt spid="2560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560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25603">
                                            <p:txEl>
                                              <p:pRg st="4" end="4"/>
                                            </p:txEl>
                                          </p:spTgt>
                                        </p:tgtEl>
                                        <p:attrNameLst>
                                          <p:attrName>style.visibility</p:attrName>
                                        </p:attrNameLst>
                                      </p:cBhvr>
                                      <p:to>
                                        <p:strVal val="visible"/>
                                      </p:to>
                                    </p:set>
                                    <p:anim calcmode="lin" valueType="num">
                                      <p:cBhvr additive="base">
                                        <p:cTn id="17" dur="500" fill="hold"/>
                                        <p:tgtEl>
                                          <p:spTgt spid="25603">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1524000" y="476250"/>
            <a:ext cx="6997700" cy="1143000"/>
          </a:xfrm>
        </p:spPr>
        <p:txBody>
          <a:bodyPr/>
          <a:lstStyle/>
          <a:p>
            <a:pPr eaLnBrk="1" fontAlgn="auto" hangingPunct="1">
              <a:spcAft>
                <a:spcPts val="0"/>
              </a:spcAft>
              <a:defRPr/>
            </a:pPr>
            <a:r>
              <a:rPr lang="en-GB" altLang="en-US"/>
              <a:t>Predictor</a:t>
            </a:r>
          </a:p>
        </p:txBody>
      </p:sp>
      <p:sp>
        <p:nvSpPr>
          <p:cNvPr id="32771" name="Rectangle 3"/>
          <p:cNvSpPr>
            <a:spLocks noGrp="1" noChangeArrowheads="1"/>
          </p:cNvSpPr>
          <p:nvPr>
            <p:ph type="body" sz="half" idx="1"/>
          </p:nvPr>
        </p:nvSpPr>
        <p:spPr>
          <a:xfrm>
            <a:off x="1992313" y="2349500"/>
            <a:ext cx="4032250" cy="3708400"/>
          </a:xfrm>
        </p:spPr>
        <p:txBody>
          <a:bodyPr/>
          <a:lstStyle/>
          <a:p>
            <a:pPr eaLnBrk="1" hangingPunct="1"/>
            <a:r>
              <a:rPr lang="en-GB" altLang="en-US" sz="2200" smtClean="0"/>
              <a:t>Bruera E </a:t>
            </a:r>
            <a:r>
              <a:rPr lang="en-GB" altLang="en-US" sz="2200" i="1" smtClean="0"/>
              <a:t>J Pain Symp Manag </a:t>
            </a:r>
            <a:r>
              <a:rPr lang="en-GB" altLang="en-US" sz="2200" smtClean="0"/>
              <a:t>1992</a:t>
            </a:r>
          </a:p>
          <a:p>
            <a:pPr eaLnBrk="1" hangingPunct="1"/>
            <a:r>
              <a:rPr lang="en-GB" altLang="en-US" sz="2200" smtClean="0"/>
              <a:t>n=61; admission to IPSPCU</a:t>
            </a:r>
          </a:p>
          <a:p>
            <a:pPr eaLnBrk="1" hangingPunct="1"/>
            <a:r>
              <a:rPr lang="en-GB" altLang="en-US" sz="2200" smtClean="0"/>
              <a:t>47/61 patients experienced 66 episodes CF</a:t>
            </a:r>
          </a:p>
          <a:p>
            <a:pPr eaLnBrk="1" hangingPunct="1"/>
            <a:r>
              <a:rPr lang="en-GB" altLang="en-US" sz="2200" smtClean="0"/>
              <a:t>Highly prevalent in the last 3 weeks</a:t>
            </a:r>
          </a:p>
          <a:p>
            <a:pPr eaLnBrk="1" hangingPunct="1"/>
            <a:r>
              <a:rPr lang="en-GB" altLang="en-US" sz="2200" smtClean="0"/>
              <a:t>Mean survival 37+/- 18 days</a:t>
            </a:r>
          </a:p>
          <a:p>
            <a:pPr eaLnBrk="1" hangingPunct="1"/>
            <a:endParaRPr lang="en-GB" altLang="en-US" sz="2200" smtClean="0"/>
          </a:p>
        </p:txBody>
      </p:sp>
      <p:pic>
        <p:nvPicPr>
          <p:cNvPr id="39940" name="Picture 7" descr="Gypsy%20fortune%20te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5" y="1916113"/>
            <a:ext cx="3600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2771">
                                            <p:txEl>
                                              <p:pRg st="4" end="4"/>
                                            </p:txEl>
                                          </p:spTgt>
                                        </p:tgtEl>
                                        <p:attrNameLst>
                                          <p:attrName>style.visibility</p:attrName>
                                        </p:attrNameLst>
                                      </p:cBhvr>
                                      <p:to>
                                        <p:strVal val="visible"/>
                                      </p:to>
                                    </p:set>
                                    <p:anim calcmode="lin" valueType="num">
                                      <p:cBhvr additive="base">
                                        <p:cTn id="31" dur="500" fill="hold"/>
                                        <p:tgtEl>
                                          <p:spTgt spid="32771">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27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703388" y="620713"/>
            <a:ext cx="6997700" cy="1143000"/>
          </a:xfrm>
        </p:spPr>
        <p:txBody>
          <a:bodyPr/>
          <a:lstStyle/>
          <a:p>
            <a:pPr eaLnBrk="1" fontAlgn="auto" hangingPunct="1">
              <a:spcAft>
                <a:spcPts val="0"/>
              </a:spcAft>
              <a:defRPr/>
            </a:pPr>
            <a:r>
              <a:rPr lang="en-GB" altLang="en-US" sz="3200"/>
              <a:t>How do we assess patients with these symptoms?</a:t>
            </a:r>
          </a:p>
        </p:txBody>
      </p:sp>
      <p:sp>
        <p:nvSpPr>
          <p:cNvPr id="36867" name="Rectangle 3"/>
          <p:cNvSpPr>
            <a:spLocks noGrp="1" noChangeArrowheads="1"/>
          </p:cNvSpPr>
          <p:nvPr>
            <p:ph idx="1"/>
          </p:nvPr>
        </p:nvSpPr>
        <p:spPr/>
        <p:txBody>
          <a:bodyPr/>
          <a:lstStyle/>
          <a:p>
            <a:pPr eaLnBrk="1" hangingPunct="1">
              <a:lnSpc>
                <a:spcPct val="80000"/>
              </a:lnSpc>
            </a:pPr>
            <a:r>
              <a:rPr lang="en-GB" altLang="en-US" sz="1500" smtClean="0"/>
              <a:t>Wide variety of tools used</a:t>
            </a:r>
          </a:p>
          <a:p>
            <a:pPr eaLnBrk="1" hangingPunct="1">
              <a:lnSpc>
                <a:spcPct val="80000"/>
              </a:lnSpc>
            </a:pPr>
            <a:endParaRPr lang="en-GB" altLang="en-US" sz="1500" smtClean="0"/>
          </a:p>
          <a:p>
            <a:pPr eaLnBrk="1" hangingPunct="1">
              <a:lnSpc>
                <a:spcPct val="80000"/>
              </a:lnSpc>
            </a:pPr>
            <a:endParaRPr lang="en-GB" altLang="en-US" sz="1500" smtClean="0"/>
          </a:p>
          <a:p>
            <a:pPr eaLnBrk="1" hangingPunct="1">
              <a:lnSpc>
                <a:spcPct val="80000"/>
              </a:lnSpc>
            </a:pPr>
            <a:r>
              <a:rPr lang="en-GB" altLang="en-US" sz="1500" smtClean="0"/>
              <a:t>In practice MMSE &amp; and GCS is about the most useful screening tool</a:t>
            </a:r>
          </a:p>
          <a:p>
            <a:pPr eaLnBrk="1" hangingPunct="1">
              <a:lnSpc>
                <a:spcPct val="80000"/>
              </a:lnSpc>
            </a:pPr>
            <a:endParaRPr lang="en-GB" altLang="en-US" sz="1500" smtClean="0"/>
          </a:p>
          <a:p>
            <a:pPr eaLnBrk="1" hangingPunct="1">
              <a:lnSpc>
                <a:spcPct val="80000"/>
              </a:lnSpc>
            </a:pPr>
            <a:endParaRPr lang="en-GB" altLang="en-US" sz="1500" smtClean="0"/>
          </a:p>
          <a:p>
            <a:pPr eaLnBrk="1" hangingPunct="1">
              <a:lnSpc>
                <a:spcPct val="80000"/>
              </a:lnSpc>
            </a:pPr>
            <a:r>
              <a:rPr lang="en-GB" altLang="en-US" sz="1500" smtClean="0"/>
              <a:t>I shall not today attempt further to define the kinds of material I understand to be embraced within that shorthand description and perhaps I could never succeed in intelligibly doing so. </a:t>
            </a:r>
            <a:r>
              <a:rPr lang="en-GB" altLang="en-US" sz="1500" i="1" smtClean="0"/>
              <a:t>But I know it when I see it</a:t>
            </a:r>
          </a:p>
          <a:p>
            <a:pPr eaLnBrk="1" hangingPunct="1">
              <a:lnSpc>
                <a:spcPct val="80000"/>
              </a:lnSpc>
              <a:buFontTx/>
              <a:buNone/>
            </a:pPr>
            <a:r>
              <a:rPr lang="en-GB" altLang="en-US" sz="1500" smtClean="0"/>
              <a:t>		Potter Stewart, </a:t>
            </a:r>
          </a:p>
          <a:p>
            <a:pPr eaLnBrk="1" hangingPunct="1">
              <a:lnSpc>
                <a:spcPct val="80000"/>
              </a:lnSpc>
              <a:buFontTx/>
              <a:buNone/>
            </a:pPr>
            <a:r>
              <a:rPr lang="en-GB" altLang="en-US" sz="1500" smtClean="0"/>
              <a:t>		Associate Justice of the United States Supreme Court </a:t>
            </a:r>
          </a:p>
          <a:p>
            <a:pPr eaLnBrk="1" hangingPunct="1">
              <a:lnSpc>
                <a:spcPct val="80000"/>
              </a:lnSpc>
              <a:buFontTx/>
              <a:buNone/>
            </a:pPr>
            <a:r>
              <a:rPr lang="en-GB" altLang="en-US" sz="1500" smtClean="0"/>
              <a:t>		Jacobellis v. Ohio, 378 U.S. 184 (1964) </a:t>
            </a:r>
          </a:p>
          <a:p>
            <a:pPr eaLnBrk="1" hangingPunct="1">
              <a:lnSpc>
                <a:spcPct val="80000"/>
              </a:lnSpc>
            </a:pPr>
            <a:endParaRPr lang="en-GB" altLang="en-US" sz="15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anim calcmode="lin" valueType="num">
                                      <p:cBhvr additive="base">
                                        <p:cTn id="13" dur="500" fill="hold"/>
                                        <p:tgtEl>
                                          <p:spTgt spid="36867">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686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6867">
                                            <p:txEl>
                                              <p:pRg st="6" end="6"/>
                                            </p:txEl>
                                          </p:spTgt>
                                        </p:tgtEl>
                                        <p:attrNameLst>
                                          <p:attrName>style.visibility</p:attrName>
                                        </p:attrNameLst>
                                      </p:cBhvr>
                                      <p:to>
                                        <p:strVal val="visible"/>
                                      </p:to>
                                    </p:set>
                                    <p:anim calcmode="lin" valueType="num">
                                      <p:cBhvr additive="base">
                                        <p:cTn id="19" dur="500" fill="hold"/>
                                        <p:tgtEl>
                                          <p:spTgt spid="36867">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686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6867">
                                            <p:txEl>
                                              <p:pRg st="7" end="7"/>
                                            </p:txEl>
                                          </p:spTgt>
                                        </p:tgtEl>
                                        <p:attrNameLst>
                                          <p:attrName>style.visibility</p:attrName>
                                        </p:attrNameLst>
                                      </p:cBhvr>
                                      <p:to>
                                        <p:strVal val="visible"/>
                                      </p:to>
                                    </p:set>
                                    <p:anim calcmode="lin" valueType="num">
                                      <p:cBhvr additive="base">
                                        <p:cTn id="25" dur="500" fill="hold"/>
                                        <p:tgtEl>
                                          <p:spTgt spid="36867">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686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6867">
                                            <p:txEl>
                                              <p:pRg st="8" end="8"/>
                                            </p:txEl>
                                          </p:spTgt>
                                        </p:tgtEl>
                                        <p:attrNameLst>
                                          <p:attrName>style.visibility</p:attrName>
                                        </p:attrNameLst>
                                      </p:cBhvr>
                                      <p:to>
                                        <p:strVal val="visible"/>
                                      </p:to>
                                    </p:set>
                                    <p:anim calcmode="lin" valueType="num">
                                      <p:cBhvr additive="base">
                                        <p:cTn id="31" dur="500" fill="hold"/>
                                        <p:tgtEl>
                                          <p:spTgt spid="36867">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686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6867">
                                            <p:txEl>
                                              <p:pRg st="9" end="9"/>
                                            </p:txEl>
                                          </p:spTgt>
                                        </p:tgtEl>
                                        <p:attrNameLst>
                                          <p:attrName>style.visibility</p:attrName>
                                        </p:attrNameLst>
                                      </p:cBhvr>
                                      <p:to>
                                        <p:strVal val="visible"/>
                                      </p:to>
                                    </p:set>
                                    <p:anim calcmode="lin" valueType="num">
                                      <p:cBhvr additive="base">
                                        <p:cTn id="37" dur="500" fill="hold"/>
                                        <p:tgtEl>
                                          <p:spTgt spid="36867">
                                            <p:txEl>
                                              <p:pRg st="9" end="9"/>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686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774825" y="549275"/>
            <a:ext cx="6997700" cy="1143000"/>
          </a:xfrm>
        </p:spPr>
        <p:txBody>
          <a:bodyPr/>
          <a:lstStyle/>
          <a:p>
            <a:pPr eaLnBrk="1" fontAlgn="auto" hangingPunct="1">
              <a:spcAft>
                <a:spcPts val="0"/>
              </a:spcAft>
              <a:defRPr/>
            </a:pPr>
            <a:r>
              <a:rPr lang="en-GB" altLang="en-US" sz="3200"/>
              <a:t>What sort of investigations need considered?</a:t>
            </a:r>
          </a:p>
        </p:txBody>
      </p:sp>
      <p:sp>
        <p:nvSpPr>
          <p:cNvPr id="38915" name="Rectangle 3"/>
          <p:cNvSpPr>
            <a:spLocks noGrp="1" noChangeArrowheads="1"/>
          </p:cNvSpPr>
          <p:nvPr>
            <p:ph type="body" sz="half" idx="1"/>
          </p:nvPr>
        </p:nvSpPr>
        <p:spPr>
          <a:xfrm>
            <a:off x="1847850" y="2276475"/>
            <a:ext cx="4176713" cy="3781425"/>
          </a:xfrm>
        </p:spPr>
        <p:txBody>
          <a:bodyPr rtlCol="0">
            <a:normAutofit fontScale="92500" lnSpcReduction="10000"/>
          </a:bodyPr>
          <a:lstStyle/>
          <a:p>
            <a:pPr eaLnBrk="1" fontAlgn="auto" hangingPunct="1">
              <a:spcBef>
                <a:spcPts val="0"/>
              </a:spcBef>
              <a:buFont typeface="Arial"/>
              <a:buChar char="•"/>
              <a:defRPr/>
            </a:pPr>
            <a:endParaRPr lang="en-GB" altLang="en-US" sz="2200"/>
          </a:p>
          <a:p>
            <a:pPr eaLnBrk="1" fontAlgn="auto" hangingPunct="1">
              <a:spcBef>
                <a:spcPts val="0"/>
              </a:spcBef>
              <a:buFont typeface="Arial"/>
              <a:buChar char="•"/>
              <a:defRPr/>
            </a:pPr>
            <a:r>
              <a:rPr lang="en-GB" altLang="en-US" sz="2200"/>
              <a:t>Keep it simple</a:t>
            </a:r>
          </a:p>
          <a:p>
            <a:pPr eaLnBrk="1" fontAlgn="auto" hangingPunct="1">
              <a:spcBef>
                <a:spcPts val="0"/>
              </a:spcBef>
              <a:buFont typeface="Arial"/>
              <a:buChar char="•"/>
              <a:defRPr/>
            </a:pPr>
            <a:endParaRPr lang="en-GB" altLang="en-US" sz="2200"/>
          </a:p>
          <a:p>
            <a:pPr eaLnBrk="1" fontAlgn="auto" hangingPunct="1">
              <a:spcBef>
                <a:spcPts val="0"/>
              </a:spcBef>
              <a:buFont typeface="Arial"/>
              <a:buChar char="•"/>
              <a:defRPr/>
            </a:pPr>
            <a:r>
              <a:rPr lang="en-GB" altLang="en-US" sz="2200"/>
              <a:t>Tailor to goals &amp; the situation</a:t>
            </a:r>
          </a:p>
          <a:p>
            <a:pPr eaLnBrk="1" fontAlgn="auto" hangingPunct="1">
              <a:spcBef>
                <a:spcPts val="0"/>
              </a:spcBef>
              <a:buFont typeface="Arial"/>
              <a:buChar char="•"/>
              <a:defRPr/>
            </a:pPr>
            <a:endParaRPr lang="en-GB" altLang="en-US" sz="2200"/>
          </a:p>
          <a:p>
            <a:pPr eaLnBrk="1" fontAlgn="auto" hangingPunct="1">
              <a:spcBef>
                <a:spcPts val="0"/>
              </a:spcBef>
              <a:buFont typeface="Arial"/>
              <a:buChar char="•"/>
              <a:defRPr/>
            </a:pPr>
            <a:r>
              <a:rPr lang="en-GB" altLang="en-US" sz="2200"/>
              <a:t>Will it make a difference to management</a:t>
            </a:r>
          </a:p>
          <a:p>
            <a:pPr eaLnBrk="1" fontAlgn="auto" hangingPunct="1">
              <a:spcBef>
                <a:spcPts val="0"/>
              </a:spcBef>
              <a:buFont typeface="Arial"/>
              <a:buChar char="•"/>
              <a:defRPr/>
            </a:pPr>
            <a:endParaRPr lang="en-GB" altLang="en-US" sz="2200"/>
          </a:p>
          <a:p>
            <a:pPr eaLnBrk="1" fontAlgn="auto" hangingPunct="1">
              <a:spcBef>
                <a:spcPts val="0"/>
              </a:spcBef>
              <a:buFont typeface="Arial"/>
              <a:buChar char="•"/>
              <a:defRPr/>
            </a:pPr>
            <a:r>
              <a:rPr lang="en-GB" altLang="en-US" sz="2200"/>
              <a:t>U&amp;E; Ca; FBC; infection screen; CT head</a:t>
            </a:r>
          </a:p>
        </p:txBody>
      </p:sp>
      <p:pic>
        <p:nvPicPr>
          <p:cNvPr id="41988" name="Picture 5" descr="holme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248525" y="2420938"/>
            <a:ext cx="3048000" cy="3313112"/>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additive="base">
                                        <p:cTn id="7" dur="500" fill="hold"/>
                                        <p:tgtEl>
                                          <p:spTgt spid="3891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89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anim calcmode="lin" valueType="num">
                                      <p:cBhvr additive="base">
                                        <p:cTn id="13" dur="500" fill="hold"/>
                                        <p:tgtEl>
                                          <p:spTgt spid="38915">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89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anim calcmode="lin" valueType="num">
                                      <p:cBhvr additive="base">
                                        <p:cTn id="19" dur="500" fill="hold"/>
                                        <p:tgtEl>
                                          <p:spTgt spid="38915">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891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8915">
                                            <p:txEl>
                                              <p:pRg st="7" end="7"/>
                                            </p:txEl>
                                          </p:spTgt>
                                        </p:tgtEl>
                                        <p:attrNameLst>
                                          <p:attrName>style.visibility</p:attrName>
                                        </p:attrNameLst>
                                      </p:cBhvr>
                                      <p:to>
                                        <p:strVal val="visible"/>
                                      </p:to>
                                    </p:set>
                                    <p:anim calcmode="lin" valueType="num">
                                      <p:cBhvr additive="base">
                                        <p:cTn id="25" dur="500" fill="hold"/>
                                        <p:tgtEl>
                                          <p:spTgt spid="38915">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891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774825" y="620713"/>
            <a:ext cx="6997700" cy="1143000"/>
          </a:xfrm>
        </p:spPr>
        <p:txBody>
          <a:bodyPr/>
          <a:lstStyle/>
          <a:p>
            <a:pPr eaLnBrk="1" fontAlgn="auto" hangingPunct="1">
              <a:spcAft>
                <a:spcPts val="0"/>
              </a:spcAft>
              <a:defRPr/>
            </a:pPr>
            <a:r>
              <a:rPr lang="en-GB" altLang="en-US" sz="3200"/>
              <a:t>How do we manage agitation in the last few days of life?</a:t>
            </a:r>
            <a:endParaRPr lang="en-US" altLang="en-US" sz="3200"/>
          </a:p>
        </p:txBody>
      </p:sp>
      <p:sp>
        <p:nvSpPr>
          <p:cNvPr id="27651" name="Rectangle 3"/>
          <p:cNvSpPr>
            <a:spLocks noGrp="1" noChangeArrowheads="1"/>
          </p:cNvSpPr>
          <p:nvPr>
            <p:ph type="body" sz="half" idx="1"/>
          </p:nvPr>
        </p:nvSpPr>
        <p:spPr>
          <a:xfrm>
            <a:off x="1774825" y="2060575"/>
            <a:ext cx="4249738" cy="3997325"/>
          </a:xfrm>
        </p:spPr>
        <p:txBody>
          <a:bodyPr/>
          <a:lstStyle/>
          <a:p>
            <a:pPr eaLnBrk="1" hangingPunct="1">
              <a:lnSpc>
                <a:spcPct val="80000"/>
              </a:lnSpc>
            </a:pPr>
            <a:endParaRPr lang="en-GB" altLang="en-US" sz="2600" smtClean="0"/>
          </a:p>
          <a:p>
            <a:pPr eaLnBrk="1" hangingPunct="1">
              <a:lnSpc>
                <a:spcPct val="80000"/>
              </a:lnSpc>
            </a:pPr>
            <a:r>
              <a:rPr lang="en-GB" altLang="en-US" sz="2600" smtClean="0"/>
              <a:t>A stable, comfortable, and safe environment should be fostered; </a:t>
            </a:r>
          </a:p>
          <a:p>
            <a:pPr eaLnBrk="1" hangingPunct="1">
              <a:lnSpc>
                <a:spcPct val="80000"/>
              </a:lnSpc>
            </a:pPr>
            <a:endParaRPr lang="en-GB" altLang="en-US" sz="2600" smtClean="0"/>
          </a:p>
          <a:p>
            <a:pPr eaLnBrk="1" hangingPunct="1">
              <a:lnSpc>
                <a:spcPct val="80000"/>
              </a:lnSpc>
            </a:pPr>
            <a:r>
              <a:rPr lang="en-GB" altLang="en-US" sz="2600" smtClean="0"/>
              <a:t>Soft light, quiet, and familiar faces are reassuring. </a:t>
            </a:r>
          </a:p>
          <a:p>
            <a:pPr eaLnBrk="1" hangingPunct="1">
              <a:lnSpc>
                <a:spcPct val="80000"/>
              </a:lnSpc>
            </a:pPr>
            <a:endParaRPr lang="en-GB" altLang="en-US" sz="26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7651">
                                            <p:txEl>
                                              <p:pRg st="3" end="3"/>
                                            </p:txEl>
                                          </p:spTgt>
                                        </p:tgtEl>
                                        <p:attrNameLst>
                                          <p:attrName>style.visibility</p:attrName>
                                        </p:attrNameLst>
                                      </p:cBhvr>
                                      <p:to>
                                        <p:strVal val="visible"/>
                                      </p:to>
                                    </p:set>
                                    <p:anim calcmode="lin" valueType="num">
                                      <p:cBhvr additive="base">
                                        <p:cTn id="13" dur="500" fill="hold"/>
                                        <p:tgtEl>
                                          <p:spTgt spid="2765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765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title"/>
          </p:nvPr>
        </p:nvSpPr>
        <p:spPr>
          <a:xfrm>
            <a:off x="1847850" y="476250"/>
            <a:ext cx="6997700" cy="1143000"/>
          </a:xfrm>
        </p:spPr>
        <p:txBody>
          <a:bodyPr/>
          <a:lstStyle/>
          <a:p>
            <a:pPr eaLnBrk="1" fontAlgn="auto" hangingPunct="1">
              <a:spcAft>
                <a:spcPts val="0"/>
              </a:spcAft>
              <a:defRPr/>
            </a:pPr>
            <a:r>
              <a:rPr lang="en-GB" altLang="en-US" i="1"/>
              <a:t>Clinical Evidence</a:t>
            </a:r>
          </a:p>
        </p:txBody>
      </p:sp>
      <p:sp>
        <p:nvSpPr>
          <p:cNvPr id="6151" name="Rectangle 7"/>
          <p:cNvSpPr>
            <a:spLocks noGrp="1" noChangeArrowheads="1"/>
          </p:cNvSpPr>
          <p:nvPr>
            <p:ph type="body" sz="half" idx="1"/>
          </p:nvPr>
        </p:nvSpPr>
        <p:spPr>
          <a:xfrm>
            <a:off x="1703388" y="1700213"/>
            <a:ext cx="4392612" cy="4681537"/>
          </a:xfrm>
        </p:spPr>
        <p:txBody>
          <a:bodyPr rtlCol="0">
            <a:normAutofit fontScale="92500" lnSpcReduction="10000"/>
          </a:bodyPr>
          <a:lstStyle/>
          <a:p>
            <a:pPr eaLnBrk="1" fontAlgn="auto" hangingPunct="1">
              <a:spcBef>
                <a:spcPts val="0"/>
              </a:spcBef>
              <a:buFont typeface="Arial"/>
              <a:buChar char="•"/>
              <a:defRPr/>
            </a:pPr>
            <a:r>
              <a:rPr lang="en-GB" altLang="en-US" sz="1600" b="1" dirty="0"/>
              <a:t>Barbiturates  </a:t>
            </a:r>
          </a:p>
          <a:p>
            <a:pPr eaLnBrk="1" fontAlgn="auto" hangingPunct="1">
              <a:spcBef>
                <a:spcPts val="0"/>
              </a:spcBef>
              <a:buFont typeface="Arial"/>
              <a:buChar char="•"/>
              <a:defRPr/>
            </a:pPr>
            <a:r>
              <a:rPr lang="en-GB" altLang="en-US" sz="1600" b="1" dirty="0"/>
              <a:t>Unknown effectiveness</a:t>
            </a:r>
            <a:endParaRPr lang="en-GB" altLang="en-US" sz="1600" dirty="0"/>
          </a:p>
          <a:p>
            <a:pPr eaLnBrk="1" fontAlgn="auto" hangingPunct="1">
              <a:spcBef>
                <a:spcPts val="0"/>
              </a:spcBef>
              <a:buFont typeface="Arial"/>
              <a:buChar char="•"/>
              <a:defRPr/>
            </a:pPr>
            <a:r>
              <a:rPr lang="en-GB" altLang="en-US" sz="1600" dirty="0"/>
              <a:t>We found no systematic review or RCTs of barbiturates in people with delirium and agitation caused by a terminal illness.</a:t>
            </a:r>
          </a:p>
          <a:p>
            <a:pPr eaLnBrk="1" fontAlgn="auto" hangingPunct="1">
              <a:spcBef>
                <a:spcPts val="0"/>
              </a:spcBef>
              <a:buFont typeface="Arial"/>
              <a:buChar char="•"/>
              <a:defRPr/>
            </a:pPr>
            <a:r>
              <a:rPr lang="en-GB" altLang="en-US" sz="1600" b="1" dirty="0" err="1"/>
              <a:t>Propofol</a:t>
            </a:r>
            <a:r>
              <a:rPr lang="en-GB" altLang="en-US" sz="1600" b="1" dirty="0"/>
              <a:t>	</a:t>
            </a:r>
          </a:p>
          <a:p>
            <a:pPr eaLnBrk="1" fontAlgn="auto" hangingPunct="1">
              <a:spcBef>
                <a:spcPts val="0"/>
              </a:spcBef>
              <a:buFont typeface="Arial"/>
              <a:buChar char="•"/>
              <a:defRPr/>
            </a:pPr>
            <a:r>
              <a:rPr lang="en-GB" altLang="en-US" sz="1600" b="1" dirty="0"/>
              <a:t>Unknown effectiveness</a:t>
            </a:r>
            <a:endParaRPr lang="en-GB" altLang="en-US" sz="1600" dirty="0"/>
          </a:p>
          <a:p>
            <a:pPr eaLnBrk="1" fontAlgn="auto" hangingPunct="1">
              <a:spcBef>
                <a:spcPts val="0"/>
              </a:spcBef>
              <a:buFont typeface="Arial"/>
              <a:buChar char="•"/>
              <a:defRPr/>
            </a:pPr>
            <a:r>
              <a:rPr lang="en-GB" altLang="en-US" sz="1600" dirty="0"/>
              <a:t>We found no systematic review or RCTs of </a:t>
            </a:r>
            <a:r>
              <a:rPr lang="en-GB" altLang="en-US" sz="1600" dirty="0" err="1"/>
              <a:t>propofol</a:t>
            </a:r>
            <a:r>
              <a:rPr lang="en-GB" altLang="en-US" sz="1600" dirty="0"/>
              <a:t> in people with delirium and agitation caused by a terminal illness.</a:t>
            </a:r>
          </a:p>
          <a:p>
            <a:pPr eaLnBrk="1" fontAlgn="auto" hangingPunct="1">
              <a:spcBef>
                <a:spcPts val="0"/>
              </a:spcBef>
              <a:buFont typeface="Arial"/>
              <a:buChar char="•"/>
              <a:defRPr/>
            </a:pPr>
            <a:endParaRPr lang="en-GB" altLang="en-US" sz="1600" dirty="0"/>
          </a:p>
          <a:p>
            <a:pPr eaLnBrk="1" fontAlgn="auto" hangingPunct="1">
              <a:spcBef>
                <a:spcPts val="0"/>
              </a:spcBef>
              <a:buFont typeface="Arial"/>
              <a:buChar char="•"/>
              <a:defRPr/>
            </a:pPr>
            <a:r>
              <a:rPr lang="en-GB" altLang="en-US" sz="1600" b="1" dirty="0"/>
              <a:t>Opioid switching	</a:t>
            </a:r>
          </a:p>
          <a:p>
            <a:pPr eaLnBrk="1" fontAlgn="auto" hangingPunct="1">
              <a:spcBef>
                <a:spcPts val="0"/>
              </a:spcBef>
              <a:buFont typeface="Arial"/>
              <a:buChar char="•"/>
              <a:defRPr/>
            </a:pPr>
            <a:r>
              <a:rPr lang="en-GB" altLang="en-US" sz="1600" b="1" dirty="0"/>
              <a:t>Unknown effectiveness</a:t>
            </a:r>
            <a:endParaRPr lang="en-GB" altLang="en-US" sz="1600" dirty="0"/>
          </a:p>
          <a:p>
            <a:pPr eaLnBrk="1" fontAlgn="auto" hangingPunct="1">
              <a:spcBef>
                <a:spcPts val="0"/>
              </a:spcBef>
              <a:buFont typeface="Arial"/>
              <a:buChar char="•"/>
              <a:defRPr/>
            </a:pPr>
            <a:r>
              <a:rPr lang="en-GB" altLang="en-US" sz="1600" dirty="0"/>
              <a:t>We found no systematic review or RCTs of opioid switching in people with delirium and agitation caused by a terminal illness.</a:t>
            </a:r>
          </a:p>
        </p:txBody>
      </p:sp>
      <p:sp>
        <p:nvSpPr>
          <p:cNvPr id="44036" name="Rectangle 3"/>
          <p:cNvSpPr txBox="1">
            <a:spLocks noChangeArrowheads="1"/>
          </p:cNvSpPr>
          <p:nvPr/>
        </p:nvSpPr>
        <p:spPr bwMode="auto">
          <a:xfrm>
            <a:off x="6596063" y="1811338"/>
            <a:ext cx="4752975" cy="417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685800" indent="-22860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90000"/>
              </a:lnSpc>
              <a:spcBef>
                <a:spcPts val="1000"/>
              </a:spcBef>
              <a:spcAft>
                <a:spcPct val="0"/>
              </a:spcAft>
              <a:buClrTx/>
              <a:buSzTx/>
            </a:pPr>
            <a:r>
              <a:rPr lang="en-GB" altLang="en-US" sz="1600"/>
              <a:t>.</a:t>
            </a:r>
            <a:r>
              <a:rPr lang="en-GB" altLang="en-US" sz="2000" b="1"/>
              <a:t>Artificial hydration</a:t>
            </a:r>
          </a:p>
          <a:p>
            <a:pPr eaLnBrk="1" hangingPunct="1">
              <a:lnSpc>
                <a:spcPct val="90000"/>
              </a:lnSpc>
              <a:spcBef>
                <a:spcPts val="1000"/>
              </a:spcBef>
              <a:spcAft>
                <a:spcPct val="0"/>
              </a:spcAft>
              <a:buClrTx/>
              <a:buSzTx/>
            </a:pPr>
            <a:r>
              <a:rPr lang="en-GB" altLang="en-US" sz="2000" b="1"/>
              <a:t>Unknown effectiveness</a:t>
            </a:r>
            <a:endParaRPr lang="en-GB" altLang="en-US" sz="2000"/>
          </a:p>
          <a:p>
            <a:pPr eaLnBrk="1" hangingPunct="1">
              <a:lnSpc>
                <a:spcPct val="90000"/>
              </a:lnSpc>
              <a:spcBef>
                <a:spcPts val="1000"/>
              </a:spcBef>
              <a:spcAft>
                <a:spcPct val="0"/>
              </a:spcAft>
              <a:buClrTx/>
              <a:buSzTx/>
            </a:pPr>
            <a:r>
              <a:rPr lang="en-GB" altLang="en-US" sz="2000"/>
              <a:t>One weak RCT provided insufficient evidence to assess the effects of hypodermoclysis in people with delirium and agitation caused by a terminal illness </a:t>
            </a:r>
          </a:p>
          <a:p>
            <a:pPr lvl="1" eaLnBrk="1" hangingPunct="1">
              <a:lnSpc>
                <a:spcPct val="90000"/>
              </a:lnSpc>
              <a:spcBef>
                <a:spcPts val="500"/>
              </a:spcBef>
              <a:spcAft>
                <a:spcPct val="0"/>
              </a:spcAft>
              <a:buClrTx/>
              <a:buSzTx/>
            </a:pPr>
            <a:r>
              <a:rPr lang="en-GB" altLang="en-US" sz="2000"/>
              <a:t>Hypodermoclysis for control of dehydration in terminal-stage cancer. </a:t>
            </a:r>
            <a:r>
              <a:rPr lang="en-GB" altLang="en-US" sz="2000" i="1"/>
              <a:t>Int J Palliat Nurs</a:t>
            </a:r>
            <a:r>
              <a:rPr lang="en-GB" altLang="en-US" sz="2000"/>
              <a:t>. 2000; </a:t>
            </a:r>
            <a:r>
              <a:rPr lang="en-GB" altLang="en-US" sz="2000" b="1"/>
              <a:t>6(8)</a:t>
            </a:r>
            <a:r>
              <a:rPr lang="en-GB" altLang="en-US" sz="2000"/>
              <a:t>:370-4.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703388" y="549275"/>
            <a:ext cx="6997700" cy="1143000"/>
          </a:xfrm>
        </p:spPr>
        <p:txBody>
          <a:bodyPr/>
          <a:lstStyle/>
          <a:p>
            <a:pPr eaLnBrk="1" fontAlgn="auto" hangingPunct="1">
              <a:spcAft>
                <a:spcPts val="0"/>
              </a:spcAft>
              <a:defRPr/>
            </a:pPr>
            <a:r>
              <a:rPr lang="en-GB" altLang="en-US" i="1"/>
              <a:t>Clinical Evidence</a:t>
            </a:r>
          </a:p>
        </p:txBody>
      </p:sp>
      <p:sp>
        <p:nvSpPr>
          <p:cNvPr id="45059" name="Rectangle 3"/>
          <p:cNvSpPr>
            <a:spLocks noGrp="1" noChangeArrowheads="1"/>
          </p:cNvSpPr>
          <p:nvPr>
            <p:ph type="body" sz="half" idx="1"/>
          </p:nvPr>
        </p:nvSpPr>
        <p:spPr>
          <a:xfrm>
            <a:off x="1201738" y="1939925"/>
            <a:ext cx="5003800" cy="4652963"/>
          </a:xfrm>
        </p:spPr>
        <p:txBody>
          <a:bodyPr/>
          <a:lstStyle/>
          <a:p>
            <a:pPr eaLnBrk="1" hangingPunct="1"/>
            <a:r>
              <a:rPr lang="en-GB" altLang="en-US" sz="1600" b="1" smtClean="0"/>
              <a:t>Phenothiazines Unknown effectiveness</a:t>
            </a:r>
            <a:endParaRPr lang="en-GB" altLang="en-US" sz="1600" smtClean="0"/>
          </a:p>
          <a:p>
            <a:pPr eaLnBrk="1" hangingPunct="1"/>
            <a:r>
              <a:rPr lang="en-GB" altLang="en-US" sz="1600" smtClean="0"/>
              <a:t>One weak RCT in people hospitalised with advanced Acquired Immune Deficiency Syndrome found limited evidence from baseline comparisons that chlorpromazine was effective in reducing the symptoms of delirium at 2 days and improved cognition. We found no RCTs of other phenothiazines in people with delirium and agitation caused by terminal illness </a:t>
            </a:r>
          </a:p>
          <a:p>
            <a:pPr lvl="1" eaLnBrk="1" hangingPunct="1"/>
            <a:r>
              <a:rPr lang="en-GB" altLang="en-US" sz="1800" smtClean="0"/>
              <a:t>Breitbart W et al. A double-blind trial of haloperidol, chlorpromazine, and lorazepam in the treatment of delirium in hospitalized AIDS patients.</a:t>
            </a:r>
            <a:r>
              <a:rPr lang="en-GB" altLang="en-US" sz="1800" i="1" smtClean="0"/>
              <a:t>American Journal of Psychiatry </a:t>
            </a:r>
            <a:r>
              <a:rPr lang="en-GB" altLang="en-US" sz="1800" smtClean="0"/>
              <a:t>1996;</a:t>
            </a:r>
            <a:r>
              <a:rPr lang="en-GB" altLang="en-US" sz="1800" b="1" smtClean="0"/>
              <a:t>153</a:t>
            </a:r>
            <a:r>
              <a:rPr lang="en-GB" altLang="en-US" sz="1800" smtClean="0"/>
              <a:t>(2):231-7. </a:t>
            </a:r>
          </a:p>
        </p:txBody>
      </p:sp>
      <p:sp>
        <p:nvSpPr>
          <p:cNvPr id="45060" name="Rectangle 3"/>
          <p:cNvSpPr txBox="1">
            <a:spLocks noChangeArrowheads="1"/>
          </p:cNvSpPr>
          <p:nvPr/>
        </p:nvSpPr>
        <p:spPr bwMode="auto">
          <a:xfrm>
            <a:off x="6657975" y="1939925"/>
            <a:ext cx="4249738"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Aft>
                <a:spcPts val="1000"/>
              </a:spcAft>
              <a:buClr>
                <a:schemeClr val="tx1"/>
              </a:buClr>
              <a:buSzPct val="100000"/>
              <a:buFont typeface="Arial" panose="020B0604020202020204" pitchFamily="34" charset="0"/>
              <a:buChar char="•"/>
              <a:defRPr>
                <a:solidFill>
                  <a:schemeClr val="tx1"/>
                </a:solidFill>
                <a:latin typeface="Calibri" panose="020F0502020204030204" pitchFamily="34" charset="0"/>
              </a:defRPr>
            </a:lvl1pPr>
            <a:lvl2pPr marL="685800" indent="-228600">
              <a:spcAft>
                <a:spcPts val="1000"/>
              </a:spcAft>
              <a:buClr>
                <a:schemeClr val="tx1"/>
              </a:buClr>
              <a:buSzPct val="100000"/>
              <a:buFont typeface="Arial" panose="020B0604020202020204" pitchFamily="34" charset="0"/>
              <a:buChar char="•"/>
              <a:defRPr sz="1600">
                <a:solidFill>
                  <a:schemeClr val="tx1"/>
                </a:solidFill>
                <a:latin typeface="Calibri" panose="020F0502020204030204" pitchFamily="34" charset="0"/>
              </a:defRPr>
            </a:lvl2pPr>
            <a:lvl3pPr marL="1143000" indent="-228600">
              <a:spcAft>
                <a:spcPts val="1000"/>
              </a:spcAft>
              <a:buClr>
                <a:schemeClr val="tx1"/>
              </a:buClr>
              <a:buSzPct val="100000"/>
              <a:buFont typeface="Arial" panose="020B0604020202020204" pitchFamily="34" charset="0"/>
              <a:buChar char="•"/>
              <a:defRPr sz="1400">
                <a:solidFill>
                  <a:schemeClr val="tx1"/>
                </a:solidFill>
                <a:latin typeface="Calibri" panose="020F0502020204030204" pitchFamily="34" charset="0"/>
              </a:defRPr>
            </a:lvl3pPr>
            <a:lvl4pPr marL="16002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4pPr>
            <a:lvl5pPr marL="2057400" indent="-228600">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5pPr>
            <a:lvl6pPr marL="2514600" indent="-228600"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6pPr>
            <a:lvl7pPr marL="2971800" indent="-228600"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7pPr>
            <a:lvl8pPr marL="3429000" indent="-228600"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8pPr>
            <a:lvl9pPr marL="3886200" indent="-228600" eaLnBrk="0" fontAlgn="base" hangingPunct="0">
              <a:spcBef>
                <a:spcPct val="0"/>
              </a:spcBef>
              <a:spcAft>
                <a:spcPts val="1000"/>
              </a:spcAft>
              <a:buClr>
                <a:schemeClr val="tx1"/>
              </a:buClr>
              <a:buSzPct val="100000"/>
              <a:buFont typeface="Arial" panose="020B0604020202020204" pitchFamily="34" charset="0"/>
              <a:buChar char="•"/>
              <a:defRPr sz="1200">
                <a:solidFill>
                  <a:schemeClr val="tx1"/>
                </a:solidFill>
                <a:latin typeface="Calibri" panose="020F0502020204030204" pitchFamily="34" charset="0"/>
              </a:defRPr>
            </a:lvl9pPr>
          </a:lstStyle>
          <a:p>
            <a:pPr eaLnBrk="1" hangingPunct="1">
              <a:lnSpc>
                <a:spcPct val="90000"/>
              </a:lnSpc>
              <a:spcBef>
                <a:spcPts val="1000"/>
              </a:spcBef>
              <a:spcAft>
                <a:spcPct val="0"/>
              </a:spcAft>
              <a:buClrTx/>
              <a:buSzTx/>
            </a:pPr>
            <a:r>
              <a:rPr lang="en-GB" altLang="en-US" sz="1600" b="1"/>
              <a:t>Benzodiazepines Unknown effectiveness</a:t>
            </a:r>
            <a:endParaRPr lang="en-GB" altLang="en-US" sz="1600"/>
          </a:p>
          <a:p>
            <a:pPr eaLnBrk="1" hangingPunct="1">
              <a:lnSpc>
                <a:spcPct val="90000"/>
              </a:lnSpc>
              <a:spcBef>
                <a:spcPts val="1000"/>
              </a:spcBef>
              <a:spcAft>
                <a:spcPct val="0"/>
              </a:spcAft>
              <a:buClrTx/>
              <a:buSzTx/>
            </a:pPr>
            <a:r>
              <a:rPr lang="en-GB" altLang="en-US" sz="1600"/>
              <a:t>One weak RCT in people hospitalised with advanced Acquired Immune Deficiency Syndrome provided insufficient evidence to assess the effects of lorazepam on delirium and agitation. All participants receiving lorazepam withdrew from treatment due to adverse effects, including oversedation, disinhibition, ataxia, and increased confusion. We found no RCTs of other benzodiazepines in people with delirium and agitation caused by terminal illness.</a:t>
            </a:r>
          </a:p>
          <a:p>
            <a:pPr lvl="1" eaLnBrk="1" hangingPunct="1">
              <a:lnSpc>
                <a:spcPct val="90000"/>
              </a:lnSpc>
              <a:spcBef>
                <a:spcPts val="500"/>
              </a:spcBef>
              <a:spcAft>
                <a:spcPct val="0"/>
              </a:spcAft>
              <a:buClrTx/>
              <a:buSzTx/>
            </a:pPr>
            <a:r>
              <a:rPr lang="en-GB" altLang="en-US"/>
              <a:t>Breitbart W et al. A double-blind trial of haloperidol, chlorpromazine, and lorazepam in the treatment of delirium in hospitalized AIDS patients.American Journal of Psychiatry 1996;153(2):231-7.</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847850" y="476250"/>
            <a:ext cx="6997700" cy="1143000"/>
          </a:xfrm>
        </p:spPr>
        <p:txBody>
          <a:bodyPr/>
          <a:lstStyle/>
          <a:p>
            <a:pPr eaLnBrk="1" fontAlgn="auto" hangingPunct="1">
              <a:spcAft>
                <a:spcPts val="0"/>
              </a:spcAft>
              <a:defRPr/>
            </a:pPr>
            <a:r>
              <a:rPr lang="en-GB" altLang="en-US" i="1"/>
              <a:t>Clinical Evidence</a:t>
            </a:r>
          </a:p>
        </p:txBody>
      </p:sp>
      <p:sp>
        <p:nvSpPr>
          <p:cNvPr id="45059" name="Rectangle 3"/>
          <p:cNvSpPr>
            <a:spLocks noGrp="1" noChangeArrowheads="1"/>
          </p:cNvSpPr>
          <p:nvPr>
            <p:ph type="body" sz="half" idx="1"/>
          </p:nvPr>
        </p:nvSpPr>
        <p:spPr>
          <a:xfrm>
            <a:off x="1774825" y="1484313"/>
            <a:ext cx="4249738" cy="4573587"/>
          </a:xfrm>
        </p:spPr>
        <p:txBody>
          <a:bodyPr rtlCol="0">
            <a:normAutofit lnSpcReduction="10000"/>
          </a:bodyPr>
          <a:lstStyle/>
          <a:p>
            <a:pPr eaLnBrk="1" fontAlgn="auto" hangingPunct="1">
              <a:spcBef>
                <a:spcPts val="0"/>
              </a:spcBef>
              <a:buFont typeface="Arial"/>
              <a:buChar char="•"/>
              <a:defRPr/>
            </a:pPr>
            <a:r>
              <a:rPr lang="en-GB" altLang="en-US" sz="1600" b="1"/>
              <a:t>Haloperidol	</a:t>
            </a:r>
          </a:p>
          <a:p>
            <a:pPr eaLnBrk="1" fontAlgn="auto" hangingPunct="1">
              <a:spcBef>
                <a:spcPts val="0"/>
              </a:spcBef>
              <a:buFont typeface="Arial"/>
              <a:buChar char="•"/>
              <a:defRPr/>
            </a:pPr>
            <a:r>
              <a:rPr lang="en-GB" altLang="en-US" sz="1600" b="1"/>
              <a:t>Unknown effectiveness	</a:t>
            </a:r>
            <a:endParaRPr lang="en-GB" altLang="en-US" sz="1600"/>
          </a:p>
          <a:p>
            <a:pPr eaLnBrk="1" fontAlgn="auto" hangingPunct="1">
              <a:spcBef>
                <a:spcPts val="0"/>
              </a:spcBef>
              <a:buFont typeface="Arial"/>
              <a:buChar char="•"/>
              <a:defRPr/>
            </a:pPr>
            <a:r>
              <a:rPr lang="en-GB" altLang="en-US" sz="1600"/>
              <a:t>One weak RCT in people hospitalised with advanced Acquired Immune Deficiency Syndrome found limited evidence from baseline comparisons that haloperidol was effective in reducing the symptoms of delirium at 2 days but had no significant effect on cognition. We found no RCTs of other butyrophenones in people with delirium and agitation caused by a terminal illness.</a:t>
            </a:r>
          </a:p>
          <a:p>
            <a:pPr lvl="1" eaLnBrk="1" fontAlgn="auto" hangingPunct="1">
              <a:spcBef>
                <a:spcPts val="0"/>
              </a:spcBef>
              <a:buFont typeface="Arial"/>
              <a:buChar char="•"/>
              <a:defRPr/>
            </a:pPr>
            <a:r>
              <a:rPr lang="en-GB" altLang="en-US"/>
              <a:t>Breitbart W et al. A double-blind trial of haloperidol, chlorpromazine, and lorazepam in the treatment of delirium in hospitalized AIDS patients.American Journal of Psychiatry 1996;153(2):231-7.</a:t>
            </a:r>
          </a:p>
        </p:txBody>
      </p:sp>
      <p:sp>
        <p:nvSpPr>
          <p:cNvPr id="46084" name="Rectangle 2"/>
          <p:cNvSpPr>
            <a:spLocks noChangeArrowheads="1"/>
          </p:cNvSpPr>
          <p:nvPr/>
        </p:nvSpPr>
        <p:spPr bwMode="auto">
          <a:xfrm>
            <a:off x="1322388" y="6057900"/>
            <a:ext cx="61182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a:t>Keeley P Delirium at the end of life. </a:t>
            </a:r>
            <a:r>
              <a:rPr lang="en-GB" altLang="en-US" i="1"/>
              <a:t>BMJ Clin Evid </a:t>
            </a:r>
            <a:r>
              <a:rPr lang="en-GB" altLang="en-US"/>
              <a:t>2007;</a:t>
            </a:r>
            <a:r>
              <a:rPr lang="en-GB" altLang="en-US" b="1"/>
              <a:t>06</a:t>
            </a:r>
            <a:r>
              <a:rPr lang="en-GB" altLang="en-US"/>
              <a:t>:2405</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4" name="Rectangle 6"/>
          <p:cNvSpPr>
            <a:spLocks noGrp="1" noChangeArrowheads="1"/>
          </p:cNvSpPr>
          <p:nvPr>
            <p:ph type="title"/>
          </p:nvPr>
        </p:nvSpPr>
        <p:spPr>
          <a:xfrm>
            <a:off x="528638" y="627063"/>
            <a:ext cx="9329737" cy="1143000"/>
          </a:xfrm>
        </p:spPr>
        <p:txBody>
          <a:bodyPr/>
          <a:lstStyle/>
          <a:p>
            <a:pPr eaLnBrk="1" fontAlgn="auto" hangingPunct="1">
              <a:spcAft>
                <a:spcPts val="0"/>
              </a:spcAft>
              <a:defRPr/>
            </a:pPr>
            <a:r>
              <a:rPr lang="en-GB" altLang="en-US" dirty="0"/>
              <a:t>In practice</a:t>
            </a:r>
          </a:p>
        </p:txBody>
      </p:sp>
      <p:sp>
        <p:nvSpPr>
          <p:cNvPr id="7175" name="Rectangle 7"/>
          <p:cNvSpPr>
            <a:spLocks noGrp="1" noChangeArrowheads="1"/>
          </p:cNvSpPr>
          <p:nvPr>
            <p:ph type="body" sz="half" idx="1"/>
          </p:nvPr>
        </p:nvSpPr>
        <p:spPr>
          <a:xfrm>
            <a:off x="1104900" y="2178050"/>
            <a:ext cx="7021513" cy="3276600"/>
          </a:xfrm>
        </p:spPr>
        <p:txBody>
          <a:bodyPr/>
          <a:lstStyle/>
          <a:p>
            <a:pPr eaLnBrk="1" hangingPunct="1">
              <a:lnSpc>
                <a:spcPct val="70000"/>
              </a:lnSpc>
            </a:pPr>
            <a:r>
              <a:rPr lang="en-GB" altLang="en-US" sz="2200" smtClean="0"/>
              <a:t>Scottish Palliative Care Guidelines</a:t>
            </a:r>
          </a:p>
          <a:p>
            <a:pPr eaLnBrk="1" hangingPunct="1">
              <a:lnSpc>
                <a:spcPct val="70000"/>
              </a:lnSpc>
            </a:pPr>
            <a:endParaRPr lang="en-GB" altLang="en-US" sz="2200" smtClean="0"/>
          </a:p>
          <a:p>
            <a:pPr eaLnBrk="1" hangingPunct="1">
              <a:lnSpc>
                <a:spcPct val="70000"/>
              </a:lnSpc>
            </a:pPr>
            <a:r>
              <a:rPr lang="en-GB" altLang="en-US" sz="2200" smtClean="0"/>
              <a:t>https://rightdecisions.scot.nhs.uk/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175">
                                            <p:txEl>
                                              <p:pRg st="0" end="0"/>
                                            </p:txEl>
                                          </p:spTgt>
                                        </p:tgtEl>
                                        <p:attrNameLst>
                                          <p:attrName>style.visibility</p:attrName>
                                        </p:attrNameLst>
                                      </p:cBhvr>
                                      <p:to>
                                        <p:strVal val="visible"/>
                                      </p:to>
                                    </p:set>
                                    <p:anim calcmode="lin" valueType="num">
                                      <p:cBhvr additive="base">
                                        <p:cTn id="7" dur="500" fill="hold"/>
                                        <p:tgtEl>
                                          <p:spTgt spid="71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1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175">
                                            <p:txEl>
                                              <p:pRg st="2" end="2"/>
                                            </p:txEl>
                                          </p:spTgt>
                                        </p:tgtEl>
                                        <p:attrNameLst>
                                          <p:attrName>style.visibility</p:attrName>
                                        </p:attrNameLst>
                                      </p:cBhvr>
                                      <p:to>
                                        <p:strVal val="visible"/>
                                      </p:to>
                                    </p:set>
                                    <p:anim calcmode="lin" valueType="num">
                                      <p:cBhvr additive="base">
                                        <p:cTn id="13" dur="500" fill="hold"/>
                                        <p:tgtEl>
                                          <p:spTgt spid="717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1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fontAlgn="auto" hangingPunct="1">
              <a:spcAft>
                <a:spcPts val="0"/>
              </a:spcAft>
              <a:defRPr/>
            </a:pPr>
            <a:r>
              <a:rPr lang="en-GB" dirty="0" smtClean="0"/>
              <a:t>Assessment</a:t>
            </a:r>
            <a:endParaRPr lang="en-GB" dirty="0"/>
          </a:p>
        </p:txBody>
      </p:sp>
      <p:sp>
        <p:nvSpPr>
          <p:cNvPr id="48131" name="Content Placeholder 5"/>
          <p:cNvSpPr>
            <a:spLocks noGrp="1"/>
          </p:cNvSpPr>
          <p:nvPr>
            <p:ph idx="1"/>
          </p:nvPr>
        </p:nvSpPr>
        <p:spPr/>
        <p:txBody>
          <a:bodyPr/>
          <a:lstStyle/>
          <a:p>
            <a:pPr eaLnBrk="1" hangingPunct="1"/>
            <a:r>
              <a:rPr lang="en-GB" altLang="en-US" smtClean="0"/>
              <a:t>Consider physical and psychosocial factors is essential. </a:t>
            </a:r>
          </a:p>
          <a:p>
            <a:pPr eaLnBrk="1" hangingPunct="1"/>
            <a:endParaRPr lang="en-GB" altLang="en-US" smtClean="0"/>
          </a:p>
          <a:p>
            <a:pPr eaLnBrk="1" hangingPunct="1"/>
            <a:r>
              <a:rPr lang="en-GB" altLang="en-US" smtClean="0"/>
              <a:t>Consider the possibility of existential distress </a:t>
            </a:r>
          </a:p>
          <a:p>
            <a:pPr eaLnBrk="1" hangingPunct="1"/>
            <a:endParaRPr lang="en-GB" altLang="en-US" smtClean="0"/>
          </a:p>
          <a:p>
            <a:pPr eaLnBrk="1" hangingPunct="1"/>
            <a:r>
              <a:rPr lang="en-GB" altLang="en-US" smtClean="0"/>
              <a:t>The patient’s capacity should continue to be assessed to ascertain if they can decide on further management.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fontAlgn="auto" hangingPunct="1">
              <a:spcAft>
                <a:spcPts val="0"/>
              </a:spcAft>
              <a:defRPr/>
            </a:pPr>
            <a:r>
              <a:rPr lang="en-GB" dirty="0" smtClean="0"/>
              <a:t>Mr C</a:t>
            </a:r>
            <a:endParaRPr lang="en-GB" dirty="0"/>
          </a:p>
        </p:txBody>
      </p:sp>
      <p:sp>
        <p:nvSpPr>
          <p:cNvPr id="21507" name="Content Placeholder 4"/>
          <p:cNvSpPr>
            <a:spLocks noGrp="1"/>
          </p:cNvSpPr>
          <p:nvPr>
            <p:ph idx="1"/>
          </p:nvPr>
        </p:nvSpPr>
        <p:spPr/>
        <p:txBody>
          <a:bodyPr/>
          <a:lstStyle/>
          <a:p>
            <a:pPr eaLnBrk="1" hangingPunct="1"/>
            <a:r>
              <a:rPr lang="en-GB" altLang="en-US" smtClean="0"/>
              <a:t>62 yo man diagnosed in mid-May 2022 with Stage Iva NSCLC</a:t>
            </a:r>
          </a:p>
          <a:p>
            <a:pPr eaLnBrk="1" hangingPunct="1"/>
            <a:r>
              <a:rPr lang="en-GB" altLang="en-US" smtClean="0"/>
              <a:t> </a:t>
            </a:r>
          </a:p>
          <a:p>
            <a:pPr eaLnBrk="1" hangingPunct="1"/>
            <a:r>
              <a:rPr lang="en-GB" altLang="en-US" smtClean="0"/>
              <a:t>Admitted acutely 25</a:t>
            </a:r>
            <a:r>
              <a:rPr lang="en-GB" altLang="en-US" baseline="30000" smtClean="0"/>
              <a:t>th</a:t>
            </a:r>
            <a:r>
              <a:rPr lang="en-GB" altLang="en-US" smtClean="0"/>
              <a:t> May 2022 with chest pain and breathlessness; large L pleural effusion n drained to dryness and pleurodesed with plan for referral for SACT after discharge; </a:t>
            </a:r>
          </a:p>
          <a:p>
            <a:pPr eaLnBrk="1" hangingPunct="1"/>
            <a:r>
              <a:rPr lang="en-GB" altLang="en-US" smtClean="0"/>
              <a:t> </a:t>
            </a:r>
          </a:p>
          <a:p>
            <a:pPr eaLnBrk="1" hangingPunct="1"/>
            <a:endParaRPr lang="en-GB" alt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Management</a:t>
            </a:r>
            <a:endParaRPr lang="en-GB" dirty="0"/>
          </a:p>
        </p:txBody>
      </p:sp>
      <p:sp>
        <p:nvSpPr>
          <p:cNvPr id="49155" name="Content Placeholder 2"/>
          <p:cNvSpPr>
            <a:spLocks noGrp="1"/>
          </p:cNvSpPr>
          <p:nvPr>
            <p:ph idx="1"/>
          </p:nvPr>
        </p:nvSpPr>
        <p:spPr/>
        <p:txBody>
          <a:bodyPr/>
          <a:lstStyle/>
          <a:p>
            <a:pPr eaLnBrk="1" hangingPunct="1"/>
            <a:r>
              <a:rPr lang="en-GB" altLang="en-US" smtClean="0"/>
              <a:t>Consider all reversible causes inc alcohol, nicotine and drugs</a:t>
            </a:r>
          </a:p>
          <a:p>
            <a:pPr eaLnBrk="1" hangingPunct="1"/>
            <a:endParaRPr lang="en-GB" altLang="en-US" smtClean="0"/>
          </a:p>
          <a:p>
            <a:pPr eaLnBrk="1" hangingPunct="1"/>
            <a:r>
              <a:rPr lang="en-GB" altLang="en-US" smtClean="0"/>
              <a:t>Focus on patient and family and spiritual issues. </a:t>
            </a:r>
          </a:p>
          <a:p>
            <a:pPr eaLnBrk="1" hangingPunct="1"/>
            <a:r>
              <a:rPr lang="en-GB" altLang="en-US" smtClean="0"/>
              <a:t>Involve appropriate members of the multidisciplinary team (MDT) (for example those with rapport with patient and family, chaplain) to explore unresolved issues. </a:t>
            </a:r>
          </a:p>
          <a:p>
            <a:pPr eaLnBrk="1" hangingPunct="1"/>
            <a:endParaRPr lang="en-GB" altLang="en-US" smtClean="0"/>
          </a:p>
          <a:p>
            <a:pPr eaLnBrk="1" hangingPunct="1"/>
            <a:r>
              <a:rPr lang="en-GB" altLang="en-US" smtClean="0"/>
              <a:t>(other strategies)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Management</a:t>
            </a:r>
            <a:endParaRPr lang="en-GB" dirty="0"/>
          </a:p>
        </p:txBody>
      </p:sp>
      <p:sp>
        <p:nvSpPr>
          <p:cNvPr id="50179" name="Content Placeholder 2"/>
          <p:cNvSpPr>
            <a:spLocks noGrp="1"/>
          </p:cNvSpPr>
          <p:nvPr>
            <p:ph idx="1"/>
          </p:nvPr>
        </p:nvSpPr>
        <p:spPr/>
        <p:txBody>
          <a:bodyPr/>
          <a:lstStyle/>
          <a:p>
            <a:pPr eaLnBrk="1" hangingPunct="1"/>
            <a:r>
              <a:rPr lang="en-GB" altLang="en-US" smtClean="0"/>
              <a:t>Initially consider intermittent sedation, for example with a small dose of midazolam, 2mg to 5mg subcutaneous (SC) as required if benzodiazepine-naïve, titrated according to effect or lorazepam 500micrograms sublingual (SL)</a:t>
            </a:r>
          </a:p>
          <a:p>
            <a:pPr eaLnBrk="1" hangingPunct="1"/>
            <a:endParaRPr lang="en-GB" alt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Management</a:t>
            </a:r>
            <a:endParaRPr lang="en-GB" dirty="0"/>
          </a:p>
        </p:txBody>
      </p:sp>
      <p:sp>
        <p:nvSpPr>
          <p:cNvPr id="3" name="Content Placeholder 2"/>
          <p:cNvSpPr>
            <a:spLocks noGrp="1"/>
          </p:cNvSpPr>
          <p:nvPr>
            <p:ph idx="1"/>
          </p:nvPr>
        </p:nvSpPr>
        <p:spPr/>
        <p:txBody>
          <a:bodyPr rtlCol="0">
            <a:normAutofit fontScale="92500" lnSpcReduction="10000"/>
          </a:bodyPr>
          <a:lstStyle/>
          <a:p>
            <a:pPr eaLnBrk="1" fontAlgn="auto" hangingPunct="1">
              <a:spcBef>
                <a:spcPts val="0"/>
              </a:spcBef>
              <a:buFont typeface="Arial"/>
              <a:buChar char="•"/>
              <a:defRPr/>
            </a:pPr>
            <a:r>
              <a:rPr lang="en-GB" dirty="0"/>
              <a:t>Continuous deep sedation </a:t>
            </a:r>
            <a:endParaRPr lang="en-GB" dirty="0" smtClean="0"/>
          </a:p>
          <a:p>
            <a:pPr eaLnBrk="1" fontAlgn="auto" hangingPunct="1">
              <a:spcBef>
                <a:spcPts val="0"/>
              </a:spcBef>
              <a:buFont typeface="Arial"/>
              <a:buChar char="•"/>
              <a:defRPr/>
            </a:pPr>
            <a:endParaRPr lang="en-GB" dirty="0"/>
          </a:p>
          <a:p>
            <a:pPr eaLnBrk="1" fontAlgn="auto" hangingPunct="1">
              <a:spcBef>
                <a:spcPts val="0"/>
              </a:spcBef>
              <a:buFont typeface="Arial"/>
              <a:buChar char="•"/>
              <a:defRPr/>
            </a:pPr>
            <a:r>
              <a:rPr lang="en-GB" dirty="0" smtClean="0"/>
              <a:t>Reserve </a:t>
            </a:r>
            <a:r>
              <a:rPr lang="en-GB" dirty="0"/>
              <a:t>for those in the final hours or days of life </a:t>
            </a:r>
            <a:endParaRPr lang="en-GB" dirty="0" smtClean="0"/>
          </a:p>
          <a:p>
            <a:pPr eaLnBrk="1" fontAlgn="auto" hangingPunct="1">
              <a:spcBef>
                <a:spcPts val="0"/>
              </a:spcBef>
              <a:buFont typeface="Arial"/>
              <a:buChar char="•"/>
              <a:defRPr/>
            </a:pPr>
            <a:endParaRPr lang="en-GB" dirty="0"/>
          </a:p>
          <a:p>
            <a:pPr eaLnBrk="1" fontAlgn="auto" hangingPunct="1">
              <a:spcBef>
                <a:spcPts val="0"/>
              </a:spcBef>
              <a:buFont typeface="Arial"/>
              <a:buChar char="•"/>
              <a:defRPr/>
            </a:pPr>
            <a:r>
              <a:rPr lang="en-GB" dirty="0"/>
              <a:t>S</a:t>
            </a:r>
            <a:r>
              <a:rPr lang="en-GB" dirty="0" smtClean="0"/>
              <a:t>uffering </a:t>
            </a:r>
            <a:r>
              <a:rPr lang="en-GB" dirty="0"/>
              <a:t>is unbearable and refractory to standard treatment.  </a:t>
            </a:r>
            <a:endParaRPr lang="en-GB" dirty="0" smtClean="0"/>
          </a:p>
          <a:p>
            <a:pPr eaLnBrk="1" fontAlgn="auto" hangingPunct="1">
              <a:spcBef>
                <a:spcPts val="0"/>
              </a:spcBef>
              <a:buFont typeface="Arial"/>
              <a:buChar char="•"/>
              <a:defRPr/>
            </a:pPr>
            <a:endParaRPr lang="en-GB" dirty="0" smtClean="0"/>
          </a:p>
          <a:p>
            <a:pPr eaLnBrk="1" fontAlgn="auto" hangingPunct="1">
              <a:spcBef>
                <a:spcPts val="0"/>
              </a:spcBef>
              <a:buFont typeface="Arial"/>
              <a:buChar char="•"/>
              <a:defRPr/>
            </a:pPr>
            <a:r>
              <a:rPr lang="en-GB" dirty="0" smtClean="0"/>
              <a:t>Seek </a:t>
            </a:r>
            <a:r>
              <a:rPr lang="en-GB" dirty="0"/>
              <a:t>specialist advice if considering continuous sedation. </a:t>
            </a:r>
            <a:endParaRPr lang="en-GB" dirty="0" smtClean="0"/>
          </a:p>
          <a:p>
            <a:pPr eaLnBrk="1" fontAlgn="auto" hangingPunct="1">
              <a:spcBef>
                <a:spcPts val="0"/>
              </a:spcBef>
              <a:buFont typeface="Arial"/>
              <a:buChar char="•"/>
              <a:defRPr/>
            </a:pPr>
            <a:r>
              <a:rPr lang="en-GB" dirty="0"/>
              <a:t> </a:t>
            </a:r>
          </a:p>
          <a:p>
            <a:pPr eaLnBrk="1" fontAlgn="auto" hangingPunct="1">
              <a:spcBef>
                <a:spcPts val="0"/>
              </a:spcBef>
              <a:buFont typeface="Arial"/>
              <a:buChar char="•"/>
              <a:defRPr/>
            </a:pPr>
            <a:r>
              <a:rPr lang="en-GB" b="1" dirty="0"/>
              <a:t>First step:</a:t>
            </a:r>
            <a:r>
              <a:rPr lang="en-GB" dirty="0"/>
              <a:t>   Midazolam SC 10mg to 20mg over 24 hours in a syringe pump + midazolam SC 5mg hourly, as required.</a:t>
            </a:r>
          </a:p>
          <a:p>
            <a:pPr eaLnBrk="1" fontAlgn="auto" hangingPunct="1">
              <a:spcBef>
                <a:spcPts val="0"/>
              </a:spcBef>
              <a:buFont typeface="Arial"/>
              <a:buChar char="•"/>
              <a:defRPr/>
            </a:pPr>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Management</a:t>
            </a:r>
            <a:endParaRPr lang="en-GB" dirty="0"/>
          </a:p>
        </p:txBody>
      </p:sp>
      <p:sp>
        <p:nvSpPr>
          <p:cNvPr id="3" name="Content Placeholder 2"/>
          <p:cNvSpPr>
            <a:spLocks noGrp="1"/>
          </p:cNvSpPr>
          <p:nvPr>
            <p:ph idx="1"/>
          </p:nvPr>
        </p:nvSpPr>
        <p:spPr/>
        <p:txBody>
          <a:bodyPr rtlCol="0">
            <a:normAutofit lnSpcReduction="10000"/>
          </a:bodyPr>
          <a:lstStyle/>
          <a:p>
            <a:pPr eaLnBrk="1" fontAlgn="auto" hangingPunct="1">
              <a:spcBef>
                <a:spcPts val="0"/>
              </a:spcBef>
              <a:buFont typeface="Arial"/>
              <a:buChar char="•"/>
              <a:defRPr/>
            </a:pPr>
            <a:r>
              <a:rPr lang="en-GB" b="1" dirty="0"/>
              <a:t>Second step:</a:t>
            </a:r>
            <a:endParaRPr lang="en-GB" dirty="0"/>
          </a:p>
          <a:p>
            <a:pPr eaLnBrk="1" fontAlgn="auto" hangingPunct="1">
              <a:spcBef>
                <a:spcPts val="0"/>
              </a:spcBef>
              <a:buFont typeface="Arial"/>
              <a:buChar char="•"/>
              <a:defRPr/>
            </a:pPr>
            <a:r>
              <a:rPr lang="en-GB" dirty="0"/>
              <a:t>Titrate Midazolam with advice starting at 10mg over 24 hours in a syringe pump.  Doses can be gradually titrated up to 60mg over 24 hours under specialist advice. </a:t>
            </a:r>
          </a:p>
          <a:p>
            <a:pPr eaLnBrk="1" fontAlgn="auto" hangingPunct="1">
              <a:spcBef>
                <a:spcPts val="0"/>
              </a:spcBef>
              <a:buFont typeface="Arial"/>
              <a:buChar char="•"/>
              <a:defRPr/>
            </a:pPr>
            <a:r>
              <a:rPr lang="en-GB" dirty="0" err="1"/>
              <a:t>L</a:t>
            </a:r>
            <a:r>
              <a:rPr lang="en-GB" dirty="0" err="1" smtClean="0"/>
              <a:t>evomepromazine</a:t>
            </a:r>
            <a:r>
              <a:rPr lang="en-GB" dirty="0" smtClean="0"/>
              <a:t> </a:t>
            </a:r>
            <a:r>
              <a:rPr lang="en-GB" dirty="0"/>
              <a:t>may need to be used in addition to midazolam under specialist advice.</a:t>
            </a:r>
          </a:p>
          <a:p>
            <a:pPr eaLnBrk="1" fontAlgn="auto" hangingPunct="1">
              <a:spcBef>
                <a:spcPts val="0"/>
              </a:spcBef>
              <a:buFont typeface="Arial"/>
              <a:buChar char="•"/>
              <a:defRPr/>
            </a:pPr>
            <a:r>
              <a:rPr lang="en-GB" dirty="0"/>
              <a:t>Use lower doses if not used previously and in frail elderly, for example, 2</a:t>
            </a:r>
            <a:r>
              <a:rPr lang="en-GB" b="1" dirty="0"/>
              <a:t>.</a:t>
            </a:r>
            <a:r>
              <a:rPr lang="en-GB" dirty="0"/>
              <a:t>5mg to 5mg SC as required 2 hourly.</a:t>
            </a:r>
          </a:p>
          <a:p>
            <a:pPr eaLnBrk="1" fontAlgn="auto" hangingPunct="1">
              <a:spcBef>
                <a:spcPts val="0"/>
              </a:spcBef>
              <a:buFont typeface="Arial"/>
              <a:buChar char="•"/>
              <a:defRPr/>
            </a:pPr>
            <a:r>
              <a:rPr lang="en-GB" dirty="0"/>
              <a:t>Higher doses may be needed for persistent distress or delirium for example, 10mg to 25mg SC as required 2 hourly.</a:t>
            </a:r>
          </a:p>
          <a:p>
            <a:pPr eaLnBrk="1" fontAlgn="auto" hangingPunct="1">
              <a:spcBef>
                <a:spcPts val="0"/>
              </a:spcBef>
              <a:buFont typeface="Arial"/>
              <a:buChar char="•"/>
              <a:defRPr/>
            </a:pPr>
            <a:r>
              <a:rPr lang="en-GB" dirty="0"/>
              <a:t>May need to be given more frequently initially, for example, hourly to control symptoms.</a:t>
            </a:r>
          </a:p>
          <a:p>
            <a:pPr eaLnBrk="1" fontAlgn="auto" hangingPunct="1">
              <a:spcBef>
                <a:spcPts val="0"/>
              </a:spcBef>
              <a:buFont typeface="Arial"/>
              <a:buChar char="•"/>
              <a:defRPr/>
            </a:pPr>
            <a:r>
              <a:rPr lang="en-GB" dirty="0"/>
              <a:t>Stop any H</a:t>
            </a:r>
            <a:r>
              <a:rPr lang="en-GB" dirty="0" smtClean="0"/>
              <a:t>aloperidol</a:t>
            </a:r>
            <a:r>
              <a:rPr lang="en-GB" dirty="0"/>
              <a:t>.</a:t>
            </a:r>
          </a:p>
          <a:p>
            <a:pPr eaLnBrk="1" fontAlgn="auto" hangingPunct="1">
              <a:spcBef>
                <a:spcPts val="0"/>
              </a:spcBef>
              <a:buFont typeface="Arial"/>
              <a:buChar char="•"/>
              <a:defRPr/>
            </a:pPr>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Management: intractable; rare</a:t>
            </a:r>
            <a:endParaRPr lang="en-GB" dirty="0"/>
          </a:p>
        </p:txBody>
      </p:sp>
      <p:sp>
        <p:nvSpPr>
          <p:cNvPr id="53251" name="Content Placeholder 2"/>
          <p:cNvSpPr>
            <a:spLocks noGrp="1"/>
          </p:cNvSpPr>
          <p:nvPr>
            <p:ph idx="1"/>
          </p:nvPr>
        </p:nvSpPr>
        <p:spPr/>
        <p:txBody>
          <a:bodyPr/>
          <a:lstStyle/>
          <a:p>
            <a:pPr eaLnBrk="1" hangingPunct="1"/>
            <a:r>
              <a:rPr lang="en-GB" altLang="en-US" smtClean="0"/>
              <a:t>Immediate dose of phenobarbital 200mg intravenous/intramuscular (avoid SC boluses due to tissue necrosis risk) followed by 400mg to 1200mg via CSCI.</a:t>
            </a:r>
          </a:p>
          <a:p>
            <a:pPr eaLnBrk="1" hangingPunct="1"/>
            <a:endParaRPr lang="en-GB" altLang="en-US" smtClean="0"/>
          </a:p>
          <a:p>
            <a:pPr eaLnBrk="1" hangingPunct="1"/>
            <a:r>
              <a:rPr lang="en-GB" altLang="en-US" smtClean="0"/>
              <a:t>Propofol has been used in some patients with intractable symptoms of distress, use may be limited by need for IV access.</a:t>
            </a:r>
          </a:p>
          <a:p>
            <a:pPr eaLnBrk="1" hangingPunct="1"/>
            <a:endParaRPr lang="en-GB" altLang="en-US" smtClean="0"/>
          </a:p>
          <a:p>
            <a:pPr eaLnBrk="1" hangingPunct="1"/>
            <a:endParaRPr lang="en-GB" altLang="en-US"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In summary</a:t>
            </a:r>
            <a:endParaRPr lang="en-GB" dirty="0"/>
          </a:p>
        </p:txBody>
      </p:sp>
      <p:sp>
        <p:nvSpPr>
          <p:cNvPr id="54275" name="Content Placeholder 2"/>
          <p:cNvSpPr>
            <a:spLocks noGrp="1"/>
          </p:cNvSpPr>
          <p:nvPr>
            <p:ph idx="1"/>
          </p:nvPr>
        </p:nvSpPr>
        <p:spPr/>
        <p:txBody>
          <a:bodyPr/>
          <a:lstStyle/>
          <a:p>
            <a:pPr eaLnBrk="1" hangingPunct="1"/>
            <a:r>
              <a:rPr lang="en-GB" altLang="en-US" smtClean="0"/>
              <a:t>Delirium/agitation at end of life is common and distressing</a:t>
            </a:r>
          </a:p>
          <a:p>
            <a:pPr eaLnBrk="1" hangingPunct="1"/>
            <a:endParaRPr lang="en-GB" altLang="en-US" smtClean="0"/>
          </a:p>
          <a:p>
            <a:pPr eaLnBrk="1" hangingPunct="1"/>
            <a:r>
              <a:rPr lang="en-GB" altLang="en-US" smtClean="0"/>
              <a:t>Management is straightforward but evidence-lite</a:t>
            </a:r>
          </a:p>
          <a:p>
            <a:pPr eaLnBrk="1" hangingPunct="1"/>
            <a:endParaRPr lang="en-GB" altLang="en-US" smtClean="0"/>
          </a:p>
          <a:p>
            <a:pPr eaLnBrk="1" hangingPunct="1"/>
            <a:r>
              <a:rPr lang="en-GB" altLang="en-US" smtClean="0"/>
              <a:t>Occasionally cases can be difficult, complex and challenging</a:t>
            </a:r>
          </a:p>
          <a:p>
            <a:pPr eaLnBrk="1" hangingPunct="1"/>
            <a:endParaRPr lang="en-GB" altLang="en-US" smtClean="0"/>
          </a:p>
          <a:p>
            <a:pPr eaLnBrk="1" hangingPunct="1"/>
            <a:r>
              <a:rPr lang="en-GB" altLang="en-US" smtClean="0"/>
              <a:t>The ethics may need exploring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Mr C</a:t>
            </a:r>
            <a:endParaRPr lang="en-GB" dirty="0"/>
          </a:p>
        </p:txBody>
      </p:sp>
      <p:sp>
        <p:nvSpPr>
          <p:cNvPr id="22531" name="Content Placeholder 2"/>
          <p:cNvSpPr>
            <a:spLocks noGrp="1"/>
          </p:cNvSpPr>
          <p:nvPr>
            <p:ph idx="1"/>
          </p:nvPr>
        </p:nvSpPr>
        <p:spPr/>
        <p:txBody>
          <a:bodyPr/>
          <a:lstStyle/>
          <a:p>
            <a:pPr eaLnBrk="1" hangingPunct="1"/>
            <a:r>
              <a:rPr lang="en-GB" altLang="en-US" smtClean="0"/>
              <a:t>Referred ro the HSPCRT:</a:t>
            </a:r>
          </a:p>
          <a:p>
            <a:pPr eaLnBrk="1" hangingPunct="1"/>
            <a:r>
              <a:rPr lang="en-GB" altLang="en-US" smtClean="0"/>
              <a:t>62 year old gentleman with NSCLC. ICD in for pleural effusion. For pleurodesis.</a:t>
            </a:r>
          </a:p>
          <a:p>
            <a:pPr eaLnBrk="1" hangingPunct="1"/>
            <a:r>
              <a:rPr lang="en-GB" altLang="en-US" smtClean="0"/>
              <a:t>Increased MST to 15mg BD from 10mg, on 5mg PRN oramorph. States in a lot of pain.</a:t>
            </a:r>
          </a:p>
          <a:p>
            <a:pPr eaLnBrk="1" hangingPunct="1"/>
            <a:r>
              <a:rPr lang="en-GB" altLang="en-US" smtClean="0"/>
              <a:t>On 2mg diazepam TDS for anxiety. Patient states experiencing panic attacks after diagnosis.</a:t>
            </a:r>
          </a:p>
          <a:p>
            <a:pPr eaLnBrk="1" hangingPunct="1"/>
            <a:endParaRPr lang="en-GB"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Mr C</a:t>
            </a:r>
            <a:endParaRPr lang="en-GB" dirty="0"/>
          </a:p>
        </p:txBody>
      </p:sp>
      <p:sp>
        <p:nvSpPr>
          <p:cNvPr id="23555" name="Content Placeholder 2"/>
          <p:cNvSpPr>
            <a:spLocks noGrp="1"/>
          </p:cNvSpPr>
          <p:nvPr>
            <p:ph idx="1"/>
          </p:nvPr>
        </p:nvSpPr>
        <p:spPr/>
        <p:txBody>
          <a:bodyPr/>
          <a:lstStyle/>
          <a:p>
            <a:pPr eaLnBrk="1" hangingPunct="1"/>
            <a:r>
              <a:rPr lang="en-GB" altLang="en-US" smtClean="0"/>
              <a:t>Mixed nociceptive/pleuritic pain which settled with careful titration of analgesia – MST 30mg bd; slow progress post pleurodesis; </a:t>
            </a:r>
          </a:p>
          <a:p>
            <a:pPr eaLnBrk="1" hangingPunct="1"/>
            <a:endParaRPr lang="en-GB" altLang="en-US" smtClean="0"/>
          </a:p>
          <a:p>
            <a:pPr eaLnBrk="1" hangingPunct="1"/>
            <a:r>
              <a:rPr lang="en-GB" altLang="en-US" smtClean="0"/>
              <a:t>extremely fatigued by even minimal exertion; </a:t>
            </a:r>
          </a:p>
          <a:p>
            <a:pPr eaLnBrk="1" hangingPunct="1"/>
            <a:endParaRPr lang="en-GB" altLang="en-US" smtClean="0"/>
          </a:p>
          <a:p>
            <a:pPr eaLnBrk="1" hangingPunct="1"/>
            <a:endParaRPr lang="en-GB" alt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Mr C</a:t>
            </a:r>
            <a:endParaRPr lang="en-GB" dirty="0"/>
          </a:p>
        </p:txBody>
      </p:sp>
      <p:sp>
        <p:nvSpPr>
          <p:cNvPr id="24579" name="Content Placeholder 2"/>
          <p:cNvSpPr>
            <a:spLocks noGrp="1"/>
          </p:cNvSpPr>
          <p:nvPr>
            <p:ph idx="1"/>
          </p:nvPr>
        </p:nvSpPr>
        <p:spPr/>
        <p:txBody>
          <a:bodyPr/>
          <a:lstStyle/>
          <a:p>
            <a:pPr eaLnBrk="1" hangingPunct="1"/>
            <a:r>
              <a:rPr lang="en-GB" altLang="en-US" smtClean="0"/>
              <a:t>began to look increasingly unlikely that he was going to be fit for SACT and discussion proceeded along these lines; </a:t>
            </a:r>
          </a:p>
          <a:p>
            <a:pPr eaLnBrk="1" hangingPunct="1"/>
            <a:endParaRPr lang="en-GB" altLang="en-US" smtClean="0"/>
          </a:p>
          <a:p>
            <a:pPr eaLnBrk="1" hangingPunct="1"/>
            <a:r>
              <a:rPr lang="en-GB" altLang="en-US" smtClean="0"/>
              <a:t>explored going home; </a:t>
            </a:r>
          </a:p>
          <a:p>
            <a:pPr eaLnBrk="1" hangingPunct="1"/>
            <a:endParaRPr lang="en-GB" altLang="en-US" smtClean="0"/>
          </a:p>
          <a:p>
            <a:pPr eaLnBrk="1" hangingPunct="1"/>
            <a:r>
              <a:rPr lang="en-GB" altLang="en-US" smtClean="0"/>
              <a:t>ward referred to clinical psychology and patient explored issues of childhood and adult  trauma;</a:t>
            </a:r>
          </a:p>
          <a:p>
            <a:pPr eaLnBrk="1" hangingPunct="1"/>
            <a:endParaRPr lang="en-GB" alt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Mr C</a:t>
            </a:r>
            <a:endParaRPr lang="en-GB" dirty="0"/>
          </a:p>
        </p:txBody>
      </p:sp>
      <p:sp>
        <p:nvSpPr>
          <p:cNvPr id="25603" name="Content Placeholder 2"/>
          <p:cNvSpPr>
            <a:spLocks noGrp="1"/>
          </p:cNvSpPr>
          <p:nvPr>
            <p:ph idx="1"/>
          </p:nvPr>
        </p:nvSpPr>
        <p:spPr/>
        <p:txBody>
          <a:bodyPr/>
          <a:lstStyle/>
          <a:p>
            <a:pPr eaLnBrk="1" hangingPunct="1"/>
            <a:r>
              <a:rPr lang="en-GB" altLang="en-US" smtClean="0"/>
              <a:t>W/b 13/6 began to explore the possibility of going home ; OT/PT referral and began planning discharge with patent and his wife</a:t>
            </a:r>
          </a:p>
          <a:p>
            <a:pPr eaLnBrk="1" hangingPunct="1"/>
            <a:r>
              <a:rPr lang="en-GB" altLang="en-US" smtClean="0"/>
              <a:t> </a:t>
            </a:r>
          </a:p>
          <a:p>
            <a:pPr eaLnBrk="1" hangingPunct="1"/>
            <a:r>
              <a:rPr lang="en-GB" altLang="en-US" smtClean="0"/>
              <a:t>Reviewed 16/6 with patient and sons (early 20s) and explained unlikely to get SACT and dc home is for EOLC; </a:t>
            </a:r>
          </a:p>
          <a:p>
            <a:pPr eaLnBrk="1" hangingPunct="1"/>
            <a:endParaRPr lang="en-GB"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Mr C</a:t>
            </a:r>
            <a:endParaRPr lang="en-GB" dirty="0"/>
          </a:p>
        </p:txBody>
      </p:sp>
      <p:sp>
        <p:nvSpPr>
          <p:cNvPr id="26627" name="Content Placeholder 2"/>
          <p:cNvSpPr>
            <a:spLocks noGrp="1"/>
          </p:cNvSpPr>
          <p:nvPr>
            <p:ph idx="1"/>
          </p:nvPr>
        </p:nvSpPr>
        <p:spPr/>
        <p:txBody>
          <a:bodyPr/>
          <a:lstStyle/>
          <a:p>
            <a:pPr eaLnBrk="1" hangingPunct="1"/>
            <a:r>
              <a:rPr lang="en-GB" altLang="en-US" smtClean="0"/>
              <a:t>Became less well the weekend of 17/18; increasing breathless and agitated and required increasing doses of oxycodone prn and midazolam; advice sought re csci; </a:t>
            </a:r>
          </a:p>
          <a:p>
            <a:pPr eaLnBrk="1" hangingPunct="1"/>
            <a:endParaRPr lang="en-GB" altLang="en-US" smtClean="0"/>
          </a:p>
          <a:p>
            <a:pPr eaLnBrk="1" hangingPunct="1"/>
            <a:r>
              <a:rPr lang="en-GB" altLang="en-US" smtClean="0"/>
              <a:t>On 19</a:t>
            </a:r>
            <a:r>
              <a:rPr lang="en-GB" altLang="en-US" baseline="30000" smtClean="0"/>
              <a:t>th</a:t>
            </a:r>
            <a:r>
              <a:rPr lang="en-GB" altLang="en-US" smtClean="0"/>
              <a:t> started csci of Morphine 50; midaz 15; hyoscine BuBr  120</a:t>
            </a:r>
          </a:p>
          <a:p>
            <a:pPr eaLnBrk="1" hangingPunct="1"/>
            <a:endParaRPr lang="en-GB"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GB" dirty="0" smtClean="0"/>
              <a:t>Mr C</a:t>
            </a:r>
            <a:endParaRPr lang="en-GB" dirty="0"/>
          </a:p>
        </p:txBody>
      </p:sp>
      <p:sp>
        <p:nvSpPr>
          <p:cNvPr id="27651" name="Content Placeholder 2"/>
          <p:cNvSpPr>
            <a:spLocks noGrp="1"/>
          </p:cNvSpPr>
          <p:nvPr>
            <p:ph idx="1"/>
          </p:nvPr>
        </p:nvSpPr>
        <p:spPr/>
        <p:txBody>
          <a:bodyPr/>
          <a:lstStyle/>
          <a:p>
            <a:pPr eaLnBrk="1" hangingPunct="1"/>
            <a:r>
              <a:rPr lang="en-GB" altLang="en-US" smtClean="0"/>
              <a:t>Worsening agitation; some hypnogogic hallucinations</a:t>
            </a:r>
          </a:p>
          <a:p>
            <a:pPr eaLnBrk="1" hangingPunct="1"/>
            <a:r>
              <a:rPr lang="en-GB" altLang="en-US" smtClean="0"/>
              <a:t>20/6 csci of oxycodone 45; midaz 30; hyoscine BuBr  120 (increases in line with prn use)</a:t>
            </a:r>
          </a:p>
          <a:p>
            <a:pPr eaLnBrk="1" hangingPunct="1"/>
            <a:r>
              <a:rPr lang="en-GB" altLang="en-US" smtClean="0"/>
              <a:t>21/6 csci of oxycodone 60; midaz 50; hyoscine BuBr  120 (increases in line with prn use); started levomepromazine 10mg bd sc</a:t>
            </a:r>
          </a:p>
          <a:p>
            <a:pPr eaLnBrk="1" hangingPunct="1"/>
            <a:endParaRPr lang="en-GB" alt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59</TotalTime>
  <Words>1501</Words>
  <Application>Microsoft Office PowerPoint</Application>
  <PresentationFormat>Widescreen</PresentationFormat>
  <Paragraphs>207</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Arial</vt:lpstr>
      <vt:lpstr>Calibri Light</vt:lpstr>
      <vt:lpstr>Celestial</vt:lpstr>
      <vt:lpstr>Terminal agitation and distress: a case and an outline</vt:lpstr>
      <vt:lpstr>Outline</vt:lpstr>
      <vt:lpstr>Mr C</vt:lpstr>
      <vt:lpstr>Mr C</vt:lpstr>
      <vt:lpstr>Mr C</vt:lpstr>
      <vt:lpstr>Mr C</vt:lpstr>
      <vt:lpstr>Mr C</vt:lpstr>
      <vt:lpstr>Mr C</vt:lpstr>
      <vt:lpstr>Mr C</vt:lpstr>
      <vt:lpstr>Mr C</vt:lpstr>
      <vt:lpstr>Mr C</vt:lpstr>
      <vt:lpstr>Issues</vt:lpstr>
      <vt:lpstr>Mr C</vt:lpstr>
      <vt:lpstr>What are the possible causes  of confusion / agitation?</vt:lpstr>
      <vt:lpstr>What are the possible causes  of confusion / agitation?</vt:lpstr>
      <vt:lpstr>PowerPoint Presentation</vt:lpstr>
      <vt:lpstr>How appropriate / helpful are those terms?</vt:lpstr>
      <vt:lpstr>Delirium</vt:lpstr>
      <vt:lpstr>Delirium</vt:lpstr>
      <vt:lpstr>How common are these symptoms?</vt:lpstr>
      <vt:lpstr>Predictor</vt:lpstr>
      <vt:lpstr>How do we assess patients with these symptoms?</vt:lpstr>
      <vt:lpstr>What sort of investigations need considered?</vt:lpstr>
      <vt:lpstr>How do we manage agitation in the last few days of life?</vt:lpstr>
      <vt:lpstr>Clinical Evidence</vt:lpstr>
      <vt:lpstr>Clinical Evidence</vt:lpstr>
      <vt:lpstr>Clinical Evidence</vt:lpstr>
      <vt:lpstr>In practice</vt:lpstr>
      <vt:lpstr>Assessment</vt:lpstr>
      <vt:lpstr>Management</vt:lpstr>
      <vt:lpstr>Management</vt:lpstr>
      <vt:lpstr>Management</vt:lpstr>
      <vt:lpstr>Management</vt:lpstr>
      <vt:lpstr>Management: intractable; rare</vt:lpstr>
      <vt:lpstr>In summary</vt:lpstr>
    </vt:vector>
  </TitlesOfParts>
  <Company>NHS Greater Glasgow &amp; Clyde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Terminal agitation and distress: a case and an outline</dc:title>
  <dc:creator>Keeley, Paul</dc:creator>
  <cp:lastModifiedBy>O'Gorman, Patricia</cp:lastModifiedBy>
  <cp:revision>6</cp:revision>
  <dcterms:created xsi:type="dcterms:W3CDTF">2023-10-24T09:56:55Z</dcterms:created>
  <dcterms:modified xsi:type="dcterms:W3CDTF">2025-05-19T14:10:40Z</dcterms:modified>
</cp:coreProperties>
</file>