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65" r:id="rId3"/>
    <p:sldId id="278" r:id="rId4"/>
    <p:sldId id="269" r:id="rId5"/>
    <p:sldId id="276" r:id="rId6"/>
    <p:sldId id="268" r:id="rId7"/>
    <p:sldId id="272" r:id="rId8"/>
    <p:sldId id="273" r:id="rId9"/>
    <p:sldId id="277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7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86527" autoAdjust="0"/>
  </p:normalViewPr>
  <p:slideViewPr>
    <p:cSldViewPr snapToGrid="0">
      <p:cViewPr varScale="1">
        <p:scale>
          <a:sx n="79" d="100"/>
          <a:sy n="79" d="100"/>
        </p:scale>
        <p:origin x="1014" y="78"/>
      </p:cViewPr>
      <p:guideLst>
        <p:guide orient="horz" pos="2160"/>
        <p:guide pos="3840"/>
        <p:guide orient="horz" pos="7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395EE73-A5F3-4DB9-96EF-C36457183A73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10C7A3-7913-48E7-94E9-F450E7261A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07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ruBRZh8quc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bing.com/videos/riverview/relatedvideo?q=kathryn%20mannix%20a%20good%20death&amp;mid=A56B17D4C71AB39806A9A56B17D4C71AB39806A9&amp;ajaxhist=0" TargetMode="Externa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q=kathryn%20mannix%20a%20good%20death&amp;mid=A56B17D4C71AB39806A9A56B17D4C71AB39806A9&amp;ajaxhist=0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the class </a:t>
            </a:r>
            <a:r>
              <a:rPr lang="en-GB" sz="1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a good death ?’</a:t>
            </a:r>
          </a:p>
          <a:p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Lets</a:t>
            </a:r>
            <a:r>
              <a:rPr lang="en-GB" sz="1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focus here on the person who is dying</a:t>
            </a:r>
            <a:endParaRPr lang="en-GB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 for a few suggestions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Timely assessment and provision of bereavement services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Care which is competent , confident, compassionate and personalised, in line with recognised best practice standards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Joined up co-ordinated services and pathways which are easy to navigate 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Access to spiritual and psychological support</a:t>
            </a: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Tailored pain management 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53650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has a Social , historical and cultural context</a:t>
            </a:r>
            <a:endParaRPr lang="en-GB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27272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has a Social , historical and cultural context</a:t>
            </a:r>
          </a:p>
          <a:p>
            <a:pPr eaLnBrk="1" hangingPunct="1">
              <a:spcBef>
                <a:spcPct val="0"/>
              </a:spcBef>
            </a:pPr>
            <a:endParaRPr lang="en-GB" alt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r>
              <a:rPr lang="en-GB" alt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Personal &amp; individual  -</a:t>
            </a:r>
            <a:r>
              <a:rPr lang="en-GB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dignity / having symptoms controlled , loved ones , familiar setting. 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key </a:t>
            </a:r>
            <a:r>
              <a:rPr lang="en-GB" altLang="en-US" sz="120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aspexts</a:t>
            </a:r>
            <a:r>
              <a:rPr lang="en-GB" alt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… maintain control , clear decision making – peace , closure </a:t>
            </a:r>
            <a:endParaRPr lang="en-GB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966033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 smtClean="0"/>
              <a:t>Give</a:t>
            </a:r>
            <a:r>
              <a:rPr lang="en-GB" altLang="en-US" baseline="0" dirty="0" smtClean="0"/>
              <a:t> 15 mins for this group work. 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baseline="0" dirty="0" smtClean="0"/>
              <a:t>Leave slide on the board.</a:t>
            </a:r>
          </a:p>
          <a:p>
            <a:pPr eaLnBrk="1" hangingPunct="1">
              <a:spcBef>
                <a:spcPct val="0"/>
              </a:spcBef>
            </a:pPr>
            <a:endParaRPr lang="en-GB" altLang="en-US" baseline="0" dirty="0" smtClean="0"/>
          </a:p>
          <a:p>
            <a:pPr eaLnBrk="1" hangingPunct="1">
              <a:spcBef>
                <a:spcPct val="0"/>
              </a:spcBef>
            </a:pPr>
            <a:r>
              <a:rPr lang="en-GB" altLang="en-US" baseline="0" dirty="0" smtClean="0"/>
              <a:t>Seek Feedback / Use flip chart to note answers </a:t>
            </a:r>
          </a:p>
          <a:p>
            <a:pPr eaLnBrk="1" hangingPunct="1">
              <a:spcBef>
                <a:spcPct val="0"/>
              </a:spcBef>
            </a:pPr>
            <a:endParaRPr lang="en-GB" altLang="en-US" baseline="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baseline="0" dirty="0" smtClean="0"/>
              <a:t>ASK: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Can any death be inherently good?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546598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7763" y="654050"/>
            <a:ext cx="4491037" cy="2527300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429000"/>
            <a:ext cx="5438775" cy="5753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dirty="0" smtClean="0"/>
              <a:t>Just to tie</a:t>
            </a:r>
            <a:r>
              <a:rPr lang="en-GB" altLang="en-US" baseline="0" dirty="0" smtClean="0"/>
              <a:t> in with the </a:t>
            </a:r>
            <a:r>
              <a:rPr lang="en-GB" altLang="en-US" baseline="0" dirty="0" err="1" smtClean="0"/>
              <a:t>groupwork</a:t>
            </a:r>
            <a:r>
              <a:rPr lang="en-GB" altLang="en-US" baseline="0" dirty="0" smtClean="0"/>
              <a:t> …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Here are a list of some of the things that older people said would be important to them if they knew they were dying </a:t>
            </a:r>
          </a:p>
          <a:p>
            <a:r>
              <a:rPr lang="en-GB" altLang="en-US" dirty="0" smtClean="0"/>
              <a:t>It comes from a study asking for thoughts &amp; wishes in relation to death &amp; dying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Ask: lets take a little time to think reflect on these responses. Did</a:t>
            </a:r>
            <a:r>
              <a:rPr lang="en-GB" altLang="en-US" baseline="0" dirty="0" smtClean="0"/>
              <a:t> we cover these in the group work ?</a:t>
            </a:r>
            <a:endParaRPr lang="en-GB" altLang="en-US" dirty="0" smtClean="0"/>
          </a:p>
          <a:p>
            <a:endParaRPr lang="en-GB" altLang="en-US" dirty="0" smtClean="0"/>
          </a:p>
          <a:p>
            <a:r>
              <a:rPr lang="en-GB" altLang="en-US" dirty="0" smtClean="0"/>
              <a:t>In the session after lunch we are going to think more about this</a:t>
            </a:r>
            <a:r>
              <a:rPr lang="en-GB" altLang="en-US" baseline="0" dirty="0" smtClean="0"/>
              <a:t> list and about </a:t>
            </a:r>
            <a:r>
              <a:rPr lang="en-GB" altLang="en-US" dirty="0" smtClean="0"/>
              <a:t>us as HCP /  about our</a:t>
            </a:r>
            <a:r>
              <a:rPr lang="en-GB" altLang="en-US" baseline="0" dirty="0" smtClean="0"/>
              <a:t> </a:t>
            </a:r>
            <a:r>
              <a:rPr lang="en-GB" altLang="en-US" dirty="0" smtClean="0"/>
              <a:t>workplaces</a:t>
            </a:r>
          </a:p>
          <a:p>
            <a:r>
              <a:rPr lang="en-GB" altLang="en-US" dirty="0" smtClean="0"/>
              <a:t>Knowing when death</a:t>
            </a:r>
            <a:r>
              <a:rPr lang="en-GB" altLang="en-US" baseline="0" dirty="0" smtClean="0"/>
              <a:t> is coming &amp; what can be expected…</a:t>
            </a:r>
          </a:p>
          <a:p>
            <a:endParaRPr lang="en-GB" altLang="en-US" dirty="0" smtClean="0"/>
          </a:p>
          <a:p>
            <a:r>
              <a:rPr lang="en-GB" altLang="en-US" dirty="0" smtClean="0"/>
              <a:t>Predicting the last days or hours is not easy</a:t>
            </a:r>
          </a:p>
          <a:p>
            <a:r>
              <a:rPr lang="en-GB" altLang="en-US" dirty="0" smtClean="0"/>
              <a:t>There can be uncertainty involved in identifying when someone is dying – even when death is expected </a:t>
            </a:r>
          </a:p>
          <a:p>
            <a:r>
              <a:rPr lang="en-GB" altLang="en-US" dirty="0" smtClean="0"/>
              <a:t>Each person is an individual and their experience of dying will be unique to them</a:t>
            </a:r>
          </a:p>
          <a:p>
            <a:r>
              <a:rPr lang="en-GB" altLang="en-US" dirty="0" smtClean="0"/>
              <a:t>Illness or someone's condition can be unpredictable and change can occur suddenly and un-expectantly </a:t>
            </a:r>
          </a:p>
          <a:p>
            <a:r>
              <a:rPr lang="en-GB" altLang="en-US" dirty="0" smtClean="0"/>
              <a:t>Some people may have a sudden change or equally could have a longer period in the dying phase.</a:t>
            </a:r>
          </a:p>
          <a:p>
            <a:r>
              <a:rPr lang="en-GB" altLang="en-US" dirty="0" smtClean="0"/>
              <a:t>Knowing when someone is in the last days &amp; hours is often not easy</a:t>
            </a:r>
          </a:p>
          <a:p>
            <a:r>
              <a:rPr lang="en-GB" altLang="en-US" dirty="0" smtClean="0"/>
              <a:t>It is important to get the views of all involved so that everyone is in agreement that the person is in the last days &amp; hours and death is expected</a:t>
            </a:r>
          </a:p>
          <a:p>
            <a:endParaRPr lang="en-GB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7345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is not made up but is a care opinion of care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around death by a daughter when her mother was dying in this hospital.</a:t>
            </a:r>
          </a:p>
          <a:p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details for a daughter what a good death was and looked like </a:t>
            </a:r>
          </a:p>
          <a:p>
            <a:endParaRPr lang="en-GB" alt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Ask: How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does this make you feel?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6553230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help summarise all we have chatted around re: A good death – here is a slide with some features that have become synonymous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with ideas surrounding ‘a good death’ in contemporary western societies.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dirty="0" smtClean="0"/>
              <a:t>Awareness &amp; acceptance of dying ( viewed as positive)</a:t>
            </a:r>
          </a:p>
          <a:p>
            <a:r>
              <a:rPr lang="en-GB" dirty="0" smtClean="0"/>
              <a:t>Preparedness ( getting ones affairs in order)</a:t>
            </a:r>
          </a:p>
          <a:p>
            <a:r>
              <a:rPr lang="en-GB" dirty="0" smtClean="0"/>
              <a:t>Comfort ( minimising pain &amp; symptoms)</a:t>
            </a:r>
          </a:p>
          <a:p>
            <a:r>
              <a:rPr lang="en-GB" dirty="0" smtClean="0"/>
              <a:t>Closure ( addressing and resolving difficult issues) </a:t>
            </a:r>
          </a:p>
          <a:p>
            <a:r>
              <a:rPr lang="en-GB" dirty="0" smtClean="0"/>
              <a:t>Peacefulness and dignity</a:t>
            </a:r>
          </a:p>
          <a:p>
            <a:r>
              <a:rPr lang="en-GB" dirty="0" smtClean="0"/>
              <a:t>Presence of family and being in familiar ,</a:t>
            </a:r>
            <a:r>
              <a:rPr lang="en-GB" dirty="0" err="1" smtClean="0"/>
              <a:t>ike</a:t>
            </a:r>
            <a:r>
              <a:rPr lang="en-GB" dirty="0" smtClean="0"/>
              <a:t> setting </a:t>
            </a:r>
          </a:p>
          <a:p>
            <a:r>
              <a:rPr lang="en-GB" dirty="0" smtClean="0"/>
              <a:t>Personhood ( a sense that an individuals wishes and preferences have been accounted for)</a:t>
            </a:r>
          </a:p>
          <a:p>
            <a:r>
              <a:rPr lang="en-GB" dirty="0" smtClean="0"/>
              <a:t>Timeliness ( dying at an older age , and dying process predictable , identifiable start and endpoint)</a:t>
            </a:r>
          </a:p>
          <a:p>
            <a:r>
              <a:rPr lang="en-GB" dirty="0" smtClean="0"/>
              <a:t> 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Central to all of these is having control over dying …</a:t>
            </a:r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 How many of these as nurses can we influence ? </a:t>
            </a:r>
            <a:endParaRPr lang="en-GB" dirty="0" smtClean="0"/>
          </a:p>
          <a:p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Sensitivity and dignity to support a good death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Time for HCP to work with individual ,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other HCPs and fam &amp; friends to ensure needs of individual  met fully as possible  – enabling them to remain in control and involved in own care  at </a:t>
            </a:r>
            <a:r>
              <a:rPr lang="en-GB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eol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 communication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very important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during this care as hcp need to convey information in a way that everybody understands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Embrace different perspectives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Recognise  importance of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policies that support practice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105952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 smtClean="0">
                <a:hlinkClick r:id="rId3"/>
              </a:rPr>
              <a:t>We are now going to play a short video ….</a:t>
            </a:r>
          </a:p>
          <a:p>
            <a:pPr eaLnBrk="1" hangingPunct="1">
              <a:spcBef>
                <a:spcPct val="0"/>
              </a:spcBef>
            </a:pPr>
            <a:endParaRPr lang="en-GB" dirty="0" smtClean="0">
              <a:hlinkClick r:id="rId3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 smtClean="0">
                <a:hlinkClick r:id="rId3"/>
              </a:rPr>
              <a:t>'Dying is not as bad as you think' | BBC Ideas (youtube.com)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endParaRPr lang="en-GB" b="0" i="0" u="none" dirty="0" smtClean="0">
              <a:hlinkClick r:id="rId4"/>
            </a:endParaRPr>
          </a:p>
          <a:p>
            <a:pPr eaLnBrk="1" hangingPunct="1">
              <a:spcBef>
                <a:spcPct val="0"/>
              </a:spcBef>
            </a:pPr>
            <a:r>
              <a:rPr lang="en-GB" b="0" i="0" u="sng" dirty="0" err="1" smtClean="0">
                <a:hlinkClick r:id="rId4"/>
              </a:rPr>
              <a:t>Kathyn</a:t>
            </a:r>
            <a:r>
              <a:rPr lang="en-GB" b="0" i="0" u="sng" dirty="0" smtClean="0">
                <a:hlinkClick r:id="rId4"/>
              </a:rPr>
              <a:t> </a:t>
            </a:r>
            <a:r>
              <a:rPr lang="en-GB" b="0" i="0" u="sng" dirty="0" err="1" smtClean="0">
                <a:hlinkClick r:id="rId4"/>
              </a:rPr>
              <a:t>Mannix</a:t>
            </a:r>
            <a:r>
              <a:rPr lang="en-GB" b="0" i="0" u="sng" dirty="0" smtClean="0">
                <a:hlinkClick r:id="rId4"/>
              </a:rPr>
              <a:t> , Retired Palliative Care</a:t>
            </a:r>
            <a:r>
              <a:rPr lang="en-GB" b="0" i="0" u="sng" baseline="0" dirty="0" smtClean="0">
                <a:hlinkClick r:id="rId4"/>
              </a:rPr>
              <a:t> Consultant and Author. </a:t>
            </a:r>
          </a:p>
          <a:p>
            <a:pPr eaLnBrk="1" hangingPunct="1">
              <a:spcBef>
                <a:spcPct val="0"/>
              </a:spcBef>
            </a:pPr>
            <a:r>
              <a:rPr lang="en-GB" b="0" i="0" u="sng" baseline="0" dirty="0" smtClean="0">
                <a:hlinkClick r:id="rId4"/>
              </a:rPr>
              <a:t>She has made it her mission to talk about death and dying , encouraging people to have </a:t>
            </a:r>
          </a:p>
          <a:p>
            <a:pPr eaLnBrk="1" hangingPunct="1">
              <a:spcBef>
                <a:spcPct val="0"/>
              </a:spcBef>
            </a:pPr>
            <a:r>
              <a:rPr lang="en-GB" b="0" i="0" u="sng" baseline="0" dirty="0" smtClean="0">
                <a:hlinkClick r:id="rId4"/>
              </a:rPr>
              <a:t>Meaningful conversations about last wishes and love before it is too late …</a:t>
            </a:r>
            <a:endParaRPr lang="en-GB" b="0" i="0" u="sng" dirty="0" smtClean="0">
              <a:hlinkClick r:id="rId4"/>
            </a:endParaRPr>
          </a:p>
          <a:p>
            <a:pPr eaLnBrk="1" hangingPunct="1">
              <a:spcBef>
                <a:spcPct val="0"/>
              </a:spcBef>
            </a:pPr>
            <a:endParaRPr lang="en-GB" dirty="0" smtClean="0">
              <a:hlinkClick r:id="rId4"/>
            </a:endParaRPr>
          </a:p>
          <a:p>
            <a:pPr eaLnBrk="1" hangingPunct="1">
              <a:spcBef>
                <a:spcPct val="0"/>
              </a:spcBef>
            </a:pPr>
            <a:endParaRPr lang="en-GB" dirty="0" smtClean="0">
              <a:hlinkClick r:id="rId4"/>
            </a:endParaRPr>
          </a:p>
          <a:p>
            <a:pPr eaLnBrk="1" hangingPunct="1">
              <a:spcBef>
                <a:spcPct val="0"/>
              </a:spcBef>
            </a:pPr>
            <a:r>
              <a:rPr lang="en-GB" dirty="0" smtClean="0">
                <a:hlinkClick r:id="rId4"/>
              </a:rPr>
              <a:t>Ask : What stood out for you ?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606430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>
              <a:hlinkClick r:id="rId3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3BA4355-5FB6-4B53-8677-FA494675BBFF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492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DC64F-9883-4A1A-B2A6-E48911667407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53D72-8214-473C-8249-5E0872DF5C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47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F9565-1ECD-4F35-BA9D-F421E44B661F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3AFE2-818F-45D7-90C2-A443AE277D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82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2572B-449F-460D-AF55-A8A3CF7A6CF0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56EA1-54E2-4C13-999F-D1233C87E5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48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4C218-AFED-488C-BE8A-B6CBB5559278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CDF3E-60BB-4C40-BB01-FCAB05A71E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88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9D187-5A4A-4B53-AE23-375A03630BC8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C55E4-E481-4E78-B98A-B097693C58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2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95B9D-E08C-47B8-A9CF-B1C1D392EAAA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499DC-99C6-4BEA-8A38-BB45F46A9B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57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CE178-D000-44FA-B4EA-45C16253924F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54E60-AE91-47B6-A3D0-BF2FC1CB41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427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471E4-8AFF-4432-85CB-612FFED1485D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CF1AD-A3F0-49FA-A34F-DC81B789F6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19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277E8-14B5-4CFF-A597-4B9E5F779EC9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6D64B3-4DA0-496E-BE1E-B10622FD2D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922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5E00A-1662-4341-94D4-7EF7646DE9FF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2E290-86EF-4D6A-B429-0F9F219D38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43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9C93D-6ABD-421C-A1B4-4CCD0E412087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32256-4B79-4B1B-91B1-D293782237F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273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22227F-0404-4B60-B748-78F3C433A34F}" type="datetimeFigureOut">
              <a:rPr lang="en-GB"/>
              <a:pPr>
                <a:defRPr/>
              </a:pPr>
              <a:t>03/03/2026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1530AC-FF31-457F-A1EE-1B1B816351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q=kathryn%20mannix%20a%20good%20death&amp;mid=A56B17D4C71AB39806A9A56B17D4C71AB39806A9&amp;ajaxhist=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276008" y="1539740"/>
            <a:ext cx="9144000" cy="2387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4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en-GB" altLang="en-US" sz="4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GB" altLang="en-US" sz="4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en-GB" altLang="en-US" sz="4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GB" altLang="en-US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7398" y="1434165"/>
            <a:ext cx="9743975" cy="2918861"/>
          </a:xfrm>
        </p:spPr>
        <p:txBody>
          <a:bodyPr rtlCol="0">
            <a:normAutofit/>
          </a:bodyPr>
          <a:lstStyle/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GB" dirty="0" smtClean="0">
              <a:latin typeface="+mj-lt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929581" y="2348819"/>
            <a:ext cx="58368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 good death?</a:t>
            </a:r>
            <a:endParaRPr lang="en-GB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199" y="2296818"/>
            <a:ext cx="1011768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‘Is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best death that can be achieved in the context of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individual's clinical diagnosis and symptoms , as well as the specific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social, cultural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and spiritual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circumstances , taking into consideration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patient and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carer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wishes and professional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expertise.’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87875" y="5786313"/>
            <a:ext cx="64299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Ref: NHS England -London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End of Life Care Clinical Network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04633" y="879475"/>
            <a:ext cx="10515600" cy="1325563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 good death…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728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199" y="2296818"/>
            <a:ext cx="1011768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‘..Is defined as a death free from avoidable suffering and distress, consistent with a persons wishes, and in accordance with their spiritual, cultural, and ethical values.’ </a:t>
            </a:r>
          </a:p>
        </p:txBody>
      </p:sp>
      <p:sp>
        <p:nvSpPr>
          <p:cNvPr id="3" name="Rectangle 2"/>
          <p:cNvSpPr/>
          <p:nvPr/>
        </p:nvSpPr>
        <p:spPr>
          <a:xfrm>
            <a:off x="2487875" y="5786313"/>
            <a:ext cx="9845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Ref: ‘AI’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04633" y="879475"/>
            <a:ext cx="10515600" cy="1325563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 good death… 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590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0119" y="1661637"/>
            <a:ext cx="999576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makes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good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what makes a bad death?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peculate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on what shaped your own personal views and how as nurses this may differ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from friends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families.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Reflect upon people living in communities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or countries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to yours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Group Work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79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2960" y="432436"/>
            <a:ext cx="7772400" cy="1223963"/>
          </a:xfrm>
        </p:spPr>
        <p:txBody>
          <a:bodyPr/>
          <a:lstStyle/>
          <a:p>
            <a:r>
              <a:rPr lang="en-GB" altLang="en-US" dirty="0">
                <a:latin typeface="Arial" panose="020B0604020202020204" pitchFamily="34" charset="0"/>
                <a:cs typeface="Arial" panose="020B0604020202020204" pitchFamily="34" charset="0"/>
              </a:rPr>
              <a:t>Dying Matters</a:t>
            </a:r>
            <a:r>
              <a:rPr lang="en-GB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2960" y="1656399"/>
            <a:ext cx="10149839" cy="4416107"/>
          </a:xfrm>
        </p:spPr>
        <p:txBody>
          <a:bodyPr/>
          <a:lstStyle/>
          <a:p>
            <a:r>
              <a:rPr lang="en-GB" altLang="en-US" sz="2000" dirty="0">
                <a:latin typeface="Arial" panose="020B0604020202020204" pitchFamily="34" charset="0"/>
              </a:rPr>
              <a:t>Knowing when death is coming &amp; what can be expected 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Retaining control of what happens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Dying with dignity &amp; privacy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Having pain &amp; other symptoms managed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Choosing &amp; controlling where death occurs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Having access to information and expertise of whatever kind is necessary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Having access to spiritual and emotional support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Having access to hospice care in any location 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Dying when ready and not having life prolonged pointlessly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Having time to say goodbye and control over other aspects of timing</a:t>
            </a:r>
          </a:p>
          <a:p>
            <a:r>
              <a:rPr lang="en-GB" altLang="en-US" sz="2000" dirty="0">
                <a:latin typeface="Arial" panose="020B0604020202020204" pitchFamily="34" charset="0"/>
              </a:rPr>
              <a:t>Having a legal document in place to ensure wishes are respected</a:t>
            </a:r>
          </a:p>
          <a:p>
            <a:pPr marL="0" indent="0">
              <a:buNone/>
            </a:pPr>
            <a:endParaRPr lang="en-GB" altLang="en-US" sz="1600" dirty="0"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595360" y="6329351"/>
            <a:ext cx="2374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Ref: Age Concern, 2010</a:t>
            </a:r>
            <a:endParaRPr lang="en-GB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2344166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276008" y="1539740"/>
            <a:ext cx="9144000" cy="2387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4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en-GB" altLang="en-US" sz="4800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GB" altLang="en-US" sz="4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/>
            </a:r>
            <a:br>
              <a:rPr lang="en-GB" altLang="en-US" sz="4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GB" altLang="en-US" sz="54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GB" altLang="en-US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7398" y="1434165"/>
            <a:ext cx="9743975" cy="2918861"/>
          </a:xfrm>
        </p:spPr>
        <p:txBody>
          <a:bodyPr rtlCol="0">
            <a:normAutofit/>
          </a:bodyPr>
          <a:lstStyle/>
          <a:p>
            <a:pPr marL="342900" indent="-342900" algn="l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GB" dirty="0" smtClean="0">
              <a:latin typeface="+mj-lt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  <p:pic>
        <p:nvPicPr>
          <p:cNvPr id="1026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77" t="16415" r="43586" b="3740"/>
          <a:stretch/>
        </p:blipFill>
        <p:spPr bwMode="auto">
          <a:xfrm>
            <a:off x="3324225" y="-82043"/>
            <a:ext cx="5200650" cy="6902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32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04072" y="1661637"/>
            <a:ext cx="85725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/>
              <a:t>      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3972" y="2107913"/>
            <a:ext cx="1073871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Awareness &amp; acceptance of dying 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Preparedness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Comfort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Closure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Peacefulness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and dignity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Presence of family and being in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familiar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ike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setting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Personhood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Timeliness </a:t>
            </a:r>
          </a:p>
          <a:p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Ref: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Bogstram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2014 &amp;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Cottral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Duggleby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2016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03972" y="1115334"/>
            <a:ext cx="37694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A good death …</a:t>
            </a:r>
            <a:endParaRPr lang="en-GB" sz="4400" dirty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93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0646" y="1214888"/>
            <a:ext cx="10447713" cy="2606040"/>
          </a:xfrm>
        </p:spPr>
        <p:txBody>
          <a:bodyPr rtlCol="0">
            <a:normAutofit fontScale="925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GB" sz="39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'Dying isn't as bad as you think' Kathryn </a:t>
            </a:r>
            <a:r>
              <a:rPr lang="en-GB" sz="3900" dirty="0" err="1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Mannix</a:t>
            </a:r>
            <a:endParaRPr lang="en-GB" sz="3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828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4380" y="135388"/>
            <a:ext cx="1138323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45" t="6307" r="11004" b="6387"/>
          <a:stretch/>
        </p:blipFill>
        <p:spPr bwMode="auto">
          <a:xfrm>
            <a:off x="1615696" y="880110"/>
            <a:ext cx="8560880" cy="5234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246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862</Words>
  <Application>Microsoft Office PowerPoint</Application>
  <PresentationFormat>Widescreen</PresentationFormat>
  <Paragraphs>134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    </vt:lpstr>
      <vt:lpstr>A good death…</vt:lpstr>
      <vt:lpstr>A good death… </vt:lpstr>
      <vt:lpstr>Group Work</vt:lpstr>
      <vt:lpstr>Dying Matters  </vt:lpstr>
      <vt:lpstr>    </vt:lpstr>
      <vt:lpstr>PowerPoint Presentation</vt:lpstr>
      <vt:lpstr>PowerPoint Presentation</vt:lpstr>
      <vt:lpstr>PowerPoint Presentation</vt:lpstr>
    </vt:vector>
  </TitlesOfParts>
  <Company>NHS Greater Glasgow &amp; Clyde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Palliative Care Module</dc:title>
  <dc:creator>O'Gorman, Patricia</dc:creator>
  <cp:lastModifiedBy>Doreen MacEachen (NHS Greater Glasgow and Clyde)</cp:lastModifiedBy>
  <cp:revision>54</cp:revision>
  <dcterms:created xsi:type="dcterms:W3CDTF">2024-02-21T14:21:53Z</dcterms:created>
  <dcterms:modified xsi:type="dcterms:W3CDTF">2026-03-03T15:46:00Z</dcterms:modified>
</cp:coreProperties>
</file>