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6" r:id="rId3"/>
  </p:sldMasterIdLst>
  <p:notesMasterIdLst>
    <p:notesMasterId r:id="rId33"/>
  </p:notesMasterIdLst>
  <p:sldIdLst>
    <p:sldId id="256" r:id="rId4"/>
    <p:sldId id="257" r:id="rId5"/>
    <p:sldId id="311" r:id="rId6"/>
    <p:sldId id="296" r:id="rId7"/>
    <p:sldId id="297" r:id="rId8"/>
    <p:sldId id="285" r:id="rId9"/>
    <p:sldId id="298" r:id="rId10"/>
    <p:sldId id="286" r:id="rId11"/>
    <p:sldId id="299" r:id="rId12"/>
    <p:sldId id="300" r:id="rId13"/>
    <p:sldId id="301" r:id="rId14"/>
    <p:sldId id="304" r:id="rId15"/>
    <p:sldId id="305" r:id="rId16"/>
    <p:sldId id="306" r:id="rId17"/>
    <p:sldId id="288" r:id="rId18"/>
    <p:sldId id="308" r:id="rId19"/>
    <p:sldId id="309" r:id="rId20"/>
    <p:sldId id="315" r:id="rId21"/>
    <p:sldId id="314" r:id="rId22"/>
    <p:sldId id="316" r:id="rId23"/>
    <p:sldId id="269" r:id="rId24"/>
    <p:sldId id="260" r:id="rId25"/>
    <p:sldId id="317" r:id="rId26"/>
    <p:sldId id="318" r:id="rId27"/>
    <p:sldId id="319" r:id="rId28"/>
    <p:sldId id="307" r:id="rId29"/>
    <p:sldId id="310" r:id="rId30"/>
    <p:sldId id="291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4" autoAdjust="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image" Target="../media/image12.png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4.svg"/><Relationship Id="rId1" Type="http://schemas.openxmlformats.org/officeDocument/2006/relationships/image" Target="../media/image26.png"/><Relationship Id="rId6" Type="http://schemas.openxmlformats.org/officeDocument/2006/relationships/image" Target="../media/image38.svg"/><Relationship Id="rId5" Type="http://schemas.openxmlformats.org/officeDocument/2006/relationships/image" Target="../media/image28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CE642-DF64-4AC4-9E3B-1C72A627D25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340AA859-4440-4898-A348-61020D182A4F}">
      <dgm:prSet/>
      <dgm:spPr/>
      <dgm:t>
        <a:bodyPr/>
        <a:lstStyle/>
        <a:p>
          <a:r>
            <a:rPr lang="en-GB"/>
            <a:t>Appreciate that emergencies happen in palliative care</a:t>
          </a:r>
          <a:endParaRPr lang="en-US"/>
        </a:p>
      </dgm:t>
    </dgm:pt>
    <dgm:pt modelId="{E4C83A7E-103E-4E36-AC82-0B1227F1DD28}" type="parTrans" cxnId="{56F1A70E-445E-425F-B494-1A17C3B3DA1D}">
      <dgm:prSet/>
      <dgm:spPr/>
      <dgm:t>
        <a:bodyPr/>
        <a:lstStyle/>
        <a:p>
          <a:endParaRPr lang="en-US" sz="2800"/>
        </a:p>
      </dgm:t>
    </dgm:pt>
    <dgm:pt modelId="{B45CBD2D-ABE7-43F2-BBAF-867DD8FC9168}" type="sibTrans" cxnId="{56F1A70E-445E-425F-B494-1A17C3B3DA1D}">
      <dgm:prSet/>
      <dgm:spPr/>
      <dgm:t>
        <a:bodyPr/>
        <a:lstStyle/>
        <a:p>
          <a:endParaRPr lang="en-US"/>
        </a:p>
      </dgm:t>
    </dgm:pt>
    <dgm:pt modelId="{303559B0-F890-48EA-8631-FE2529C7E038}">
      <dgm:prSet/>
      <dgm:spPr/>
      <dgm:t>
        <a:bodyPr/>
        <a:lstStyle/>
        <a:p>
          <a:r>
            <a:rPr lang="en-GB" dirty="0"/>
            <a:t>Understand role in recognising these and considering appropriateness of treatment</a:t>
          </a:r>
          <a:endParaRPr lang="en-US" dirty="0"/>
        </a:p>
      </dgm:t>
    </dgm:pt>
    <dgm:pt modelId="{254996D0-78CB-45ED-B885-936F85DF8DFE}" type="parTrans" cxnId="{B26C2431-4D78-4CEE-B1A0-C3B45044C329}">
      <dgm:prSet/>
      <dgm:spPr/>
      <dgm:t>
        <a:bodyPr/>
        <a:lstStyle/>
        <a:p>
          <a:endParaRPr lang="en-US" sz="2800"/>
        </a:p>
      </dgm:t>
    </dgm:pt>
    <dgm:pt modelId="{A1ECA5DF-6585-40B8-B783-94387DC6138B}" type="sibTrans" cxnId="{B26C2431-4D78-4CEE-B1A0-C3B45044C329}">
      <dgm:prSet/>
      <dgm:spPr/>
      <dgm:t>
        <a:bodyPr/>
        <a:lstStyle/>
        <a:p>
          <a:endParaRPr lang="en-US"/>
        </a:p>
      </dgm:t>
    </dgm:pt>
    <dgm:pt modelId="{2F7E527C-53C4-4666-9330-FF6FC20879AB}">
      <dgm:prSet/>
      <dgm:spPr/>
      <dgm:t>
        <a:bodyPr/>
        <a:lstStyle/>
        <a:p>
          <a:r>
            <a:rPr lang="en-GB" dirty="0"/>
            <a:t>The ‘big </a:t>
          </a:r>
          <a:r>
            <a:rPr lang="en-GB" dirty="0" smtClean="0"/>
            <a:t>5’ </a:t>
          </a:r>
          <a:r>
            <a:rPr lang="en-GB" dirty="0"/>
            <a:t>palliative care emergencies</a:t>
          </a:r>
          <a:endParaRPr lang="en-US" dirty="0"/>
        </a:p>
      </dgm:t>
    </dgm:pt>
    <dgm:pt modelId="{552B1323-D95D-4D6F-8C5F-991E09C9EE01}" type="parTrans" cxnId="{63C6EC93-A92D-492A-8952-234ABA705276}">
      <dgm:prSet/>
      <dgm:spPr/>
      <dgm:t>
        <a:bodyPr/>
        <a:lstStyle/>
        <a:p>
          <a:endParaRPr lang="en-US" sz="2800"/>
        </a:p>
      </dgm:t>
    </dgm:pt>
    <dgm:pt modelId="{164E2FE5-1127-4EAA-B004-81C0C9FF3548}" type="sibTrans" cxnId="{63C6EC93-A92D-492A-8952-234ABA705276}">
      <dgm:prSet/>
      <dgm:spPr/>
      <dgm:t>
        <a:bodyPr/>
        <a:lstStyle/>
        <a:p>
          <a:endParaRPr lang="en-US"/>
        </a:p>
      </dgm:t>
    </dgm:pt>
    <dgm:pt modelId="{84FD39F4-0198-4CEF-8448-7ADD7EF665A5}">
      <dgm:prSet/>
      <dgm:spPr/>
      <dgm:t>
        <a:bodyPr/>
        <a:lstStyle/>
        <a:p>
          <a:r>
            <a:rPr lang="en-GB"/>
            <a:t>Other emergency considerations</a:t>
          </a:r>
          <a:endParaRPr lang="en-US"/>
        </a:p>
      </dgm:t>
    </dgm:pt>
    <dgm:pt modelId="{9D1E1196-67A4-468F-A275-AD2C775A3852}" type="parTrans" cxnId="{CC36E5C7-57E7-482E-AC5F-D92F8B4E67A6}">
      <dgm:prSet/>
      <dgm:spPr/>
      <dgm:t>
        <a:bodyPr/>
        <a:lstStyle/>
        <a:p>
          <a:endParaRPr lang="en-US" sz="2800"/>
        </a:p>
      </dgm:t>
    </dgm:pt>
    <dgm:pt modelId="{1A6C571A-856F-4063-8467-482C3381DFB0}" type="sibTrans" cxnId="{CC36E5C7-57E7-482E-AC5F-D92F8B4E67A6}">
      <dgm:prSet/>
      <dgm:spPr/>
      <dgm:t>
        <a:bodyPr/>
        <a:lstStyle/>
        <a:p>
          <a:endParaRPr lang="en-US"/>
        </a:p>
      </dgm:t>
    </dgm:pt>
    <dgm:pt modelId="{F1BD30DB-8C8E-4DFE-9AB8-A518D5B8FFE3}" type="pres">
      <dgm:prSet presAssocID="{205CE642-DF64-4AC4-9E3B-1C72A627D25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390867-767A-46E7-BA54-EB21D3C0D4BD}" type="pres">
      <dgm:prSet presAssocID="{205CE642-DF64-4AC4-9E3B-1C72A627D25F}" presName="container" presStyleCnt="0">
        <dgm:presLayoutVars>
          <dgm:dir/>
          <dgm:resizeHandles val="exact"/>
        </dgm:presLayoutVars>
      </dgm:prSet>
      <dgm:spPr/>
    </dgm:pt>
    <dgm:pt modelId="{E20C7D94-DAA5-4DB5-AF9F-138D953868B7}" type="pres">
      <dgm:prSet presAssocID="{340AA859-4440-4898-A348-61020D182A4F}" presName="compNode" presStyleCnt="0"/>
      <dgm:spPr/>
    </dgm:pt>
    <dgm:pt modelId="{AC53577F-4C06-4E3F-BC1E-218E238E55A3}" type="pres">
      <dgm:prSet presAssocID="{340AA859-4440-4898-A348-61020D182A4F}" presName="iconBgRect" presStyleLbl="bgShp" presStyleIdx="0" presStyleCnt="4"/>
      <dgm:spPr/>
    </dgm:pt>
    <dgm:pt modelId="{2B78A742-E430-4538-B06A-8BE10A93B924}" type="pres">
      <dgm:prSet presAssocID="{340AA859-4440-4898-A348-61020D182A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5693A870-933F-404A-8D48-7BF2D3D94054}" type="pres">
      <dgm:prSet presAssocID="{340AA859-4440-4898-A348-61020D182A4F}" presName="spaceRect" presStyleCnt="0"/>
      <dgm:spPr/>
    </dgm:pt>
    <dgm:pt modelId="{60E99BC8-8E49-4D77-A768-69193EF8E709}" type="pres">
      <dgm:prSet presAssocID="{340AA859-4440-4898-A348-61020D182A4F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6484177-8B6C-407E-A4C6-CC65E9C8A223}" type="pres">
      <dgm:prSet presAssocID="{B45CBD2D-ABE7-43F2-BBAF-867DD8FC91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6309D7-EF29-467D-BEC1-A8A0BC3FA952}" type="pres">
      <dgm:prSet presAssocID="{303559B0-F890-48EA-8631-FE2529C7E038}" presName="compNode" presStyleCnt="0"/>
      <dgm:spPr/>
    </dgm:pt>
    <dgm:pt modelId="{5A5A0286-8DB5-4CA3-AA1F-05527DCA1090}" type="pres">
      <dgm:prSet presAssocID="{303559B0-F890-48EA-8631-FE2529C7E038}" presName="iconBgRect" presStyleLbl="bgShp" presStyleIdx="1" presStyleCnt="4"/>
      <dgm:spPr/>
    </dgm:pt>
    <dgm:pt modelId="{E16C4EF6-D0A9-4A80-BBCB-53C0995ACA26}" type="pres">
      <dgm:prSet presAssocID="{303559B0-F890-48EA-8631-FE2529C7E0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6C2A2C3-74AF-43A9-8087-0F269C80EB41}" type="pres">
      <dgm:prSet presAssocID="{303559B0-F890-48EA-8631-FE2529C7E038}" presName="spaceRect" presStyleCnt="0"/>
      <dgm:spPr/>
    </dgm:pt>
    <dgm:pt modelId="{1F16574C-2890-4F93-9F72-C70EA5485DE4}" type="pres">
      <dgm:prSet presAssocID="{303559B0-F890-48EA-8631-FE2529C7E03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DB9D5BD-2052-4AA4-92D2-3D9BE2DBD4D0}" type="pres">
      <dgm:prSet presAssocID="{A1ECA5DF-6585-40B8-B783-94387DC613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E2F344-C0D8-42D5-977B-2C9CDE18B7BE}" type="pres">
      <dgm:prSet presAssocID="{2F7E527C-53C4-4666-9330-FF6FC20879AB}" presName="compNode" presStyleCnt="0"/>
      <dgm:spPr/>
    </dgm:pt>
    <dgm:pt modelId="{CF9B076C-0C6D-4292-8042-06C45779104C}" type="pres">
      <dgm:prSet presAssocID="{2F7E527C-53C4-4666-9330-FF6FC20879AB}" presName="iconBgRect" presStyleLbl="bgShp" presStyleIdx="2" presStyleCnt="4"/>
      <dgm:spPr/>
    </dgm:pt>
    <dgm:pt modelId="{1A47F6FA-0F23-4774-81D0-348C54E171C6}" type="pres">
      <dgm:prSet presAssocID="{2F7E527C-53C4-4666-9330-FF6FC20879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ABF4B42-BFDE-4F85-BD13-FB99F891A63C}" type="pres">
      <dgm:prSet presAssocID="{2F7E527C-53C4-4666-9330-FF6FC20879AB}" presName="spaceRect" presStyleCnt="0"/>
      <dgm:spPr/>
    </dgm:pt>
    <dgm:pt modelId="{93E3D1C8-B1CB-4B33-A2C2-485A127EDE62}" type="pres">
      <dgm:prSet presAssocID="{2F7E527C-53C4-4666-9330-FF6FC20879AB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9687217-3824-4F3D-AB6F-D9B797BB7725}" type="pres">
      <dgm:prSet presAssocID="{164E2FE5-1127-4EAA-B004-81C0C9FF354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AF1243-2AA3-4689-ABAB-645B48296E52}" type="pres">
      <dgm:prSet presAssocID="{84FD39F4-0198-4CEF-8448-7ADD7EF665A5}" presName="compNode" presStyleCnt="0"/>
      <dgm:spPr/>
    </dgm:pt>
    <dgm:pt modelId="{25971EA5-0449-4E49-9AB6-1C585E9E0B37}" type="pres">
      <dgm:prSet presAssocID="{84FD39F4-0198-4CEF-8448-7ADD7EF665A5}" presName="iconBgRect" presStyleLbl="bgShp" presStyleIdx="3" presStyleCnt="4"/>
      <dgm:spPr/>
    </dgm:pt>
    <dgm:pt modelId="{E7059305-55C3-4F70-BE30-C242DBAF5522}" type="pres">
      <dgm:prSet presAssocID="{84FD39F4-0198-4CEF-8448-7ADD7EF665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0B2DD07-6464-4FFD-9436-37BAE0589458}" type="pres">
      <dgm:prSet presAssocID="{84FD39F4-0198-4CEF-8448-7ADD7EF665A5}" presName="spaceRect" presStyleCnt="0"/>
      <dgm:spPr/>
    </dgm:pt>
    <dgm:pt modelId="{BC276F56-9E00-4904-A66D-5ED702E5725B}" type="pres">
      <dgm:prSet presAssocID="{84FD39F4-0198-4CEF-8448-7ADD7EF665A5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CBF7FA-D789-4FDA-AA7B-EE96759C1E1E}" type="presOf" srcId="{303559B0-F890-48EA-8631-FE2529C7E038}" destId="{1F16574C-2890-4F93-9F72-C70EA5485DE4}" srcOrd="0" destOrd="0" presId="urn:microsoft.com/office/officeart/2018/2/layout/IconCircleList"/>
    <dgm:cxn modelId="{F6294A5A-0129-404C-8DF3-D0F9B75CDDE6}" type="presOf" srcId="{84FD39F4-0198-4CEF-8448-7ADD7EF665A5}" destId="{BC276F56-9E00-4904-A66D-5ED702E5725B}" srcOrd="0" destOrd="0" presId="urn:microsoft.com/office/officeart/2018/2/layout/IconCircleList"/>
    <dgm:cxn modelId="{C11CE143-7EFC-417D-B333-80C38CF0B090}" type="presOf" srcId="{205CE642-DF64-4AC4-9E3B-1C72A627D25F}" destId="{F1BD30DB-8C8E-4DFE-9AB8-A518D5B8FFE3}" srcOrd="0" destOrd="0" presId="urn:microsoft.com/office/officeart/2018/2/layout/IconCircleList"/>
    <dgm:cxn modelId="{56F1A70E-445E-425F-B494-1A17C3B3DA1D}" srcId="{205CE642-DF64-4AC4-9E3B-1C72A627D25F}" destId="{340AA859-4440-4898-A348-61020D182A4F}" srcOrd="0" destOrd="0" parTransId="{E4C83A7E-103E-4E36-AC82-0B1227F1DD28}" sibTransId="{B45CBD2D-ABE7-43F2-BBAF-867DD8FC9168}"/>
    <dgm:cxn modelId="{4446EC2D-A66A-4154-8B8E-0669D4FEC1AF}" type="presOf" srcId="{A1ECA5DF-6585-40B8-B783-94387DC6138B}" destId="{FDB9D5BD-2052-4AA4-92D2-3D9BE2DBD4D0}" srcOrd="0" destOrd="0" presId="urn:microsoft.com/office/officeart/2018/2/layout/IconCircleList"/>
    <dgm:cxn modelId="{CC36E5C7-57E7-482E-AC5F-D92F8B4E67A6}" srcId="{205CE642-DF64-4AC4-9E3B-1C72A627D25F}" destId="{84FD39F4-0198-4CEF-8448-7ADD7EF665A5}" srcOrd="3" destOrd="0" parTransId="{9D1E1196-67A4-468F-A275-AD2C775A3852}" sibTransId="{1A6C571A-856F-4063-8467-482C3381DFB0}"/>
    <dgm:cxn modelId="{B26C2431-4D78-4CEE-B1A0-C3B45044C329}" srcId="{205CE642-DF64-4AC4-9E3B-1C72A627D25F}" destId="{303559B0-F890-48EA-8631-FE2529C7E038}" srcOrd="1" destOrd="0" parTransId="{254996D0-78CB-45ED-B885-936F85DF8DFE}" sibTransId="{A1ECA5DF-6585-40B8-B783-94387DC6138B}"/>
    <dgm:cxn modelId="{013E5A2E-61B4-4ECA-BC7A-5A55AEA07A90}" type="presOf" srcId="{B45CBD2D-ABE7-43F2-BBAF-867DD8FC9168}" destId="{66484177-8B6C-407E-A4C6-CC65E9C8A223}" srcOrd="0" destOrd="0" presId="urn:microsoft.com/office/officeart/2018/2/layout/IconCircleList"/>
    <dgm:cxn modelId="{63C6EC93-A92D-492A-8952-234ABA705276}" srcId="{205CE642-DF64-4AC4-9E3B-1C72A627D25F}" destId="{2F7E527C-53C4-4666-9330-FF6FC20879AB}" srcOrd="2" destOrd="0" parTransId="{552B1323-D95D-4D6F-8C5F-991E09C9EE01}" sibTransId="{164E2FE5-1127-4EAA-B004-81C0C9FF3548}"/>
    <dgm:cxn modelId="{2B6F449E-BAFC-4FCF-BC14-6AB191FA8DD7}" type="presOf" srcId="{340AA859-4440-4898-A348-61020D182A4F}" destId="{60E99BC8-8E49-4D77-A768-69193EF8E709}" srcOrd="0" destOrd="0" presId="urn:microsoft.com/office/officeart/2018/2/layout/IconCircleList"/>
    <dgm:cxn modelId="{C7E8C70D-EE73-4D4C-B8F5-A3DFC9F5BC6C}" type="presOf" srcId="{2F7E527C-53C4-4666-9330-FF6FC20879AB}" destId="{93E3D1C8-B1CB-4B33-A2C2-485A127EDE62}" srcOrd="0" destOrd="0" presId="urn:microsoft.com/office/officeart/2018/2/layout/IconCircleList"/>
    <dgm:cxn modelId="{9EF4077F-218B-4E4F-A59D-B4E1F3E87FAE}" type="presOf" srcId="{164E2FE5-1127-4EAA-B004-81C0C9FF3548}" destId="{B9687217-3824-4F3D-AB6F-D9B797BB7725}" srcOrd="0" destOrd="0" presId="urn:microsoft.com/office/officeart/2018/2/layout/IconCircleList"/>
    <dgm:cxn modelId="{1BF4ACAB-B611-4ED6-8110-5E57558B295F}" type="presParOf" srcId="{F1BD30DB-8C8E-4DFE-9AB8-A518D5B8FFE3}" destId="{7A390867-767A-46E7-BA54-EB21D3C0D4BD}" srcOrd="0" destOrd="0" presId="urn:microsoft.com/office/officeart/2018/2/layout/IconCircleList"/>
    <dgm:cxn modelId="{F2794AB4-3468-4EB4-8F00-72907C0A677A}" type="presParOf" srcId="{7A390867-767A-46E7-BA54-EB21D3C0D4BD}" destId="{E20C7D94-DAA5-4DB5-AF9F-138D953868B7}" srcOrd="0" destOrd="0" presId="urn:microsoft.com/office/officeart/2018/2/layout/IconCircleList"/>
    <dgm:cxn modelId="{ED6E201D-076F-4A09-A48D-958344AD1303}" type="presParOf" srcId="{E20C7D94-DAA5-4DB5-AF9F-138D953868B7}" destId="{AC53577F-4C06-4E3F-BC1E-218E238E55A3}" srcOrd="0" destOrd="0" presId="urn:microsoft.com/office/officeart/2018/2/layout/IconCircleList"/>
    <dgm:cxn modelId="{92D8029A-A1E7-4CB2-B08C-05A69A9D5883}" type="presParOf" srcId="{E20C7D94-DAA5-4DB5-AF9F-138D953868B7}" destId="{2B78A742-E430-4538-B06A-8BE10A93B924}" srcOrd="1" destOrd="0" presId="urn:microsoft.com/office/officeart/2018/2/layout/IconCircleList"/>
    <dgm:cxn modelId="{CA0C8ED7-E982-4AA6-B1E1-3A65963589EB}" type="presParOf" srcId="{E20C7D94-DAA5-4DB5-AF9F-138D953868B7}" destId="{5693A870-933F-404A-8D48-7BF2D3D94054}" srcOrd="2" destOrd="0" presId="urn:microsoft.com/office/officeart/2018/2/layout/IconCircleList"/>
    <dgm:cxn modelId="{DBD7C2D8-E90E-465D-9925-458EAE1FE787}" type="presParOf" srcId="{E20C7D94-DAA5-4DB5-AF9F-138D953868B7}" destId="{60E99BC8-8E49-4D77-A768-69193EF8E709}" srcOrd="3" destOrd="0" presId="urn:microsoft.com/office/officeart/2018/2/layout/IconCircleList"/>
    <dgm:cxn modelId="{549DADAE-F16E-4294-8297-C9898D95014D}" type="presParOf" srcId="{7A390867-767A-46E7-BA54-EB21D3C0D4BD}" destId="{66484177-8B6C-407E-A4C6-CC65E9C8A223}" srcOrd="1" destOrd="0" presId="urn:microsoft.com/office/officeart/2018/2/layout/IconCircleList"/>
    <dgm:cxn modelId="{A750B1DE-7874-4113-BF2E-8BD034E3F75B}" type="presParOf" srcId="{7A390867-767A-46E7-BA54-EB21D3C0D4BD}" destId="{1B6309D7-EF29-467D-BEC1-A8A0BC3FA952}" srcOrd="2" destOrd="0" presId="urn:microsoft.com/office/officeart/2018/2/layout/IconCircleList"/>
    <dgm:cxn modelId="{09E0B02E-557C-456E-A5B3-872581222FD8}" type="presParOf" srcId="{1B6309D7-EF29-467D-BEC1-A8A0BC3FA952}" destId="{5A5A0286-8DB5-4CA3-AA1F-05527DCA1090}" srcOrd="0" destOrd="0" presId="urn:microsoft.com/office/officeart/2018/2/layout/IconCircleList"/>
    <dgm:cxn modelId="{C72E9280-039D-4C5A-8930-FC53BEA1048E}" type="presParOf" srcId="{1B6309D7-EF29-467D-BEC1-A8A0BC3FA952}" destId="{E16C4EF6-D0A9-4A80-BBCB-53C0995ACA26}" srcOrd="1" destOrd="0" presId="urn:microsoft.com/office/officeart/2018/2/layout/IconCircleList"/>
    <dgm:cxn modelId="{3B88226F-4D0F-4733-8BF7-9A85F8A8DC36}" type="presParOf" srcId="{1B6309D7-EF29-467D-BEC1-A8A0BC3FA952}" destId="{C6C2A2C3-74AF-43A9-8087-0F269C80EB41}" srcOrd="2" destOrd="0" presId="urn:microsoft.com/office/officeart/2018/2/layout/IconCircleList"/>
    <dgm:cxn modelId="{961D8527-9EDC-4202-A01B-809568A0F226}" type="presParOf" srcId="{1B6309D7-EF29-467D-BEC1-A8A0BC3FA952}" destId="{1F16574C-2890-4F93-9F72-C70EA5485DE4}" srcOrd="3" destOrd="0" presId="urn:microsoft.com/office/officeart/2018/2/layout/IconCircleList"/>
    <dgm:cxn modelId="{760698C4-74D4-48C7-B2EA-275972C38F6B}" type="presParOf" srcId="{7A390867-767A-46E7-BA54-EB21D3C0D4BD}" destId="{FDB9D5BD-2052-4AA4-92D2-3D9BE2DBD4D0}" srcOrd="3" destOrd="0" presId="urn:microsoft.com/office/officeart/2018/2/layout/IconCircleList"/>
    <dgm:cxn modelId="{4CE93635-E74C-4BD6-8973-773248C3E409}" type="presParOf" srcId="{7A390867-767A-46E7-BA54-EB21D3C0D4BD}" destId="{98E2F344-C0D8-42D5-977B-2C9CDE18B7BE}" srcOrd="4" destOrd="0" presId="urn:microsoft.com/office/officeart/2018/2/layout/IconCircleList"/>
    <dgm:cxn modelId="{11BFD33D-500F-41F4-BAAC-75302E0D45C0}" type="presParOf" srcId="{98E2F344-C0D8-42D5-977B-2C9CDE18B7BE}" destId="{CF9B076C-0C6D-4292-8042-06C45779104C}" srcOrd="0" destOrd="0" presId="urn:microsoft.com/office/officeart/2018/2/layout/IconCircleList"/>
    <dgm:cxn modelId="{38AAD883-D18D-44C0-869F-06BE5F273653}" type="presParOf" srcId="{98E2F344-C0D8-42D5-977B-2C9CDE18B7BE}" destId="{1A47F6FA-0F23-4774-81D0-348C54E171C6}" srcOrd="1" destOrd="0" presId="urn:microsoft.com/office/officeart/2018/2/layout/IconCircleList"/>
    <dgm:cxn modelId="{67C2A1A6-9222-445C-A672-745C06731786}" type="presParOf" srcId="{98E2F344-C0D8-42D5-977B-2C9CDE18B7BE}" destId="{2ABF4B42-BFDE-4F85-BD13-FB99F891A63C}" srcOrd="2" destOrd="0" presId="urn:microsoft.com/office/officeart/2018/2/layout/IconCircleList"/>
    <dgm:cxn modelId="{D80AC8BF-3C00-472D-88AA-C3DE129CEA97}" type="presParOf" srcId="{98E2F344-C0D8-42D5-977B-2C9CDE18B7BE}" destId="{93E3D1C8-B1CB-4B33-A2C2-485A127EDE62}" srcOrd="3" destOrd="0" presId="urn:microsoft.com/office/officeart/2018/2/layout/IconCircleList"/>
    <dgm:cxn modelId="{FAEA0B62-A4E6-42C2-8B5B-F67137391D35}" type="presParOf" srcId="{7A390867-767A-46E7-BA54-EB21D3C0D4BD}" destId="{B9687217-3824-4F3D-AB6F-D9B797BB7725}" srcOrd="5" destOrd="0" presId="urn:microsoft.com/office/officeart/2018/2/layout/IconCircleList"/>
    <dgm:cxn modelId="{753BB880-3AC6-4D9B-AF78-BEE7FECABE7A}" type="presParOf" srcId="{7A390867-767A-46E7-BA54-EB21D3C0D4BD}" destId="{24AF1243-2AA3-4689-ABAB-645B48296E52}" srcOrd="6" destOrd="0" presId="urn:microsoft.com/office/officeart/2018/2/layout/IconCircleList"/>
    <dgm:cxn modelId="{60307605-B768-42AB-BB47-381823FE198A}" type="presParOf" srcId="{24AF1243-2AA3-4689-ABAB-645B48296E52}" destId="{25971EA5-0449-4E49-9AB6-1C585E9E0B37}" srcOrd="0" destOrd="0" presId="urn:microsoft.com/office/officeart/2018/2/layout/IconCircleList"/>
    <dgm:cxn modelId="{5B496E51-D817-41A0-A642-99C614A15486}" type="presParOf" srcId="{24AF1243-2AA3-4689-ABAB-645B48296E52}" destId="{E7059305-55C3-4F70-BE30-C242DBAF5522}" srcOrd="1" destOrd="0" presId="urn:microsoft.com/office/officeart/2018/2/layout/IconCircleList"/>
    <dgm:cxn modelId="{D2D43B69-9C1C-4B3B-9BE8-6D6A9286DF2E}" type="presParOf" srcId="{24AF1243-2AA3-4689-ABAB-645B48296E52}" destId="{E0B2DD07-6464-4FFD-9436-37BAE0589458}" srcOrd="2" destOrd="0" presId="urn:microsoft.com/office/officeart/2018/2/layout/IconCircleList"/>
    <dgm:cxn modelId="{4947BF43-F17A-4959-BF01-D7AE18858C06}" type="presParOf" srcId="{24AF1243-2AA3-4689-ABAB-645B48296E52}" destId="{BC276F56-9E00-4904-A66D-5ED702E5725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427C3-70DE-4444-B93B-72CB016EF9B0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1DDF75D-11F0-4CA3-8090-52D47AB84427}">
      <dgm:prSet phldrT="[Text]" custT="1"/>
      <dgm:spPr/>
      <dgm:t>
        <a:bodyPr/>
        <a:lstStyle/>
        <a:p>
          <a:r>
            <a:rPr lang="en-GB" sz="1400" b="1" i="1" u="sng"/>
            <a:t>Palliative Care Emergency</a:t>
          </a:r>
          <a:endParaRPr lang="en-GB" sz="1400" b="1" i="1" u="sng" dirty="0"/>
        </a:p>
      </dgm:t>
    </dgm:pt>
    <dgm:pt modelId="{EDB688FA-C461-4FFD-8AAA-CE7F6D8D3E05}" type="parTrans" cxnId="{710C2E6D-21F0-4B7E-810C-6D10760CA0CF}">
      <dgm:prSet/>
      <dgm:spPr/>
      <dgm:t>
        <a:bodyPr/>
        <a:lstStyle/>
        <a:p>
          <a:endParaRPr lang="en-GB" sz="1600"/>
        </a:p>
      </dgm:t>
    </dgm:pt>
    <dgm:pt modelId="{E0BB98D6-A510-4234-94BF-DBC72BAD970D}" type="sibTrans" cxnId="{710C2E6D-21F0-4B7E-810C-6D10760CA0CF}">
      <dgm:prSet/>
      <dgm:spPr/>
      <dgm:t>
        <a:bodyPr/>
        <a:lstStyle/>
        <a:p>
          <a:endParaRPr lang="en-GB" sz="1600"/>
        </a:p>
      </dgm:t>
    </dgm:pt>
    <dgm:pt modelId="{69A30ADD-AE34-4E5F-AD52-F7FA1A0C7602}">
      <dgm:prSet phldrT="[Text]" custT="1"/>
      <dgm:spPr/>
      <dgm:t>
        <a:bodyPr/>
        <a:lstStyle/>
        <a:p>
          <a:r>
            <a:rPr lang="en-GB" sz="1400" b="1" dirty="0" err="1"/>
            <a:t>Oncological</a:t>
          </a:r>
          <a:r>
            <a:rPr lang="en-GB" sz="1400" b="1" dirty="0"/>
            <a:t> Emergency</a:t>
          </a:r>
        </a:p>
      </dgm:t>
    </dgm:pt>
    <dgm:pt modelId="{C8B345FE-336D-4937-A49C-3AD64989E790}" type="parTrans" cxnId="{15E86866-3E2B-47FB-A61A-7E64F92C02CC}">
      <dgm:prSet custT="1"/>
      <dgm:spPr/>
      <dgm:t>
        <a:bodyPr/>
        <a:lstStyle/>
        <a:p>
          <a:endParaRPr lang="en-GB" sz="1100"/>
        </a:p>
      </dgm:t>
    </dgm:pt>
    <dgm:pt modelId="{43B04E19-F18C-4B29-94D1-721B8D5B332C}" type="sibTrans" cxnId="{15E86866-3E2B-47FB-A61A-7E64F92C02CC}">
      <dgm:prSet/>
      <dgm:spPr/>
      <dgm:t>
        <a:bodyPr/>
        <a:lstStyle/>
        <a:p>
          <a:endParaRPr lang="en-GB" sz="1600"/>
        </a:p>
      </dgm:t>
    </dgm:pt>
    <dgm:pt modelId="{59C2C8A6-B0D4-4E62-8C04-B8A620371C04}">
      <dgm:prSet phldrT="[Text]" custT="1"/>
      <dgm:spPr/>
      <dgm:t>
        <a:bodyPr/>
        <a:lstStyle/>
        <a:p>
          <a:r>
            <a:rPr lang="en-GB" sz="1600" b="1" dirty="0"/>
            <a:t>Spiritual, Existential or Social Crisis</a:t>
          </a:r>
        </a:p>
      </dgm:t>
    </dgm:pt>
    <dgm:pt modelId="{C6336A56-032B-41E0-9F19-84553213765D}" type="parTrans" cxnId="{9F510845-EF4C-4A58-B977-B0B1B56C88C9}">
      <dgm:prSet custT="1"/>
      <dgm:spPr/>
      <dgm:t>
        <a:bodyPr/>
        <a:lstStyle/>
        <a:p>
          <a:endParaRPr lang="en-GB" sz="1100"/>
        </a:p>
      </dgm:t>
    </dgm:pt>
    <dgm:pt modelId="{12E3C32F-8323-41E9-BF89-ECB82C62FF88}" type="sibTrans" cxnId="{9F510845-EF4C-4A58-B977-B0B1B56C88C9}">
      <dgm:prSet/>
      <dgm:spPr/>
      <dgm:t>
        <a:bodyPr/>
        <a:lstStyle/>
        <a:p>
          <a:endParaRPr lang="en-GB" sz="1600"/>
        </a:p>
      </dgm:t>
    </dgm:pt>
    <dgm:pt modelId="{BF953C87-123D-412F-98C2-1FF1227B2E13}">
      <dgm:prSet phldrT="[Text]" custT="1"/>
      <dgm:spPr/>
      <dgm:t>
        <a:bodyPr/>
        <a:lstStyle/>
        <a:p>
          <a:r>
            <a:rPr lang="en-GB" sz="1400" b="1" dirty="0"/>
            <a:t>Rapid Discharge</a:t>
          </a:r>
        </a:p>
      </dgm:t>
    </dgm:pt>
    <dgm:pt modelId="{C272CEA7-DF43-4C2C-9726-216EADB57748}" type="parTrans" cxnId="{D29EC102-E3E8-4357-B2C5-B8CEDA6BFA84}">
      <dgm:prSet custT="1"/>
      <dgm:spPr/>
      <dgm:t>
        <a:bodyPr/>
        <a:lstStyle/>
        <a:p>
          <a:endParaRPr lang="en-GB" sz="1100"/>
        </a:p>
      </dgm:t>
    </dgm:pt>
    <dgm:pt modelId="{670DE6BE-3D06-46D1-B1B9-81513E4ECF3D}" type="sibTrans" cxnId="{D29EC102-E3E8-4357-B2C5-B8CEDA6BFA84}">
      <dgm:prSet/>
      <dgm:spPr/>
      <dgm:t>
        <a:bodyPr/>
        <a:lstStyle/>
        <a:p>
          <a:endParaRPr lang="en-GB" sz="1600"/>
        </a:p>
      </dgm:t>
    </dgm:pt>
    <dgm:pt modelId="{109EA771-982F-4E88-82A9-8DFA6685C968}" type="pres">
      <dgm:prSet presAssocID="{F8B427C3-70DE-4444-B93B-72CB016EF9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09BBB-D9FB-4F61-8B3F-52C13AC9FE62}" type="pres">
      <dgm:prSet presAssocID="{A1DDF75D-11F0-4CA3-8090-52D47AB84427}" presName="centerShape" presStyleLbl="node0" presStyleIdx="0" presStyleCnt="1"/>
      <dgm:spPr/>
      <dgm:t>
        <a:bodyPr/>
        <a:lstStyle/>
        <a:p>
          <a:endParaRPr lang="en-US"/>
        </a:p>
      </dgm:t>
    </dgm:pt>
    <dgm:pt modelId="{384A5530-0BA5-4CD7-A0CE-DCAF7B0132BD}" type="pres">
      <dgm:prSet presAssocID="{C8B345FE-336D-4937-A49C-3AD64989E790}" presName="parTrans" presStyleLbl="sibTrans2D1" presStyleIdx="0" presStyleCnt="3"/>
      <dgm:spPr/>
      <dgm:t>
        <a:bodyPr/>
        <a:lstStyle/>
        <a:p>
          <a:endParaRPr lang="en-US"/>
        </a:p>
      </dgm:t>
    </dgm:pt>
    <dgm:pt modelId="{B7071CE1-EB82-4546-A0BC-4C19CC9D0AB9}" type="pres">
      <dgm:prSet presAssocID="{C8B345FE-336D-4937-A49C-3AD64989E79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4C6EE7B-C57C-4198-9D6D-17CD6480207A}" type="pres">
      <dgm:prSet presAssocID="{69A30ADD-AE34-4E5F-AD52-F7FA1A0C76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E2D6-71BB-4681-B935-890020A8C350}" type="pres">
      <dgm:prSet presAssocID="{C6336A56-032B-41E0-9F19-84553213765D}" presName="parTrans" presStyleLbl="sibTrans2D1" presStyleIdx="1" presStyleCnt="3"/>
      <dgm:spPr/>
      <dgm:t>
        <a:bodyPr/>
        <a:lstStyle/>
        <a:p>
          <a:endParaRPr lang="en-US"/>
        </a:p>
      </dgm:t>
    </dgm:pt>
    <dgm:pt modelId="{4B68C243-C895-4746-9078-B8FF351C6017}" type="pres">
      <dgm:prSet presAssocID="{C6336A56-032B-41E0-9F19-84553213765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2E72A44-FA0C-45D0-98E7-CEA1E003ACDC}" type="pres">
      <dgm:prSet presAssocID="{59C2C8A6-B0D4-4E62-8C04-B8A620371C04}" presName="node" presStyleLbl="node1" presStyleIdx="1" presStyleCnt="3" custRadScaleRad="114320" custRadScaleInc="-21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17A6F-4976-4CB6-B719-2FDFAC21C034}" type="pres">
      <dgm:prSet presAssocID="{C272CEA7-DF43-4C2C-9726-216EADB57748}" presName="parTrans" presStyleLbl="sibTrans2D1" presStyleIdx="2" presStyleCnt="3"/>
      <dgm:spPr/>
      <dgm:t>
        <a:bodyPr/>
        <a:lstStyle/>
        <a:p>
          <a:endParaRPr lang="en-US"/>
        </a:p>
      </dgm:t>
    </dgm:pt>
    <dgm:pt modelId="{B24C76F6-75F7-402C-A893-F9D172FA8466}" type="pres">
      <dgm:prSet presAssocID="{C272CEA7-DF43-4C2C-9726-216EADB5774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6042A30-0DEB-4E3F-A8FE-185F43E09106}" type="pres">
      <dgm:prSet presAssocID="{BF953C87-123D-412F-98C2-1FF1227B2E13}" presName="node" presStyleLbl="node1" presStyleIdx="2" presStyleCnt="3" custRadScaleRad="119242" custRadScaleInc="19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36632-4422-4E66-9BE2-408305E7135C}" type="presOf" srcId="{59C2C8A6-B0D4-4E62-8C04-B8A620371C04}" destId="{52E72A44-FA0C-45D0-98E7-CEA1E003ACDC}" srcOrd="0" destOrd="0" presId="urn:microsoft.com/office/officeart/2005/8/layout/radial5"/>
    <dgm:cxn modelId="{7DF2D8D0-CB9A-4286-8D09-B7DDC86FBA54}" type="presOf" srcId="{BF953C87-123D-412F-98C2-1FF1227B2E13}" destId="{86042A30-0DEB-4E3F-A8FE-185F43E09106}" srcOrd="0" destOrd="0" presId="urn:microsoft.com/office/officeart/2005/8/layout/radial5"/>
    <dgm:cxn modelId="{9F510845-EF4C-4A58-B977-B0B1B56C88C9}" srcId="{A1DDF75D-11F0-4CA3-8090-52D47AB84427}" destId="{59C2C8A6-B0D4-4E62-8C04-B8A620371C04}" srcOrd="1" destOrd="0" parTransId="{C6336A56-032B-41E0-9F19-84553213765D}" sibTransId="{12E3C32F-8323-41E9-BF89-ECB82C62FF88}"/>
    <dgm:cxn modelId="{15E86866-3E2B-47FB-A61A-7E64F92C02CC}" srcId="{A1DDF75D-11F0-4CA3-8090-52D47AB84427}" destId="{69A30ADD-AE34-4E5F-AD52-F7FA1A0C7602}" srcOrd="0" destOrd="0" parTransId="{C8B345FE-336D-4937-A49C-3AD64989E790}" sibTransId="{43B04E19-F18C-4B29-94D1-721B8D5B332C}"/>
    <dgm:cxn modelId="{B8E69585-0AB0-4822-9882-5422F7E5DC5B}" type="presOf" srcId="{C6336A56-032B-41E0-9F19-84553213765D}" destId="{4B68C243-C895-4746-9078-B8FF351C6017}" srcOrd="1" destOrd="0" presId="urn:microsoft.com/office/officeart/2005/8/layout/radial5"/>
    <dgm:cxn modelId="{97511AB3-AF01-4900-9572-BC3A6762B5B7}" type="presOf" srcId="{C8B345FE-336D-4937-A49C-3AD64989E790}" destId="{B7071CE1-EB82-4546-A0BC-4C19CC9D0AB9}" srcOrd="1" destOrd="0" presId="urn:microsoft.com/office/officeart/2005/8/layout/radial5"/>
    <dgm:cxn modelId="{F283D9BB-7E38-4DF6-9B25-A85EE9CAB8ED}" type="presOf" srcId="{F8B427C3-70DE-4444-B93B-72CB016EF9B0}" destId="{109EA771-982F-4E88-82A9-8DFA6685C968}" srcOrd="0" destOrd="0" presId="urn:microsoft.com/office/officeart/2005/8/layout/radial5"/>
    <dgm:cxn modelId="{710C2E6D-21F0-4B7E-810C-6D10760CA0CF}" srcId="{F8B427C3-70DE-4444-B93B-72CB016EF9B0}" destId="{A1DDF75D-11F0-4CA3-8090-52D47AB84427}" srcOrd="0" destOrd="0" parTransId="{EDB688FA-C461-4FFD-8AAA-CE7F6D8D3E05}" sibTransId="{E0BB98D6-A510-4234-94BF-DBC72BAD970D}"/>
    <dgm:cxn modelId="{1A9E97C9-DA4E-4046-9B77-1778D98626E9}" type="presOf" srcId="{A1DDF75D-11F0-4CA3-8090-52D47AB84427}" destId="{9E809BBB-D9FB-4F61-8B3F-52C13AC9FE62}" srcOrd="0" destOrd="0" presId="urn:microsoft.com/office/officeart/2005/8/layout/radial5"/>
    <dgm:cxn modelId="{40A65FBD-BC20-44DD-BA7D-E2D189D37787}" type="presOf" srcId="{C272CEA7-DF43-4C2C-9726-216EADB57748}" destId="{B24C76F6-75F7-402C-A893-F9D172FA8466}" srcOrd="1" destOrd="0" presId="urn:microsoft.com/office/officeart/2005/8/layout/radial5"/>
    <dgm:cxn modelId="{7350A912-9599-4AF1-8CDA-3D0B71FD0934}" type="presOf" srcId="{C8B345FE-336D-4937-A49C-3AD64989E790}" destId="{384A5530-0BA5-4CD7-A0CE-DCAF7B0132BD}" srcOrd="0" destOrd="0" presId="urn:microsoft.com/office/officeart/2005/8/layout/radial5"/>
    <dgm:cxn modelId="{D29EC102-E3E8-4357-B2C5-B8CEDA6BFA84}" srcId="{A1DDF75D-11F0-4CA3-8090-52D47AB84427}" destId="{BF953C87-123D-412F-98C2-1FF1227B2E13}" srcOrd="2" destOrd="0" parTransId="{C272CEA7-DF43-4C2C-9726-216EADB57748}" sibTransId="{670DE6BE-3D06-46D1-B1B9-81513E4ECF3D}"/>
    <dgm:cxn modelId="{B3E61A52-D0F7-47BA-AC72-87B571B82988}" type="presOf" srcId="{C272CEA7-DF43-4C2C-9726-216EADB57748}" destId="{79217A6F-4976-4CB6-B719-2FDFAC21C034}" srcOrd="0" destOrd="0" presId="urn:microsoft.com/office/officeart/2005/8/layout/radial5"/>
    <dgm:cxn modelId="{F994A0A6-BC8B-44A9-BA53-438E7F93330F}" type="presOf" srcId="{C6336A56-032B-41E0-9F19-84553213765D}" destId="{07DAE2D6-71BB-4681-B935-890020A8C350}" srcOrd="0" destOrd="0" presId="urn:microsoft.com/office/officeart/2005/8/layout/radial5"/>
    <dgm:cxn modelId="{BB2894D1-6060-4B9F-8A1E-572CF7CB709D}" type="presOf" srcId="{69A30ADD-AE34-4E5F-AD52-F7FA1A0C7602}" destId="{64C6EE7B-C57C-4198-9D6D-17CD6480207A}" srcOrd="0" destOrd="0" presId="urn:microsoft.com/office/officeart/2005/8/layout/radial5"/>
    <dgm:cxn modelId="{6BD959A3-BCCA-4D8A-9ACE-BF108017247E}" type="presParOf" srcId="{109EA771-982F-4E88-82A9-8DFA6685C968}" destId="{9E809BBB-D9FB-4F61-8B3F-52C13AC9FE62}" srcOrd="0" destOrd="0" presId="urn:microsoft.com/office/officeart/2005/8/layout/radial5"/>
    <dgm:cxn modelId="{64E929ED-9784-4C65-9742-B9F0523B6FC1}" type="presParOf" srcId="{109EA771-982F-4E88-82A9-8DFA6685C968}" destId="{384A5530-0BA5-4CD7-A0CE-DCAF7B0132BD}" srcOrd="1" destOrd="0" presId="urn:microsoft.com/office/officeart/2005/8/layout/radial5"/>
    <dgm:cxn modelId="{D26042D4-F51F-47D5-848A-0F940626A857}" type="presParOf" srcId="{384A5530-0BA5-4CD7-A0CE-DCAF7B0132BD}" destId="{B7071CE1-EB82-4546-A0BC-4C19CC9D0AB9}" srcOrd="0" destOrd="0" presId="urn:microsoft.com/office/officeart/2005/8/layout/radial5"/>
    <dgm:cxn modelId="{D45100B3-EC57-4FCA-82E2-673F7106B785}" type="presParOf" srcId="{109EA771-982F-4E88-82A9-8DFA6685C968}" destId="{64C6EE7B-C57C-4198-9D6D-17CD6480207A}" srcOrd="2" destOrd="0" presId="urn:microsoft.com/office/officeart/2005/8/layout/radial5"/>
    <dgm:cxn modelId="{2D749563-586E-406E-B697-949EE626622A}" type="presParOf" srcId="{109EA771-982F-4E88-82A9-8DFA6685C968}" destId="{07DAE2D6-71BB-4681-B935-890020A8C350}" srcOrd="3" destOrd="0" presId="urn:microsoft.com/office/officeart/2005/8/layout/radial5"/>
    <dgm:cxn modelId="{25A4A99A-C146-481A-80B8-6B0298BCDAB3}" type="presParOf" srcId="{07DAE2D6-71BB-4681-B935-890020A8C350}" destId="{4B68C243-C895-4746-9078-B8FF351C6017}" srcOrd="0" destOrd="0" presId="urn:microsoft.com/office/officeart/2005/8/layout/radial5"/>
    <dgm:cxn modelId="{0B964DEE-B818-4165-AF25-054D9F8B7D07}" type="presParOf" srcId="{109EA771-982F-4E88-82A9-8DFA6685C968}" destId="{52E72A44-FA0C-45D0-98E7-CEA1E003ACDC}" srcOrd="4" destOrd="0" presId="urn:microsoft.com/office/officeart/2005/8/layout/radial5"/>
    <dgm:cxn modelId="{37E0F19D-D598-43E2-B107-DD2445268F29}" type="presParOf" srcId="{109EA771-982F-4E88-82A9-8DFA6685C968}" destId="{79217A6F-4976-4CB6-B719-2FDFAC21C034}" srcOrd="5" destOrd="0" presId="urn:microsoft.com/office/officeart/2005/8/layout/radial5"/>
    <dgm:cxn modelId="{9A5FAF1A-21C2-476D-BA70-E8655729A646}" type="presParOf" srcId="{79217A6F-4976-4CB6-B719-2FDFAC21C034}" destId="{B24C76F6-75F7-402C-A893-F9D172FA8466}" srcOrd="0" destOrd="0" presId="urn:microsoft.com/office/officeart/2005/8/layout/radial5"/>
    <dgm:cxn modelId="{2325EA9A-0C13-4A4D-9F7D-2380D3BD9435}" type="presParOf" srcId="{109EA771-982F-4E88-82A9-8DFA6685C968}" destId="{86042A30-0DEB-4E3F-A8FE-185F43E0910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46BF7-8180-4B50-9DD0-F5DAD62D8F9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E51B887-1924-453F-816D-A398E34565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Symptoms</a:t>
          </a:r>
          <a:endParaRPr lang="en-US" dirty="0"/>
        </a:p>
      </dgm:t>
    </dgm:pt>
    <dgm:pt modelId="{09B0999D-3442-45E7-8B7A-2DCDA8B3EF5F}" type="parTrans" cxnId="{C56344A9-4EED-4267-9444-53A58C027872}">
      <dgm:prSet/>
      <dgm:spPr/>
      <dgm:t>
        <a:bodyPr/>
        <a:lstStyle/>
        <a:p>
          <a:endParaRPr lang="en-US"/>
        </a:p>
      </dgm:t>
    </dgm:pt>
    <dgm:pt modelId="{ED20FC7D-81A3-4AFA-8C9A-ED07B4C50536}" type="sibTrans" cxnId="{C56344A9-4EED-4267-9444-53A58C027872}">
      <dgm:prSet/>
      <dgm:spPr/>
      <dgm:t>
        <a:bodyPr/>
        <a:lstStyle/>
        <a:p>
          <a:endParaRPr lang="en-US"/>
        </a:p>
      </dgm:t>
    </dgm:pt>
    <dgm:pt modelId="{8B338405-8E3D-41F0-96D6-1CF466C3ECA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Breathlessness</a:t>
          </a:r>
          <a:endParaRPr lang="en-US" dirty="0"/>
        </a:p>
      </dgm:t>
    </dgm:pt>
    <dgm:pt modelId="{DDAF1A83-3EB7-4BE8-8B62-A843E1CC32FE}" type="parTrans" cxnId="{E2DBD7E7-18ED-42D2-8A66-07DED1A39794}">
      <dgm:prSet/>
      <dgm:spPr/>
      <dgm:t>
        <a:bodyPr/>
        <a:lstStyle/>
        <a:p>
          <a:endParaRPr lang="en-US"/>
        </a:p>
      </dgm:t>
    </dgm:pt>
    <dgm:pt modelId="{BE14AC68-2CD1-4E4D-82B4-102A9C292531}" type="sibTrans" cxnId="{E2DBD7E7-18ED-42D2-8A66-07DED1A39794}">
      <dgm:prSet/>
      <dgm:spPr/>
      <dgm:t>
        <a:bodyPr/>
        <a:lstStyle/>
        <a:p>
          <a:endParaRPr lang="en-US"/>
        </a:p>
      </dgm:t>
    </dgm:pt>
    <dgm:pt modelId="{036B54AB-37EB-4BA9-8D79-348523F9718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Headache</a:t>
          </a:r>
          <a:endParaRPr lang="en-US" dirty="0"/>
        </a:p>
      </dgm:t>
    </dgm:pt>
    <dgm:pt modelId="{24356AAA-3BD0-493D-A214-553D7A9E98BB}" type="parTrans" cxnId="{D8903E57-F82D-42F6-9BF6-EAE58AF3A164}">
      <dgm:prSet/>
      <dgm:spPr/>
      <dgm:t>
        <a:bodyPr/>
        <a:lstStyle/>
        <a:p>
          <a:endParaRPr lang="en-US"/>
        </a:p>
      </dgm:t>
    </dgm:pt>
    <dgm:pt modelId="{622EF005-977B-45E0-AD50-56DCA21D50A3}" type="sibTrans" cxnId="{D8903E57-F82D-42F6-9BF6-EAE58AF3A164}">
      <dgm:prSet/>
      <dgm:spPr/>
      <dgm:t>
        <a:bodyPr/>
        <a:lstStyle/>
        <a:p>
          <a:endParaRPr lang="en-US"/>
        </a:p>
      </dgm:t>
    </dgm:pt>
    <dgm:pt modelId="{3E1E818D-E3B9-4C26-8105-C2C4D25364F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Visual disturbance</a:t>
          </a:r>
          <a:endParaRPr lang="en-US" dirty="0"/>
        </a:p>
      </dgm:t>
    </dgm:pt>
    <dgm:pt modelId="{8C709784-943E-495F-A17C-47E590FE9CBB}" type="parTrans" cxnId="{7972F197-12F3-487B-8667-A0FD11008319}">
      <dgm:prSet/>
      <dgm:spPr/>
      <dgm:t>
        <a:bodyPr/>
        <a:lstStyle/>
        <a:p>
          <a:endParaRPr lang="en-US"/>
        </a:p>
      </dgm:t>
    </dgm:pt>
    <dgm:pt modelId="{919460AA-DEF8-411B-9CBE-CC727FD862B2}" type="sibTrans" cxnId="{7972F197-12F3-487B-8667-A0FD11008319}">
      <dgm:prSet/>
      <dgm:spPr/>
      <dgm:t>
        <a:bodyPr/>
        <a:lstStyle/>
        <a:p>
          <a:endParaRPr lang="en-US"/>
        </a:p>
      </dgm:t>
    </dgm:pt>
    <dgm:pt modelId="{90C387D2-62D9-4ECA-B81F-C4D1667AF2E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>
              <a:latin typeface="+mn-lt"/>
            </a:rPr>
            <a:t>Light-headedness / syncope</a:t>
          </a:r>
          <a:endParaRPr lang="en-US" b="0" dirty="0">
            <a:latin typeface="+mn-lt"/>
          </a:endParaRPr>
        </a:p>
      </dgm:t>
    </dgm:pt>
    <dgm:pt modelId="{2D923BBE-7AA9-46F2-8086-CB2006CEFFEA}" type="parTrans" cxnId="{FB58182F-4909-49F6-86CF-92A13CF9E107}">
      <dgm:prSet/>
      <dgm:spPr/>
      <dgm:t>
        <a:bodyPr/>
        <a:lstStyle/>
        <a:p>
          <a:endParaRPr lang="en-US"/>
        </a:p>
      </dgm:t>
    </dgm:pt>
    <dgm:pt modelId="{E68F405F-C4FB-495C-B985-2BDF7B339B54}" type="sibTrans" cxnId="{FB58182F-4909-49F6-86CF-92A13CF9E107}">
      <dgm:prSet/>
      <dgm:spPr/>
      <dgm:t>
        <a:bodyPr/>
        <a:lstStyle/>
        <a:p>
          <a:endParaRPr lang="en-US"/>
        </a:p>
      </dgm:t>
    </dgm:pt>
    <dgm:pt modelId="{1F87ADEB-76CD-4BB3-9CC8-C8620FC96E1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Signs</a:t>
          </a:r>
          <a:endParaRPr lang="en-US" dirty="0"/>
        </a:p>
      </dgm:t>
    </dgm:pt>
    <dgm:pt modelId="{6810A5EA-8F44-436B-9CFF-697822ABC3B7}" type="parTrans" cxnId="{C961AC06-4F6A-41FF-B688-87D5F672064E}">
      <dgm:prSet/>
      <dgm:spPr/>
      <dgm:t>
        <a:bodyPr/>
        <a:lstStyle/>
        <a:p>
          <a:endParaRPr lang="en-US"/>
        </a:p>
      </dgm:t>
    </dgm:pt>
    <dgm:pt modelId="{BC5148A2-9803-4B6F-929A-983315B843D2}" type="sibTrans" cxnId="{C961AC06-4F6A-41FF-B688-87D5F672064E}">
      <dgm:prSet/>
      <dgm:spPr/>
      <dgm:t>
        <a:bodyPr/>
        <a:lstStyle/>
        <a:p>
          <a:endParaRPr lang="en-US"/>
        </a:p>
      </dgm:t>
    </dgm:pt>
    <dgm:pt modelId="{2076DBCE-0007-4728-8FD2-0091DA16BF7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Neck and facial swelling / periorbital oedema</a:t>
          </a:r>
          <a:endParaRPr lang="en-US" dirty="0"/>
        </a:p>
      </dgm:t>
    </dgm:pt>
    <dgm:pt modelId="{36E12D99-B5C2-4AA3-8788-786FEC16F2AD}" type="parTrans" cxnId="{AE325126-1C21-49E9-927D-3548DE5BB9F9}">
      <dgm:prSet/>
      <dgm:spPr/>
      <dgm:t>
        <a:bodyPr/>
        <a:lstStyle/>
        <a:p>
          <a:endParaRPr lang="en-US"/>
        </a:p>
      </dgm:t>
    </dgm:pt>
    <dgm:pt modelId="{292B35D2-B588-4C2E-801D-9964AEB94B50}" type="sibTrans" cxnId="{AE325126-1C21-49E9-927D-3548DE5BB9F9}">
      <dgm:prSet/>
      <dgm:spPr/>
      <dgm:t>
        <a:bodyPr/>
        <a:lstStyle/>
        <a:p>
          <a:endParaRPr lang="en-US"/>
        </a:p>
      </dgm:t>
    </dgm:pt>
    <dgm:pt modelId="{FB31C0CA-E44B-4E80-BAAC-ECD3965328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Injected conjunctivae</a:t>
          </a:r>
          <a:endParaRPr lang="en-US" dirty="0"/>
        </a:p>
      </dgm:t>
    </dgm:pt>
    <dgm:pt modelId="{7F39C2AE-4CCD-41B4-9B38-D1FA81B845A0}" type="parTrans" cxnId="{698D21E8-C1D8-4AED-A3EC-CF2DE8ED7179}">
      <dgm:prSet/>
      <dgm:spPr/>
      <dgm:t>
        <a:bodyPr/>
        <a:lstStyle/>
        <a:p>
          <a:endParaRPr lang="en-US"/>
        </a:p>
      </dgm:t>
    </dgm:pt>
    <dgm:pt modelId="{EFF1D0B0-BD9F-4C34-B67F-0B0F89B292C6}" type="sibTrans" cxnId="{698D21E8-C1D8-4AED-A3EC-CF2DE8ED7179}">
      <dgm:prSet/>
      <dgm:spPr/>
      <dgm:t>
        <a:bodyPr/>
        <a:lstStyle/>
        <a:p>
          <a:endParaRPr lang="en-US"/>
        </a:p>
      </dgm:t>
    </dgm:pt>
    <dgm:pt modelId="{D15390BB-B8A3-4CC9-9B2E-E9C2066E756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Non-pulsatile distension of neck veins</a:t>
          </a:r>
          <a:endParaRPr lang="en-US" dirty="0"/>
        </a:p>
      </dgm:t>
    </dgm:pt>
    <dgm:pt modelId="{AF12825B-504C-4C33-9146-DB7AD40580B2}" type="parTrans" cxnId="{F4B2DFBA-4F92-4C01-A691-3B07B5EF3102}">
      <dgm:prSet/>
      <dgm:spPr/>
      <dgm:t>
        <a:bodyPr/>
        <a:lstStyle/>
        <a:p>
          <a:endParaRPr lang="en-US"/>
        </a:p>
      </dgm:t>
    </dgm:pt>
    <dgm:pt modelId="{E62B664A-07DC-4E57-A22E-A77C9B259E6E}" type="sibTrans" cxnId="{F4B2DFBA-4F92-4C01-A691-3B07B5EF3102}">
      <dgm:prSet/>
      <dgm:spPr/>
      <dgm:t>
        <a:bodyPr/>
        <a:lstStyle/>
        <a:p>
          <a:endParaRPr lang="en-US"/>
        </a:p>
      </dgm:t>
    </dgm:pt>
    <dgm:pt modelId="{98A3F28C-BAB5-4F47-92B4-E77B355EDC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Cyanosis</a:t>
          </a:r>
          <a:endParaRPr lang="en-US" dirty="0"/>
        </a:p>
      </dgm:t>
    </dgm:pt>
    <dgm:pt modelId="{D7460E50-DA28-4B80-941E-BE1D402AB1E6}" type="parTrans" cxnId="{1CB3B754-EF16-4A8F-8F45-7A3C32B181C9}">
      <dgm:prSet/>
      <dgm:spPr/>
      <dgm:t>
        <a:bodyPr/>
        <a:lstStyle/>
        <a:p>
          <a:endParaRPr lang="en-US"/>
        </a:p>
      </dgm:t>
    </dgm:pt>
    <dgm:pt modelId="{BBBD4331-273F-4F64-BDB1-A2DCF45B9CEC}" type="sibTrans" cxnId="{1CB3B754-EF16-4A8F-8F45-7A3C32B181C9}">
      <dgm:prSet/>
      <dgm:spPr/>
      <dgm:t>
        <a:bodyPr/>
        <a:lstStyle/>
        <a:p>
          <a:endParaRPr lang="en-US"/>
        </a:p>
      </dgm:t>
    </dgm:pt>
    <dgm:pt modelId="{F30B101F-CF2A-4317-A146-5D1FD7816C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Dilated collateral superficial veins on the chest</a:t>
          </a:r>
          <a:endParaRPr lang="en-US" dirty="0"/>
        </a:p>
      </dgm:t>
    </dgm:pt>
    <dgm:pt modelId="{79F5F115-61E2-47B6-ABBA-AFD35DC37D78}" type="parTrans" cxnId="{83F0FAEB-1186-4F58-B2C0-E282CFC7B9C7}">
      <dgm:prSet/>
      <dgm:spPr/>
      <dgm:t>
        <a:bodyPr/>
        <a:lstStyle/>
        <a:p>
          <a:endParaRPr lang="en-US"/>
        </a:p>
      </dgm:t>
    </dgm:pt>
    <dgm:pt modelId="{A20AFE24-30C8-4E19-B04F-EDEFDF00EF86}" type="sibTrans" cxnId="{83F0FAEB-1186-4F58-B2C0-E282CFC7B9C7}">
      <dgm:prSet/>
      <dgm:spPr/>
      <dgm:t>
        <a:bodyPr/>
        <a:lstStyle/>
        <a:p>
          <a:endParaRPr lang="en-US"/>
        </a:p>
      </dgm:t>
    </dgm:pt>
    <dgm:pt modelId="{220CF2AF-77D9-4668-AD7F-5F78EC2888DC}">
      <dgm:prSet phldr="0"/>
      <dgm:spPr/>
      <dgm:t>
        <a:bodyPr/>
        <a:lstStyle/>
        <a:p>
          <a:r>
            <a:rPr lang="en-GB" b="0" dirty="0">
              <a:latin typeface="+mn-lt"/>
            </a:rPr>
            <a:t>Stridor</a:t>
          </a:r>
        </a:p>
      </dgm:t>
    </dgm:pt>
    <dgm:pt modelId="{77C73695-6B9B-4CD0-B874-734C7591A281}" type="parTrans" cxnId="{35BDC445-581F-4E60-A34D-C9D8971C9CDF}">
      <dgm:prSet/>
      <dgm:spPr/>
      <dgm:t>
        <a:bodyPr/>
        <a:lstStyle/>
        <a:p>
          <a:endParaRPr lang="en-GB"/>
        </a:p>
      </dgm:t>
    </dgm:pt>
    <dgm:pt modelId="{B7CEA683-7785-4B81-A032-04DEF48B296E}" type="sibTrans" cxnId="{35BDC445-581F-4E60-A34D-C9D8971C9CDF}">
      <dgm:prSet/>
      <dgm:spPr/>
      <dgm:t>
        <a:bodyPr/>
        <a:lstStyle/>
        <a:p>
          <a:endParaRPr lang="en-GB"/>
        </a:p>
      </dgm:t>
    </dgm:pt>
    <dgm:pt modelId="{8DA55266-E66B-40FA-AB62-CE6AD1F1F588}" type="pres">
      <dgm:prSet presAssocID="{74C46BF7-8180-4B50-9DD0-F5DAD62D8F9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00AFB-3F38-4951-BE71-F374F90D2A8C}" type="pres">
      <dgm:prSet presAssocID="{AE51B887-1924-453F-816D-A398E345650C}" presName="compNode" presStyleCnt="0"/>
      <dgm:spPr/>
    </dgm:pt>
    <dgm:pt modelId="{18D537EB-4D6C-4647-8B3A-02E99185C1F4}" type="pres">
      <dgm:prSet presAssocID="{AE51B887-1924-453F-816D-A398E345650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DAA20467-9EC5-4F82-B451-8600D72ED22D}" type="pres">
      <dgm:prSet presAssocID="{AE51B887-1924-453F-816D-A398E345650C}" presName="iconSpace" presStyleCnt="0"/>
      <dgm:spPr/>
    </dgm:pt>
    <dgm:pt modelId="{FB69F0A8-47F2-464D-AEEB-9CBA2EC1B7BB}" type="pres">
      <dgm:prSet presAssocID="{AE51B887-1924-453F-816D-A398E345650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9C7DDD-A656-4412-913E-6ACB1A6DBE62}" type="pres">
      <dgm:prSet presAssocID="{AE51B887-1924-453F-816D-A398E345650C}" presName="txSpace" presStyleCnt="0"/>
      <dgm:spPr/>
    </dgm:pt>
    <dgm:pt modelId="{78AFAE28-EB60-4583-9F3F-F3D4301AE82D}" type="pres">
      <dgm:prSet presAssocID="{AE51B887-1924-453F-816D-A398E345650C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8685B590-9D0B-4E61-9BE6-D00CC43A7135}" type="pres">
      <dgm:prSet presAssocID="{ED20FC7D-81A3-4AFA-8C9A-ED07B4C50536}" presName="sibTrans" presStyleCnt="0"/>
      <dgm:spPr/>
    </dgm:pt>
    <dgm:pt modelId="{972F38D1-FCFF-47A7-8BBD-FC074F0E161D}" type="pres">
      <dgm:prSet presAssocID="{1F87ADEB-76CD-4BB3-9CC8-C8620FC96E1F}" presName="compNode" presStyleCnt="0"/>
      <dgm:spPr/>
    </dgm:pt>
    <dgm:pt modelId="{E0E4380D-18D3-4B32-9566-A67C006977FE}" type="pres">
      <dgm:prSet presAssocID="{1F87ADEB-76CD-4BB3-9CC8-C8620FC96E1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36BA99B-81C0-467F-9DE3-F10108BC8EC6}" type="pres">
      <dgm:prSet presAssocID="{1F87ADEB-76CD-4BB3-9CC8-C8620FC96E1F}" presName="iconSpace" presStyleCnt="0"/>
      <dgm:spPr/>
    </dgm:pt>
    <dgm:pt modelId="{148F7CFF-B5B7-4C8E-A219-37603EC824AB}" type="pres">
      <dgm:prSet presAssocID="{1F87ADEB-76CD-4BB3-9CC8-C8620FC96E1F}" presName="parTx" presStyleLbl="revTx" presStyleIdx="2" presStyleCnt="4" custLinFactNeighborY="-263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FD04D8-D507-4FAA-A73F-F0DEF0E16352}" type="pres">
      <dgm:prSet presAssocID="{1F87ADEB-76CD-4BB3-9CC8-C8620FC96E1F}" presName="txSpace" presStyleCnt="0"/>
      <dgm:spPr/>
    </dgm:pt>
    <dgm:pt modelId="{901017E8-73AD-43F7-B39C-1813D149FE39}" type="pres">
      <dgm:prSet presAssocID="{1F87ADEB-76CD-4BB3-9CC8-C8620FC96E1F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5E9AFF57-5788-4268-B52A-043D2BC2E1CB}" type="presOf" srcId="{F30B101F-CF2A-4317-A146-5D1FD7816C46}" destId="{901017E8-73AD-43F7-B39C-1813D149FE39}" srcOrd="0" destOrd="4" presId="urn:microsoft.com/office/officeart/2018/5/layout/CenteredIconLabelDescriptionList"/>
    <dgm:cxn modelId="{3B2EC5D3-3DF1-4906-9F20-CC7DEEF33843}" type="presOf" srcId="{8B338405-8E3D-41F0-96D6-1CF466C3ECA6}" destId="{78AFAE28-EB60-4583-9F3F-F3D4301AE82D}" srcOrd="0" destOrd="0" presId="urn:microsoft.com/office/officeart/2018/5/layout/CenteredIconLabelDescriptionList"/>
    <dgm:cxn modelId="{05CA0A49-0E3A-4D65-AB69-E203E9733D40}" type="presOf" srcId="{2076DBCE-0007-4728-8FD2-0091DA16BF77}" destId="{901017E8-73AD-43F7-B39C-1813D149FE39}" srcOrd="0" destOrd="0" presId="urn:microsoft.com/office/officeart/2018/5/layout/CenteredIconLabelDescriptionList"/>
    <dgm:cxn modelId="{F4B2DFBA-4F92-4C01-A691-3B07B5EF3102}" srcId="{1F87ADEB-76CD-4BB3-9CC8-C8620FC96E1F}" destId="{D15390BB-B8A3-4CC9-9B2E-E9C2066E7569}" srcOrd="2" destOrd="0" parTransId="{AF12825B-504C-4C33-9146-DB7AD40580B2}" sibTransId="{E62B664A-07DC-4E57-A22E-A77C9B259E6E}"/>
    <dgm:cxn modelId="{35BDC445-581F-4E60-A34D-C9D8971C9CDF}" srcId="{1F87ADEB-76CD-4BB3-9CC8-C8620FC96E1F}" destId="{220CF2AF-77D9-4668-AD7F-5F78EC2888DC}" srcOrd="5" destOrd="0" parTransId="{77C73695-6B9B-4CD0-B874-734C7591A281}" sibTransId="{B7CEA683-7785-4B81-A032-04DEF48B296E}"/>
    <dgm:cxn modelId="{79AFCFAF-6E1F-4E96-931A-C7C705B5CE1F}" type="presOf" srcId="{036B54AB-37EB-4BA9-8D79-348523F9718D}" destId="{78AFAE28-EB60-4583-9F3F-F3D4301AE82D}" srcOrd="0" destOrd="1" presId="urn:microsoft.com/office/officeart/2018/5/layout/CenteredIconLabelDescriptionList"/>
    <dgm:cxn modelId="{C56344A9-4EED-4267-9444-53A58C027872}" srcId="{74C46BF7-8180-4B50-9DD0-F5DAD62D8F99}" destId="{AE51B887-1924-453F-816D-A398E345650C}" srcOrd="0" destOrd="0" parTransId="{09B0999D-3442-45E7-8B7A-2DCDA8B3EF5F}" sibTransId="{ED20FC7D-81A3-4AFA-8C9A-ED07B4C50536}"/>
    <dgm:cxn modelId="{D8903E57-F82D-42F6-9BF6-EAE58AF3A164}" srcId="{AE51B887-1924-453F-816D-A398E345650C}" destId="{036B54AB-37EB-4BA9-8D79-348523F9718D}" srcOrd="1" destOrd="0" parTransId="{24356AAA-3BD0-493D-A214-553D7A9E98BB}" sibTransId="{622EF005-977B-45E0-AD50-56DCA21D50A3}"/>
    <dgm:cxn modelId="{1ECD1B05-3E87-4E31-AEA0-55767A1A5590}" type="presOf" srcId="{98A3F28C-BAB5-4F47-92B4-E77B355EDC9D}" destId="{901017E8-73AD-43F7-B39C-1813D149FE39}" srcOrd="0" destOrd="3" presId="urn:microsoft.com/office/officeart/2018/5/layout/CenteredIconLabelDescriptionList"/>
    <dgm:cxn modelId="{7972F197-12F3-487B-8667-A0FD11008319}" srcId="{AE51B887-1924-453F-816D-A398E345650C}" destId="{3E1E818D-E3B9-4C26-8105-C2C4D25364FE}" srcOrd="2" destOrd="0" parTransId="{8C709784-943E-495F-A17C-47E590FE9CBB}" sibTransId="{919460AA-DEF8-411B-9CBE-CC727FD862B2}"/>
    <dgm:cxn modelId="{AE325126-1C21-49E9-927D-3548DE5BB9F9}" srcId="{1F87ADEB-76CD-4BB3-9CC8-C8620FC96E1F}" destId="{2076DBCE-0007-4728-8FD2-0091DA16BF77}" srcOrd="0" destOrd="0" parTransId="{36E12D99-B5C2-4AA3-8788-786FEC16F2AD}" sibTransId="{292B35D2-B588-4C2E-801D-9964AEB94B50}"/>
    <dgm:cxn modelId="{698D21E8-C1D8-4AED-A3EC-CF2DE8ED7179}" srcId="{1F87ADEB-76CD-4BB3-9CC8-C8620FC96E1F}" destId="{FB31C0CA-E44B-4E80-BAAC-ECD3965328B4}" srcOrd="1" destOrd="0" parTransId="{7F39C2AE-4CCD-41B4-9B38-D1FA81B845A0}" sibTransId="{EFF1D0B0-BD9F-4C34-B67F-0B0F89B292C6}"/>
    <dgm:cxn modelId="{FB58182F-4909-49F6-86CF-92A13CF9E107}" srcId="{AE51B887-1924-453F-816D-A398E345650C}" destId="{90C387D2-62D9-4ECA-B81F-C4D1667AF2EE}" srcOrd="3" destOrd="0" parTransId="{2D923BBE-7AA9-46F2-8086-CB2006CEFFEA}" sibTransId="{E68F405F-C4FB-495C-B985-2BDF7B339B54}"/>
    <dgm:cxn modelId="{9BF7D45E-2E2A-4687-B62B-451205D80125}" type="presOf" srcId="{3E1E818D-E3B9-4C26-8105-C2C4D25364FE}" destId="{78AFAE28-EB60-4583-9F3F-F3D4301AE82D}" srcOrd="0" destOrd="2" presId="urn:microsoft.com/office/officeart/2018/5/layout/CenteredIconLabelDescriptionList"/>
    <dgm:cxn modelId="{060C5ED1-CF37-4B03-882F-D06F63FD382A}" type="presOf" srcId="{1F87ADEB-76CD-4BB3-9CC8-C8620FC96E1F}" destId="{148F7CFF-B5B7-4C8E-A219-37603EC824AB}" srcOrd="0" destOrd="0" presId="urn:microsoft.com/office/officeart/2018/5/layout/CenteredIconLabelDescriptionList"/>
    <dgm:cxn modelId="{DD35404A-5ED4-467A-8131-1D358EED8066}" type="presOf" srcId="{FB31C0CA-E44B-4E80-BAAC-ECD3965328B4}" destId="{901017E8-73AD-43F7-B39C-1813D149FE39}" srcOrd="0" destOrd="1" presId="urn:microsoft.com/office/officeart/2018/5/layout/CenteredIconLabelDescriptionList"/>
    <dgm:cxn modelId="{7783F2D3-44F8-4A8D-A4F5-06E13948AE67}" type="presOf" srcId="{74C46BF7-8180-4B50-9DD0-F5DAD62D8F99}" destId="{8DA55266-E66B-40FA-AB62-CE6AD1F1F588}" srcOrd="0" destOrd="0" presId="urn:microsoft.com/office/officeart/2018/5/layout/CenteredIconLabelDescriptionList"/>
    <dgm:cxn modelId="{E2DBD7E7-18ED-42D2-8A66-07DED1A39794}" srcId="{AE51B887-1924-453F-816D-A398E345650C}" destId="{8B338405-8E3D-41F0-96D6-1CF466C3ECA6}" srcOrd="0" destOrd="0" parTransId="{DDAF1A83-3EB7-4BE8-8B62-A843E1CC32FE}" sibTransId="{BE14AC68-2CD1-4E4D-82B4-102A9C292531}"/>
    <dgm:cxn modelId="{C961AC06-4F6A-41FF-B688-87D5F672064E}" srcId="{74C46BF7-8180-4B50-9DD0-F5DAD62D8F99}" destId="{1F87ADEB-76CD-4BB3-9CC8-C8620FC96E1F}" srcOrd="1" destOrd="0" parTransId="{6810A5EA-8F44-436B-9CFF-697822ABC3B7}" sibTransId="{BC5148A2-9803-4B6F-929A-983315B843D2}"/>
    <dgm:cxn modelId="{83F0FAEB-1186-4F58-B2C0-E282CFC7B9C7}" srcId="{1F87ADEB-76CD-4BB3-9CC8-C8620FC96E1F}" destId="{F30B101F-CF2A-4317-A146-5D1FD7816C46}" srcOrd="4" destOrd="0" parTransId="{79F5F115-61E2-47B6-ABBA-AFD35DC37D78}" sibTransId="{A20AFE24-30C8-4E19-B04F-EDEFDF00EF86}"/>
    <dgm:cxn modelId="{4D9B325A-5B8E-440F-BAA3-6B95DFDAA816}" type="presOf" srcId="{D15390BB-B8A3-4CC9-9B2E-E9C2066E7569}" destId="{901017E8-73AD-43F7-B39C-1813D149FE39}" srcOrd="0" destOrd="2" presId="urn:microsoft.com/office/officeart/2018/5/layout/CenteredIconLabelDescriptionList"/>
    <dgm:cxn modelId="{1CB3B754-EF16-4A8F-8F45-7A3C32B181C9}" srcId="{1F87ADEB-76CD-4BB3-9CC8-C8620FC96E1F}" destId="{98A3F28C-BAB5-4F47-92B4-E77B355EDC9D}" srcOrd="3" destOrd="0" parTransId="{D7460E50-DA28-4B80-941E-BE1D402AB1E6}" sibTransId="{BBBD4331-273F-4F64-BDB1-A2DCF45B9CEC}"/>
    <dgm:cxn modelId="{B841A6CF-54E3-418D-AA02-1E15ECA251AC}" type="presOf" srcId="{220CF2AF-77D9-4668-AD7F-5F78EC2888DC}" destId="{901017E8-73AD-43F7-B39C-1813D149FE39}" srcOrd="0" destOrd="5" presId="urn:microsoft.com/office/officeart/2018/5/layout/CenteredIconLabelDescriptionList"/>
    <dgm:cxn modelId="{55EBBC1D-B064-4051-A00B-3AAD54625A9B}" type="presOf" srcId="{90C387D2-62D9-4ECA-B81F-C4D1667AF2EE}" destId="{78AFAE28-EB60-4583-9F3F-F3D4301AE82D}" srcOrd="0" destOrd="3" presId="urn:microsoft.com/office/officeart/2018/5/layout/CenteredIconLabelDescriptionList"/>
    <dgm:cxn modelId="{E0973DEA-3CE3-4628-B0A6-9FC668DF9164}" type="presOf" srcId="{AE51B887-1924-453F-816D-A398E345650C}" destId="{FB69F0A8-47F2-464D-AEEB-9CBA2EC1B7BB}" srcOrd="0" destOrd="0" presId="urn:microsoft.com/office/officeart/2018/5/layout/CenteredIconLabelDescriptionList"/>
    <dgm:cxn modelId="{A7D5DE94-516A-4FAA-B93E-6F1AA410BA22}" type="presParOf" srcId="{8DA55266-E66B-40FA-AB62-CE6AD1F1F588}" destId="{82F00AFB-3F38-4951-BE71-F374F90D2A8C}" srcOrd="0" destOrd="0" presId="urn:microsoft.com/office/officeart/2018/5/layout/CenteredIconLabelDescriptionList"/>
    <dgm:cxn modelId="{90C052A7-2573-4FC9-A86C-E0EC916B9A71}" type="presParOf" srcId="{82F00AFB-3F38-4951-BE71-F374F90D2A8C}" destId="{18D537EB-4D6C-4647-8B3A-02E99185C1F4}" srcOrd="0" destOrd="0" presId="urn:microsoft.com/office/officeart/2018/5/layout/CenteredIconLabelDescriptionList"/>
    <dgm:cxn modelId="{BE3ADF90-EAC9-435F-8F2F-ADD362FA9AEC}" type="presParOf" srcId="{82F00AFB-3F38-4951-BE71-F374F90D2A8C}" destId="{DAA20467-9EC5-4F82-B451-8600D72ED22D}" srcOrd="1" destOrd="0" presId="urn:microsoft.com/office/officeart/2018/5/layout/CenteredIconLabelDescriptionList"/>
    <dgm:cxn modelId="{6E9FF0E4-44CD-4C53-A3E7-D147157D835B}" type="presParOf" srcId="{82F00AFB-3F38-4951-BE71-F374F90D2A8C}" destId="{FB69F0A8-47F2-464D-AEEB-9CBA2EC1B7BB}" srcOrd="2" destOrd="0" presId="urn:microsoft.com/office/officeart/2018/5/layout/CenteredIconLabelDescriptionList"/>
    <dgm:cxn modelId="{999FECD5-4B5E-46CA-BC74-67C872C45901}" type="presParOf" srcId="{82F00AFB-3F38-4951-BE71-F374F90D2A8C}" destId="{F19C7DDD-A656-4412-913E-6ACB1A6DBE62}" srcOrd="3" destOrd="0" presId="urn:microsoft.com/office/officeart/2018/5/layout/CenteredIconLabelDescriptionList"/>
    <dgm:cxn modelId="{F85E671C-89CC-4A53-B2FE-78B5E8A596FE}" type="presParOf" srcId="{82F00AFB-3F38-4951-BE71-F374F90D2A8C}" destId="{78AFAE28-EB60-4583-9F3F-F3D4301AE82D}" srcOrd="4" destOrd="0" presId="urn:microsoft.com/office/officeart/2018/5/layout/CenteredIconLabelDescriptionList"/>
    <dgm:cxn modelId="{56705737-202F-4DE1-A9E0-310F927711B5}" type="presParOf" srcId="{8DA55266-E66B-40FA-AB62-CE6AD1F1F588}" destId="{8685B590-9D0B-4E61-9BE6-D00CC43A7135}" srcOrd="1" destOrd="0" presId="urn:microsoft.com/office/officeart/2018/5/layout/CenteredIconLabelDescriptionList"/>
    <dgm:cxn modelId="{84E17D9A-94BB-4BAC-BC1B-C255B2C7680A}" type="presParOf" srcId="{8DA55266-E66B-40FA-AB62-CE6AD1F1F588}" destId="{972F38D1-FCFF-47A7-8BBD-FC074F0E161D}" srcOrd="2" destOrd="0" presId="urn:microsoft.com/office/officeart/2018/5/layout/CenteredIconLabelDescriptionList"/>
    <dgm:cxn modelId="{2D72C32D-2461-4452-A4EF-B49FB5A640AA}" type="presParOf" srcId="{972F38D1-FCFF-47A7-8BBD-FC074F0E161D}" destId="{E0E4380D-18D3-4B32-9566-A67C006977FE}" srcOrd="0" destOrd="0" presId="urn:microsoft.com/office/officeart/2018/5/layout/CenteredIconLabelDescriptionList"/>
    <dgm:cxn modelId="{C4991BFE-A6BD-4DA1-85D7-C9BA4A73E8B5}" type="presParOf" srcId="{972F38D1-FCFF-47A7-8BBD-FC074F0E161D}" destId="{136BA99B-81C0-467F-9DE3-F10108BC8EC6}" srcOrd="1" destOrd="0" presId="urn:microsoft.com/office/officeart/2018/5/layout/CenteredIconLabelDescriptionList"/>
    <dgm:cxn modelId="{BD77433D-CCA0-433B-BE41-71075D51A078}" type="presParOf" srcId="{972F38D1-FCFF-47A7-8BBD-FC074F0E161D}" destId="{148F7CFF-B5B7-4C8E-A219-37603EC824AB}" srcOrd="2" destOrd="0" presId="urn:microsoft.com/office/officeart/2018/5/layout/CenteredIconLabelDescriptionList"/>
    <dgm:cxn modelId="{247B3D47-BEBD-423F-9865-373A686069A0}" type="presParOf" srcId="{972F38D1-FCFF-47A7-8BBD-FC074F0E161D}" destId="{0CFD04D8-D507-4FAA-A73F-F0DEF0E16352}" srcOrd="3" destOrd="0" presId="urn:microsoft.com/office/officeart/2018/5/layout/CenteredIconLabelDescriptionList"/>
    <dgm:cxn modelId="{6B3D97AA-6EC2-421D-9A22-D2A4E5945E3D}" type="presParOf" srcId="{972F38D1-FCFF-47A7-8BBD-FC074F0E161D}" destId="{901017E8-73AD-43F7-B39C-1813D149FE3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32D4DD-1288-47AB-ACD9-6266FFDAA6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4A1FD4-7924-406A-9812-DD98423E8290}">
      <dgm:prSet/>
      <dgm:spPr/>
      <dgm:t>
        <a:bodyPr/>
        <a:lstStyle/>
        <a:p>
          <a:r>
            <a:rPr lang="en-GB"/>
            <a:t>Psychological / social / spiritual crisis</a:t>
          </a:r>
          <a:endParaRPr lang="en-US"/>
        </a:p>
      </dgm:t>
    </dgm:pt>
    <dgm:pt modelId="{8EBF29EF-C555-4456-B73C-76B35CB6DABA}" type="parTrans" cxnId="{3E15CE10-FF64-437B-A48A-C2FA087EA898}">
      <dgm:prSet/>
      <dgm:spPr/>
      <dgm:t>
        <a:bodyPr/>
        <a:lstStyle/>
        <a:p>
          <a:endParaRPr lang="en-US"/>
        </a:p>
      </dgm:t>
    </dgm:pt>
    <dgm:pt modelId="{2C7D185A-ACE3-4E93-81E9-D1F2D24CA29B}" type="sibTrans" cxnId="{3E15CE10-FF64-437B-A48A-C2FA087EA898}">
      <dgm:prSet/>
      <dgm:spPr/>
      <dgm:t>
        <a:bodyPr/>
        <a:lstStyle/>
        <a:p>
          <a:endParaRPr lang="en-US"/>
        </a:p>
      </dgm:t>
    </dgm:pt>
    <dgm:pt modelId="{4BA59639-30CD-4B4C-907E-EA4F03913460}">
      <dgm:prSet/>
      <dgm:spPr/>
      <dgm:t>
        <a:bodyPr/>
        <a:lstStyle/>
        <a:p>
          <a:r>
            <a:rPr lang="en-GB"/>
            <a:t>Rapid discharge</a:t>
          </a:r>
          <a:endParaRPr lang="en-US"/>
        </a:p>
      </dgm:t>
    </dgm:pt>
    <dgm:pt modelId="{7714FC35-11EC-4992-BF50-25B338679957}" type="parTrans" cxnId="{88A0C824-D2C0-4C39-B034-E1C4B797D297}">
      <dgm:prSet/>
      <dgm:spPr/>
      <dgm:t>
        <a:bodyPr/>
        <a:lstStyle/>
        <a:p>
          <a:endParaRPr lang="en-US"/>
        </a:p>
      </dgm:t>
    </dgm:pt>
    <dgm:pt modelId="{198583E1-1D19-41A1-9BDB-F4FB064D359C}" type="sibTrans" cxnId="{88A0C824-D2C0-4C39-B034-E1C4B797D297}">
      <dgm:prSet/>
      <dgm:spPr/>
      <dgm:t>
        <a:bodyPr/>
        <a:lstStyle/>
        <a:p>
          <a:endParaRPr lang="en-US"/>
        </a:p>
      </dgm:t>
    </dgm:pt>
    <dgm:pt modelId="{DAA7B26B-9415-4EA2-ABA7-2D046C840A8B}">
      <dgm:prSet/>
      <dgm:spPr/>
      <dgm:t>
        <a:bodyPr/>
        <a:lstStyle/>
        <a:p>
          <a:r>
            <a:rPr lang="en-GB"/>
            <a:t>Uncontrolled severe symptoms – breathlessness / pain</a:t>
          </a:r>
          <a:endParaRPr lang="en-US"/>
        </a:p>
      </dgm:t>
    </dgm:pt>
    <dgm:pt modelId="{7BC84032-90E1-4CE0-9DF7-567A716C58C5}" type="parTrans" cxnId="{164DCE10-39A5-4D0C-AD04-9CDDBAEA891C}">
      <dgm:prSet/>
      <dgm:spPr/>
      <dgm:t>
        <a:bodyPr/>
        <a:lstStyle/>
        <a:p>
          <a:endParaRPr lang="en-US"/>
        </a:p>
      </dgm:t>
    </dgm:pt>
    <dgm:pt modelId="{01F4F0CB-07C5-4FBB-872F-AE7C6FC577AD}" type="sibTrans" cxnId="{164DCE10-39A5-4D0C-AD04-9CDDBAEA891C}">
      <dgm:prSet/>
      <dgm:spPr/>
      <dgm:t>
        <a:bodyPr/>
        <a:lstStyle/>
        <a:p>
          <a:endParaRPr lang="en-US"/>
        </a:p>
      </dgm:t>
    </dgm:pt>
    <dgm:pt modelId="{2B5E137B-77E6-4D3F-B223-CAD77D041012}">
      <dgm:prSet/>
      <dgm:spPr/>
      <dgm:t>
        <a:bodyPr/>
        <a:lstStyle/>
        <a:p>
          <a:r>
            <a:rPr lang="en-GB"/>
            <a:t>Terminal agitation</a:t>
          </a:r>
          <a:endParaRPr lang="en-US"/>
        </a:p>
      </dgm:t>
    </dgm:pt>
    <dgm:pt modelId="{8AB458EE-5572-4102-B40C-F516E556CF1F}" type="parTrans" cxnId="{8636B5D4-2125-4803-88FE-93B88232B6D3}">
      <dgm:prSet/>
      <dgm:spPr/>
      <dgm:t>
        <a:bodyPr/>
        <a:lstStyle/>
        <a:p>
          <a:endParaRPr lang="en-US"/>
        </a:p>
      </dgm:t>
    </dgm:pt>
    <dgm:pt modelId="{21ED75C5-8026-4793-A022-1222ABBE5670}" type="sibTrans" cxnId="{8636B5D4-2125-4803-88FE-93B88232B6D3}">
      <dgm:prSet/>
      <dgm:spPr/>
      <dgm:t>
        <a:bodyPr/>
        <a:lstStyle/>
        <a:p>
          <a:endParaRPr lang="en-US"/>
        </a:p>
      </dgm:t>
    </dgm:pt>
    <dgm:pt modelId="{5730E99B-0A45-4291-BD41-E923160E6C49}" type="pres">
      <dgm:prSet presAssocID="{CC32D4DD-1288-47AB-ACD9-6266FFDAA6C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F6FB2C-DB59-4BEA-A06F-5517C932C7D3}" type="pres">
      <dgm:prSet presAssocID="{3A4A1FD4-7924-406A-9812-DD98423E8290}" presName="compNode" presStyleCnt="0"/>
      <dgm:spPr/>
    </dgm:pt>
    <dgm:pt modelId="{33E0D20F-777C-4577-BBB6-1E643C3A8FD3}" type="pres">
      <dgm:prSet presAssocID="{3A4A1FD4-7924-406A-9812-DD98423E8290}" presName="bgRect" presStyleLbl="bgShp" presStyleIdx="0" presStyleCnt="4"/>
      <dgm:spPr/>
    </dgm:pt>
    <dgm:pt modelId="{842AB32B-D9D9-447E-814E-294BF40F65B8}" type="pres">
      <dgm:prSet presAssocID="{3A4A1FD4-7924-406A-9812-DD98423E82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9C9AAB75-0407-4D0F-97C1-3FD487A3E1F1}" type="pres">
      <dgm:prSet presAssocID="{3A4A1FD4-7924-406A-9812-DD98423E8290}" presName="spaceRect" presStyleCnt="0"/>
      <dgm:spPr/>
    </dgm:pt>
    <dgm:pt modelId="{A0ECB13E-6C77-4461-8260-D918043D6D47}" type="pres">
      <dgm:prSet presAssocID="{3A4A1FD4-7924-406A-9812-DD98423E829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11CB07-7361-42BF-96BD-A32ED459C645}" type="pres">
      <dgm:prSet presAssocID="{2C7D185A-ACE3-4E93-81E9-D1F2D24CA29B}" presName="sibTrans" presStyleCnt="0"/>
      <dgm:spPr/>
    </dgm:pt>
    <dgm:pt modelId="{2D16394E-E75B-4F56-8683-6EA75C3F9FB3}" type="pres">
      <dgm:prSet presAssocID="{4BA59639-30CD-4B4C-907E-EA4F03913460}" presName="compNode" presStyleCnt="0"/>
      <dgm:spPr/>
    </dgm:pt>
    <dgm:pt modelId="{F6B70699-EF6C-441B-9EBA-8B8602D40C06}" type="pres">
      <dgm:prSet presAssocID="{4BA59639-30CD-4B4C-907E-EA4F03913460}" presName="bgRect" presStyleLbl="bgShp" presStyleIdx="1" presStyleCnt="4"/>
      <dgm:spPr/>
    </dgm:pt>
    <dgm:pt modelId="{DAC540C0-EB34-4CDD-8C0B-CD056463C2DD}" type="pres">
      <dgm:prSet presAssocID="{4BA59639-30CD-4B4C-907E-EA4F0391346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4E9AA11-0E43-4A51-80E6-9D7AEDD521BC}" type="pres">
      <dgm:prSet presAssocID="{4BA59639-30CD-4B4C-907E-EA4F03913460}" presName="spaceRect" presStyleCnt="0"/>
      <dgm:spPr/>
    </dgm:pt>
    <dgm:pt modelId="{2A80E189-C1AF-41AF-A27E-EF422F732C9D}" type="pres">
      <dgm:prSet presAssocID="{4BA59639-30CD-4B4C-907E-EA4F0391346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2790B69-2CBF-4B39-A42A-2101538377A8}" type="pres">
      <dgm:prSet presAssocID="{198583E1-1D19-41A1-9BDB-F4FB064D359C}" presName="sibTrans" presStyleCnt="0"/>
      <dgm:spPr/>
    </dgm:pt>
    <dgm:pt modelId="{34D48D10-3100-41DF-83FA-FCE0687E1440}" type="pres">
      <dgm:prSet presAssocID="{DAA7B26B-9415-4EA2-ABA7-2D046C840A8B}" presName="compNode" presStyleCnt="0"/>
      <dgm:spPr/>
    </dgm:pt>
    <dgm:pt modelId="{913BC0FA-C393-4E5D-8439-0926ED31F251}" type="pres">
      <dgm:prSet presAssocID="{DAA7B26B-9415-4EA2-ABA7-2D046C840A8B}" presName="bgRect" presStyleLbl="bgShp" presStyleIdx="2" presStyleCnt="4"/>
      <dgm:spPr/>
    </dgm:pt>
    <dgm:pt modelId="{FBAD1328-ED28-42EB-8D55-DB049D074B52}" type="pres">
      <dgm:prSet presAssocID="{DAA7B26B-9415-4EA2-ABA7-2D046C840A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3DD826A7-C861-4A91-BED0-D893EF19F011}" type="pres">
      <dgm:prSet presAssocID="{DAA7B26B-9415-4EA2-ABA7-2D046C840A8B}" presName="spaceRect" presStyleCnt="0"/>
      <dgm:spPr/>
    </dgm:pt>
    <dgm:pt modelId="{F3D5BFF6-4B64-403B-861E-0E9D05105D1F}" type="pres">
      <dgm:prSet presAssocID="{DAA7B26B-9415-4EA2-ABA7-2D046C840A8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94D9DF-2537-44E8-AA78-BF73826B64FF}" type="pres">
      <dgm:prSet presAssocID="{01F4F0CB-07C5-4FBB-872F-AE7C6FC577AD}" presName="sibTrans" presStyleCnt="0"/>
      <dgm:spPr/>
    </dgm:pt>
    <dgm:pt modelId="{E849AD65-EE5B-47CD-AF72-B713B66A5CFC}" type="pres">
      <dgm:prSet presAssocID="{2B5E137B-77E6-4D3F-B223-CAD77D041012}" presName="compNode" presStyleCnt="0"/>
      <dgm:spPr/>
    </dgm:pt>
    <dgm:pt modelId="{6383DC9D-EFB7-48A0-BE18-830A5619B849}" type="pres">
      <dgm:prSet presAssocID="{2B5E137B-77E6-4D3F-B223-CAD77D041012}" presName="bgRect" presStyleLbl="bgShp" presStyleIdx="3" presStyleCnt="4"/>
      <dgm:spPr/>
    </dgm:pt>
    <dgm:pt modelId="{583A28BA-7515-43CC-A9CD-B2AF49908444}" type="pres">
      <dgm:prSet presAssocID="{2B5E137B-77E6-4D3F-B223-CAD77D0410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44773CA-33FB-4B5C-81FB-787BC6A73515}" type="pres">
      <dgm:prSet presAssocID="{2B5E137B-77E6-4D3F-B223-CAD77D041012}" presName="spaceRect" presStyleCnt="0"/>
      <dgm:spPr/>
    </dgm:pt>
    <dgm:pt modelId="{99F8FBA9-7F22-42FF-8697-3408A6CA3FC3}" type="pres">
      <dgm:prSet presAssocID="{2B5E137B-77E6-4D3F-B223-CAD77D04101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1A3FDEE-6E4B-4102-8FC4-F6C2AD71C51A}" type="presOf" srcId="{CC32D4DD-1288-47AB-ACD9-6266FFDAA6C5}" destId="{5730E99B-0A45-4291-BD41-E923160E6C49}" srcOrd="0" destOrd="0" presId="urn:microsoft.com/office/officeart/2018/2/layout/IconVerticalSolidList"/>
    <dgm:cxn modelId="{88A0C824-D2C0-4C39-B034-E1C4B797D297}" srcId="{CC32D4DD-1288-47AB-ACD9-6266FFDAA6C5}" destId="{4BA59639-30CD-4B4C-907E-EA4F03913460}" srcOrd="1" destOrd="0" parTransId="{7714FC35-11EC-4992-BF50-25B338679957}" sibTransId="{198583E1-1D19-41A1-9BDB-F4FB064D359C}"/>
    <dgm:cxn modelId="{3E15CE10-FF64-437B-A48A-C2FA087EA898}" srcId="{CC32D4DD-1288-47AB-ACD9-6266FFDAA6C5}" destId="{3A4A1FD4-7924-406A-9812-DD98423E8290}" srcOrd="0" destOrd="0" parTransId="{8EBF29EF-C555-4456-B73C-76B35CB6DABA}" sibTransId="{2C7D185A-ACE3-4E93-81E9-D1F2D24CA29B}"/>
    <dgm:cxn modelId="{9A06A5B5-2B93-4A2D-9D43-4E11A29A6CBC}" type="presOf" srcId="{3A4A1FD4-7924-406A-9812-DD98423E8290}" destId="{A0ECB13E-6C77-4461-8260-D918043D6D47}" srcOrd="0" destOrd="0" presId="urn:microsoft.com/office/officeart/2018/2/layout/IconVerticalSolidList"/>
    <dgm:cxn modelId="{8636B5D4-2125-4803-88FE-93B88232B6D3}" srcId="{CC32D4DD-1288-47AB-ACD9-6266FFDAA6C5}" destId="{2B5E137B-77E6-4D3F-B223-CAD77D041012}" srcOrd="3" destOrd="0" parTransId="{8AB458EE-5572-4102-B40C-F516E556CF1F}" sibTransId="{21ED75C5-8026-4793-A022-1222ABBE5670}"/>
    <dgm:cxn modelId="{164DCE10-39A5-4D0C-AD04-9CDDBAEA891C}" srcId="{CC32D4DD-1288-47AB-ACD9-6266FFDAA6C5}" destId="{DAA7B26B-9415-4EA2-ABA7-2D046C840A8B}" srcOrd="2" destOrd="0" parTransId="{7BC84032-90E1-4CE0-9DF7-567A716C58C5}" sibTransId="{01F4F0CB-07C5-4FBB-872F-AE7C6FC577AD}"/>
    <dgm:cxn modelId="{5BF77D47-531B-4F7F-BFD5-B9ACD61AAB21}" type="presOf" srcId="{DAA7B26B-9415-4EA2-ABA7-2D046C840A8B}" destId="{F3D5BFF6-4B64-403B-861E-0E9D05105D1F}" srcOrd="0" destOrd="0" presId="urn:microsoft.com/office/officeart/2018/2/layout/IconVerticalSolidList"/>
    <dgm:cxn modelId="{DC0399C9-B0BB-4072-8A74-8D0A4CE7EA9D}" type="presOf" srcId="{2B5E137B-77E6-4D3F-B223-CAD77D041012}" destId="{99F8FBA9-7F22-42FF-8697-3408A6CA3FC3}" srcOrd="0" destOrd="0" presId="urn:microsoft.com/office/officeart/2018/2/layout/IconVerticalSolidList"/>
    <dgm:cxn modelId="{BD298311-1C49-453F-9486-0BE958147080}" type="presOf" srcId="{4BA59639-30CD-4B4C-907E-EA4F03913460}" destId="{2A80E189-C1AF-41AF-A27E-EF422F732C9D}" srcOrd="0" destOrd="0" presId="urn:microsoft.com/office/officeart/2018/2/layout/IconVerticalSolidList"/>
    <dgm:cxn modelId="{D8134657-0041-48F7-9917-29AC28F991BC}" type="presParOf" srcId="{5730E99B-0A45-4291-BD41-E923160E6C49}" destId="{45F6FB2C-DB59-4BEA-A06F-5517C932C7D3}" srcOrd="0" destOrd="0" presId="urn:microsoft.com/office/officeart/2018/2/layout/IconVerticalSolidList"/>
    <dgm:cxn modelId="{72578C4C-CC4F-4E3F-9CED-A7DB11EB386A}" type="presParOf" srcId="{45F6FB2C-DB59-4BEA-A06F-5517C932C7D3}" destId="{33E0D20F-777C-4577-BBB6-1E643C3A8FD3}" srcOrd="0" destOrd="0" presId="urn:microsoft.com/office/officeart/2018/2/layout/IconVerticalSolidList"/>
    <dgm:cxn modelId="{2FAE9689-B1FD-49E8-AF31-6C03EDEE8BA2}" type="presParOf" srcId="{45F6FB2C-DB59-4BEA-A06F-5517C932C7D3}" destId="{842AB32B-D9D9-447E-814E-294BF40F65B8}" srcOrd="1" destOrd="0" presId="urn:microsoft.com/office/officeart/2018/2/layout/IconVerticalSolidList"/>
    <dgm:cxn modelId="{EF3B7235-1016-45A9-AE9F-0D712062A9BE}" type="presParOf" srcId="{45F6FB2C-DB59-4BEA-A06F-5517C932C7D3}" destId="{9C9AAB75-0407-4D0F-97C1-3FD487A3E1F1}" srcOrd="2" destOrd="0" presId="urn:microsoft.com/office/officeart/2018/2/layout/IconVerticalSolidList"/>
    <dgm:cxn modelId="{14CBB7E4-49C5-4CCE-BB78-08BAEF3547DE}" type="presParOf" srcId="{45F6FB2C-DB59-4BEA-A06F-5517C932C7D3}" destId="{A0ECB13E-6C77-4461-8260-D918043D6D47}" srcOrd="3" destOrd="0" presId="urn:microsoft.com/office/officeart/2018/2/layout/IconVerticalSolidList"/>
    <dgm:cxn modelId="{0D974717-AFAA-4176-BB5F-9564EC99FD4B}" type="presParOf" srcId="{5730E99B-0A45-4291-BD41-E923160E6C49}" destId="{3E11CB07-7361-42BF-96BD-A32ED459C645}" srcOrd="1" destOrd="0" presId="urn:microsoft.com/office/officeart/2018/2/layout/IconVerticalSolidList"/>
    <dgm:cxn modelId="{68091A87-D827-47C4-80C5-9246800CBDBC}" type="presParOf" srcId="{5730E99B-0A45-4291-BD41-E923160E6C49}" destId="{2D16394E-E75B-4F56-8683-6EA75C3F9FB3}" srcOrd="2" destOrd="0" presId="urn:microsoft.com/office/officeart/2018/2/layout/IconVerticalSolidList"/>
    <dgm:cxn modelId="{22A8FD34-5E43-46C8-811A-12A20578DE8B}" type="presParOf" srcId="{2D16394E-E75B-4F56-8683-6EA75C3F9FB3}" destId="{F6B70699-EF6C-441B-9EBA-8B8602D40C06}" srcOrd="0" destOrd="0" presId="urn:microsoft.com/office/officeart/2018/2/layout/IconVerticalSolidList"/>
    <dgm:cxn modelId="{08D8F4BC-51B1-4084-B406-F35AF2608D8E}" type="presParOf" srcId="{2D16394E-E75B-4F56-8683-6EA75C3F9FB3}" destId="{DAC540C0-EB34-4CDD-8C0B-CD056463C2DD}" srcOrd="1" destOrd="0" presId="urn:microsoft.com/office/officeart/2018/2/layout/IconVerticalSolidList"/>
    <dgm:cxn modelId="{203B8099-10EC-48C5-A5DF-C94F15110805}" type="presParOf" srcId="{2D16394E-E75B-4F56-8683-6EA75C3F9FB3}" destId="{24E9AA11-0E43-4A51-80E6-9D7AEDD521BC}" srcOrd="2" destOrd="0" presId="urn:microsoft.com/office/officeart/2018/2/layout/IconVerticalSolidList"/>
    <dgm:cxn modelId="{CB42FEE5-4BDD-4A88-A345-D6071DB485F3}" type="presParOf" srcId="{2D16394E-E75B-4F56-8683-6EA75C3F9FB3}" destId="{2A80E189-C1AF-41AF-A27E-EF422F732C9D}" srcOrd="3" destOrd="0" presId="urn:microsoft.com/office/officeart/2018/2/layout/IconVerticalSolidList"/>
    <dgm:cxn modelId="{C01B64EB-13A6-4AB3-9722-1B9B98085CBC}" type="presParOf" srcId="{5730E99B-0A45-4291-BD41-E923160E6C49}" destId="{42790B69-2CBF-4B39-A42A-2101538377A8}" srcOrd="3" destOrd="0" presId="urn:microsoft.com/office/officeart/2018/2/layout/IconVerticalSolidList"/>
    <dgm:cxn modelId="{55AC8F6C-52D1-4D3A-BC4C-1F409D7FF855}" type="presParOf" srcId="{5730E99B-0A45-4291-BD41-E923160E6C49}" destId="{34D48D10-3100-41DF-83FA-FCE0687E1440}" srcOrd="4" destOrd="0" presId="urn:microsoft.com/office/officeart/2018/2/layout/IconVerticalSolidList"/>
    <dgm:cxn modelId="{620F9E1B-785F-44FD-91CA-1F983A94DAD6}" type="presParOf" srcId="{34D48D10-3100-41DF-83FA-FCE0687E1440}" destId="{913BC0FA-C393-4E5D-8439-0926ED31F251}" srcOrd="0" destOrd="0" presId="urn:microsoft.com/office/officeart/2018/2/layout/IconVerticalSolidList"/>
    <dgm:cxn modelId="{DCE4E6FA-3002-426E-AEDF-71A2ED6C77CB}" type="presParOf" srcId="{34D48D10-3100-41DF-83FA-FCE0687E1440}" destId="{FBAD1328-ED28-42EB-8D55-DB049D074B52}" srcOrd="1" destOrd="0" presId="urn:microsoft.com/office/officeart/2018/2/layout/IconVerticalSolidList"/>
    <dgm:cxn modelId="{7AF75638-3C12-4EBA-BCD2-BDC0E7EC5315}" type="presParOf" srcId="{34D48D10-3100-41DF-83FA-FCE0687E1440}" destId="{3DD826A7-C861-4A91-BED0-D893EF19F011}" srcOrd="2" destOrd="0" presId="urn:microsoft.com/office/officeart/2018/2/layout/IconVerticalSolidList"/>
    <dgm:cxn modelId="{B00105C7-B823-4EC8-A7FF-6A8B49899AD5}" type="presParOf" srcId="{34D48D10-3100-41DF-83FA-FCE0687E1440}" destId="{F3D5BFF6-4B64-403B-861E-0E9D05105D1F}" srcOrd="3" destOrd="0" presId="urn:microsoft.com/office/officeart/2018/2/layout/IconVerticalSolidList"/>
    <dgm:cxn modelId="{2B80A3B8-C2AF-4E93-80A3-24DB23D51AC4}" type="presParOf" srcId="{5730E99B-0A45-4291-BD41-E923160E6C49}" destId="{E594D9DF-2537-44E8-AA78-BF73826B64FF}" srcOrd="5" destOrd="0" presId="urn:microsoft.com/office/officeart/2018/2/layout/IconVerticalSolidList"/>
    <dgm:cxn modelId="{7FF87871-6741-4742-9202-A887A7E02EB7}" type="presParOf" srcId="{5730E99B-0A45-4291-BD41-E923160E6C49}" destId="{E849AD65-EE5B-47CD-AF72-B713B66A5CFC}" srcOrd="6" destOrd="0" presId="urn:microsoft.com/office/officeart/2018/2/layout/IconVerticalSolidList"/>
    <dgm:cxn modelId="{83D91FA3-E573-4DFB-A65B-04668328B7BC}" type="presParOf" srcId="{E849AD65-EE5B-47CD-AF72-B713B66A5CFC}" destId="{6383DC9D-EFB7-48A0-BE18-830A5619B849}" srcOrd="0" destOrd="0" presId="urn:microsoft.com/office/officeart/2018/2/layout/IconVerticalSolidList"/>
    <dgm:cxn modelId="{B24BC8BA-B673-41EF-9A32-66DAC8EE5785}" type="presParOf" srcId="{E849AD65-EE5B-47CD-AF72-B713B66A5CFC}" destId="{583A28BA-7515-43CC-A9CD-B2AF49908444}" srcOrd="1" destOrd="0" presId="urn:microsoft.com/office/officeart/2018/2/layout/IconVerticalSolidList"/>
    <dgm:cxn modelId="{2148A1D9-DE44-4EB6-B836-6D50511206DC}" type="presParOf" srcId="{E849AD65-EE5B-47CD-AF72-B713B66A5CFC}" destId="{E44773CA-33FB-4B5C-81FB-787BC6A73515}" srcOrd="2" destOrd="0" presId="urn:microsoft.com/office/officeart/2018/2/layout/IconVerticalSolidList"/>
    <dgm:cxn modelId="{464A0B0E-A39D-4F85-9D5D-AEC7D83ADD75}" type="presParOf" srcId="{E849AD65-EE5B-47CD-AF72-B713B66A5CFC}" destId="{99F8FBA9-7F22-42FF-8697-3408A6CA3F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1DF41-7A57-4C87-9693-A4962E8555D1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30B2-727D-4395-BCC1-9E60985CF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5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34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68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930B2-727D-4395-BCC1-9E60985CFE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3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6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0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8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1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2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IV fluids – 2-3L/day</a:t>
            </a:r>
          </a:p>
          <a:p>
            <a:r>
              <a:rPr lang="en-US" dirty="0">
                <a:cs typeface="Calibri"/>
              </a:rPr>
              <a:t>Bisphosphonate – takes a few days to work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May mimic the dying phase but also a sign of poor prognosis so patient may be dying</a:t>
            </a:r>
          </a:p>
          <a:p>
            <a:r>
              <a:rPr lang="en-US" dirty="0">
                <a:cs typeface="Calibri"/>
              </a:rPr>
              <a:t>Median prognosis is 3 months</a:t>
            </a:r>
          </a:p>
          <a:p>
            <a:r>
              <a:rPr lang="en-US" dirty="0">
                <a:cs typeface="Calibri"/>
              </a:rPr>
              <a:t>If calcium resistant to treatment – prognosis may be days to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8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1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IV fluids – 2-3L/day</a:t>
            </a:r>
          </a:p>
          <a:p>
            <a:r>
              <a:rPr lang="en-US" dirty="0">
                <a:cs typeface="Calibri"/>
              </a:rPr>
              <a:t>Bisphosphonate – takes a few days to work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May mimic the dying phase but also a sign of poor prognosis so patient may be dying</a:t>
            </a:r>
          </a:p>
          <a:p>
            <a:r>
              <a:rPr lang="en-US" dirty="0">
                <a:cs typeface="Calibri"/>
              </a:rPr>
              <a:t>Median prognosis is 3 months</a:t>
            </a:r>
          </a:p>
          <a:p>
            <a:r>
              <a:rPr lang="en-US" dirty="0">
                <a:cs typeface="Calibri"/>
              </a:rPr>
              <a:t>If calcium resistant to treatment – prognosis may be days to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4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930B2-727D-4395-BCC1-9E60985CFE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0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21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0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01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446400"/>
            <a:ext cx="108816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heading goes here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44400"/>
            <a:ext cx="10881600" cy="3430800"/>
          </a:xfrm>
        </p:spPr>
        <p:txBody>
          <a:bodyPr tIns="108000"/>
          <a:lstStyle>
            <a:lvl1pPr marL="361950" indent="-361950">
              <a:spcBef>
                <a:spcPts val="600"/>
              </a:spcBef>
              <a:spcAft>
                <a:spcPts val="600"/>
              </a:spcAft>
              <a:buClr>
                <a:srgbClr val="414042"/>
              </a:buClr>
              <a:buFont typeface="+mj-lt"/>
              <a:buAutoNum type="arabicPeriod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1pPr>
            <a:lvl2pPr marL="715963" indent="-354013">
              <a:spcAft>
                <a:spcPts val="600"/>
              </a:spcAft>
              <a:buClr>
                <a:srgbClr val="414042"/>
              </a:buClr>
              <a:buFont typeface="Arial" pitchFamily="34" charset="0"/>
              <a:buChar char="•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2pPr>
            <a:lvl3pPr marL="715963" indent="-354013">
              <a:spcAft>
                <a:spcPts val="0"/>
              </a:spcAft>
              <a:buClr>
                <a:srgbClr val="414042"/>
              </a:buClr>
              <a:buFont typeface="Arial" panose="020B0604020202020204" pitchFamily="34" charset="0"/>
              <a:buChar char="–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3pPr>
            <a:lvl4pPr marL="896938" indent="-180975">
              <a:spcAft>
                <a:spcPts val="0"/>
              </a:spcAft>
              <a:buClr>
                <a:srgbClr val="414042"/>
              </a:buClr>
              <a:buFont typeface="Arial" pitchFamily="34" charset="0"/>
              <a:buChar char="•"/>
              <a:tabLst>
                <a:tab pos="7985125" algn="r"/>
              </a:tabLst>
              <a:defRPr sz="1600" b="0">
                <a:solidFill>
                  <a:schemeClr val="tx1"/>
                </a:solidFill>
              </a:defRPr>
            </a:lvl4pPr>
            <a:lvl5pPr marL="901700" indent="-182563">
              <a:spcAft>
                <a:spcPts val="0"/>
              </a:spcAft>
              <a:buClr>
                <a:srgbClr val="414042"/>
              </a:buClr>
              <a:buFont typeface="Arial" pitchFamily="34" charset="0"/>
              <a:buChar char="–"/>
              <a:tabLst>
                <a:tab pos="7985125" algn="r"/>
              </a:tabLs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05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446400"/>
            <a:ext cx="108816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544639"/>
            <a:ext cx="10881784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22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68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504000" tIns="5832000" rIns="2160000" bIns="9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cap="none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rgbClr val="414042"/>
                </a:solidFill>
              </a:rPr>
              <a:t>Presentation title here in Arial 20pt bold. N.B. Select the photo </a:t>
            </a:r>
            <a:r>
              <a:rPr lang="en-GB" dirty="0"/>
              <a:t>and go to Picture Tools&gt; “Send to Back”</a:t>
            </a:r>
            <a:endParaRPr lang="en-GB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7071" y="6441391"/>
            <a:ext cx="8515043" cy="337476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Speaker name and date here</a:t>
            </a:r>
          </a:p>
        </p:txBody>
      </p:sp>
    </p:spTree>
    <p:extLst>
      <p:ext uri="{BB962C8B-B14F-4D97-AF65-F5344CB8AC3E}">
        <p14:creationId xmlns:p14="http://schemas.microsoft.com/office/powerpoint/2010/main" val="421579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" y="1"/>
            <a:ext cx="121636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21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446400"/>
            <a:ext cx="108816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heading goes here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44400"/>
            <a:ext cx="10881600" cy="3430800"/>
          </a:xfrm>
        </p:spPr>
        <p:txBody>
          <a:bodyPr tIns="108000"/>
          <a:lstStyle>
            <a:lvl1pPr marL="361950" indent="-361950">
              <a:spcBef>
                <a:spcPts val="600"/>
              </a:spcBef>
              <a:spcAft>
                <a:spcPts val="600"/>
              </a:spcAft>
              <a:buClr>
                <a:srgbClr val="414042"/>
              </a:buClr>
              <a:buFont typeface="+mj-lt"/>
              <a:buAutoNum type="arabicPeriod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1pPr>
            <a:lvl2pPr marL="715963" indent="-354013">
              <a:spcAft>
                <a:spcPts val="600"/>
              </a:spcAft>
              <a:buClr>
                <a:srgbClr val="414042"/>
              </a:buClr>
              <a:buFont typeface="Arial" pitchFamily="34" charset="0"/>
              <a:buChar char="•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2pPr>
            <a:lvl3pPr marL="715963" indent="-354013">
              <a:spcAft>
                <a:spcPts val="0"/>
              </a:spcAft>
              <a:buClr>
                <a:srgbClr val="414042"/>
              </a:buClr>
              <a:buFont typeface="Arial" panose="020B0604020202020204" pitchFamily="34" charset="0"/>
              <a:buChar char="–"/>
              <a:tabLst>
                <a:tab pos="7985125" algn="r"/>
              </a:tabLst>
              <a:defRPr sz="2000" b="0">
                <a:solidFill>
                  <a:schemeClr val="tx1"/>
                </a:solidFill>
              </a:defRPr>
            </a:lvl3pPr>
            <a:lvl4pPr marL="896938" indent="-180975">
              <a:spcAft>
                <a:spcPts val="0"/>
              </a:spcAft>
              <a:buClr>
                <a:srgbClr val="414042"/>
              </a:buClr>
              <a:buFont typeface="Arial" pitchFamily="34" charset="0"/>
              <a:buChar char="•"/>
              <a:tabLst>
                <a:tab pos="7985125" algn="r"/>
              </a:tabLst>
              <a:defRPr sz="1600" b="0">
                <a:solidFill>
                  <a:schemeClr val="tx1"/>
                </a:solidFill>
              </a:defRPr>
            </a:lvl4pPr>
            <a:lvl5pPr marL="901700" indent="-182563">
              <a:spcAft>
                <a:spcPts val="0"/>
              </a:spcAft>
              <a:buClr>
                <a:srgbClr val="414042"/>
              </a:buClr>
              <a:buFont typeface="Arial" pitchFamily="34" charset="0"/>
              <a:buChar char="–"/>
              <a:tabLst>
                <a:tab pos="7985125" algn="r"/>
              </a:tabLst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434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68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504000" tIns="5832000" rIns="2160000" bIns="9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cap="none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Section header here in Arial 20pt bold up to two lines. Select photo and go to Picture Tools&gt;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85038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1" y="446400"/>
            <a:ext cx="108816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609600" y="1544639"/>
            <a:ext cx="10881784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896"/>
            <a:ext cx="10883392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4400"/>
            <a:ext cx="5328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195" y="1544400"/>
            <a:ext cx="5328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2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2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(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896"/>
            <a:ext cx="10883392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4400"/>
            <a:ext cx="5328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195" y="1544400"/>
            <a:ext cx="5328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1" y="1416466"/>
            <a:ext cx="5555608" cy="3672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713" y="1416466"/>
            <a:ext cx="5555608" cy="367202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90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896"/>
            <a:ext cx="10883392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6" name="Content Placeholder 5"/>
          <p:cNvSpPr>
            <a:spLocks noGrp="1"/>
          </p:cNvSpPr>
          <p:nvPr>
            <p:ph sz="quarter" idx="26"/>
          </p:nvPr>
        </p:nvSpPr>
        <p:spPr>
          <a:xfrm>
            <a:off x="609600" y="1544639"/>
            <a:ext cx="3456517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27"/>
          </p:nvPr>
        </p:nvSpPr>
        <p:spPr>
          <a:xfrm>
            <a:off x="4321884" y="1544639"/>
            <a:ext cx="3456517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8"/>
          </p:nvPr>
        </p:nvSpPr>
        <p:spPr>
          <a:xfrm>
            <a:off x="8034168" y="1544639"/>
            <a:ext cx="3456517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 (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896"/>
            <a:ext cx="10883392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6" name="Content Placeholder 5"/>
          <p:cNvSpPr>
            <a:spLocks noGrp="1"/>
          </p:cNvSpPr>
          <p:nvPr>
            <p:ph sz="quarter" idx="26"/>
          </p:nvPr>
        </p:nvSpPr>
        <p:spPr>
          <a:xfrm>
            <a:off x="609600" y="1544639"/>
            <a:ext cx="3456517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27"/>
          </p:nvPr>
        </p:nvSpPr>
        <p:spPr>
          <a:xfrm>
            <a:off x="4321884" y="1544639"/>
            <a:ext cx="3456517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8"/>
          </p:nvPr>
        </p:nvSpPr>
        <p:spPr>
          <a:xfrm>
            <a:off x="8034168" y="1544639"/>
            <a:ext cx="3456517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960" y="1433789"/>
            <a:ext cx="3696000" cy="364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600" y="1433788"/>
            <a:ext cx="3696000" cy="3685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" y="1433789"/>
            <a:ext cx="3696000" cy="36450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5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896"/>
            <a:ext cx="10883392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4400"/>
            <a:ext cx="2544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195" y="1544400"/>
            <a:ext cx="2544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389397" y="1544400"/>
            <a:ext cx="2544000" cy="343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8948992" y="1544400"/>
            <a:ext cx="2544000" cy="343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14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ntent (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79" y="1442912"/>
            <a:ext cx="2784000" cy="3672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111" y="1442912"/>
            <a:ext cx="2784000" cy="3672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975" y="1442912"/>
            <a:ext cx="2784000" cy="3672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043" y="1442912"/>
            <a:ext cx="2784000" cy="36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896"/>
            <a:ext cx="10883392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4400"/>
            <a:ext cx="2544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195" y="1544400"/>
            <a:ext cx="2544000" cy="34308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389397" y="1544400"/>
            <a:ext cx="2544000" cy="343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/>
          </p:nvPr>
        </p:nvSpPr>
        <p:spPr>
          <a:xfrm>
            <a:off x="8948992" y="1544400"/>
            <a:ext cx="2544000" cy="343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71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68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504000" tIns="5760000" rIns="2160000" bIns="9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cap="none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rgbClr val="414042"/>
                </a:solidFill>
              </a:rPr>
              <a:t>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2613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46400"/>
            <a:ext cx="10881600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cap="none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355201" y="1544400"/>
            <a:ext cx="5136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55179" y="1544400"/>
            <a:ext cx="5136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211201" y="3965608"/>
            <a:ext cx="5280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11179" y="3965608"/>
            <a:ext cx="5280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2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86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46400"/>
            <a:ext cx="10881600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cap="none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66401" y="1544400"/>
            <a:ext cx="3312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178685" y="1544400"/>
            <a:ext cx="3312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54117" y="1544400"/>
            <a:ext cx="3312000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321884" y="3965608"/>
            <a:ext cx="3456517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3965608"/>
            <a:ext cx="3456517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034168" y="3965608"/>
            <a:ext cx="3456517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57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46400"/>
            <a:ext cx="10881600" cy="904774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cap="none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54117" y="1544400"/>
            <a:ext cx="2399483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388628" y="3965608"/>
            <a:ext cx="2544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" y="3965608"/>
            <a:ext cx="2544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946685" y="3965608"/>
            <a:ext cx="2544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6167656" y="3965608"/>
            <a:ext cx="2544000" cy="999155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3533145" y="1544400"/>
            <a:ext cx="2399483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312173" y="1544400"/>
            <a:ext cx="2399483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9091203" y="1544400"/>
            <a:ext cx="2399483" cy="22260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2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18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aptio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53601" y="1544400"/>
            <a:ext cx="6860276" cy="3430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44400"/>
            <a:ext cx="3464475" cy="3430800"/>
          </a:xfrm>
          <a:noFill/>
        </p:spPr>
        <p:txBody>
          <a:bodyPr lIns="90000">
            <a:normAutofit/>
          </a:bodyPr>
          <a:lstStyle>
            <a:lvl1pPr marL="0" indent="0">
              <a:defRPr sz="1600" baseline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Picture description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09600" y="447896"/>
            <a:ext cx="10883392" cy="9047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2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749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6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2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457984"/>
            <a:ext cx="10881600" cy="34308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5" y="4439002"/>
            <a:ext cx="3580015" cy="99356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93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22E149C0-06D8-43D5-919E-4E92A085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14042"/>
              </a:solidFill>
            </a:endParaRPr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EC593FDE-0F8D-4B45-AF17-08928A5F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14042"/>
              </a:solidFill>
            </a:endParaRP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003DA553-21D8-404C-A7BF-6FECBF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20FA9-9A1B-4701-AA82-95B641C7172F}" type="slidenum">
              <a:rPr altLang="en-US">
                <a:solidFill>
                  <a:srgbClr val="414042"/>
                </a:solidFill>
              </a:rPr>
              <a:pPr/>
              <a:t>‹#›</a:t>
            </a:fld>
            <a:endParaRPr altLang="en-US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77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A4012842-BC45-4B96-901C-4D8A13CE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14042"/>
              </a:solidFill>
            </a:endParaRPr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6EDA1340-00FE-41E4-A53A-6DB0EFB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14042"/>
              </a:solidFill>
            </a:endParaRP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D295608A-E92D-430F-9405-F7C7B549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8681F-7064-49FD-B380-234569A4A1B2}" type="slidenum">
              <a:rPr altLang="en-US">
                <a:solidFill>
                  <a:srgbClr val="414042"/>
                </a:solidFill>
              </a:rPr>
              <a:pPr/>
              <a:t>‹#›</a:t>
            </a:fld>
            <a:endParaRPr altLang="en-US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70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6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2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69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38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33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3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774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25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8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21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81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52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98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56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19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9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3077-3D27-44B5-8215-20837AA81B58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1F85-6F1A-467C-9B79-81B5A5BB0E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01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43432"/>
            <a:ext cx="10883392" cy="34309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List level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47896"/>
            <a:ext cx="10883392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017" y="138578"/>
            <a:ext cx="576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>
                <a:solidFill>
                  <a:srgbClr val="414042"/>
                </a:solidFill>
              </a:rPr>
              <a:pPr/>
              <a:t>‹#›</a:t>
            </a:fld>
            <a:endParaRPr dirty="0">
              <a:solidFill>
                <a:srgbClr val="414042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609599" y="5159909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Notes: further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09599" y="5355145"/>
            <a:ext cx="108816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rgbClr val="414042"/>
                </a:solidFill>
              </a:rPr>
              <a:t>Source: details here (or delete)</a:t>
            </a:r>
            <a:endParaRPr lang="en-US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 cap="none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None/>
        <a:defRPr sz="1400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268288" indent="-2682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539750" indent="-1841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∙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5F5A6D-E623-407A-AEA2-20D0C16D9699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9D4A31-9BBF-474C-8FF6-735242EAB6F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5" Type="http://schemas.openxmlformats.org/officeDocument/2006/relationships/image" Target="../media/image19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163277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Palliative Care </a:t>
            </a:r>
            <a:br>
              <a:rPr lang="en-GB" dirty="0"/>
            </a:br>
            <a:r>
              <a:rPr lang="en-GB" dirty="0"/>
              <a:t>Emergencies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470048"/>
            <a:ext cx="7644627" cy="9245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sz="1800" dirty="0">
                <a:cs typeface="Calibri"/>
              </a:rPr>
              <a:t>Louise Hagerty</a:t>
            </a:r>
          </a:p>
          <a:p>
            <a:pPr algn="r"/>
            <a:r>
              <a:rPr lang="en-GB" sz="1800" dirty="0">
                <a:cs typeface="Calibri"/>
              </a:rPr>
              <a:t>ST6 palliative medicine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4099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41" name="Rectangle 52240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Ambulance outline">
            <a:extLst>
              <a:ext uri="{FF2B5EF4-FFF2-40B4-BE49-F238E27FC236}">
                <a16:creationId xmlns:a16="http://schemas.microsoft.com/office/drawing/2014/main" xmlns="" id="{1C0A4620-5809-9F1B-7B99-6FA25AB3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52243" name="Freeform: Shape 52242">
            <a:extLst>
              <a:ext uri="{FF2B5EF4-FFF2-40B4-BE49-F238E27FC236}">
                <a16:creationId xmlns:a16="http://schemas.microsoft.com/office/drawing/2014/main" xmlns="" id="{15109354-9C5D-4F8C-B0E6-D1043C7BF2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EB95EB2F-B36F-4860-AFCE-2D320AF12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altLang="en-US" sz="5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endParaRPr lang="en-US" alt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245" name="sketch line">
            <a:extLst>
              <a:ext uri="{FF2B5EF4-FFF2-40B4-BE49-F238E27FC236}">
                <a16:creationId xmlns:a16="http://schemas.microsoft.com/office/drawing/2014/main" xmlns="" id="{49B530FE-A87D-41A0-A920-ADC6539EA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12FC59D9-4503-4840-953D-95BFBD02E2F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72 year old lady with metastatic breast cancer to liver and bone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Presents with vomiting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Collateral history from husband – she has been muddled over the past 4 days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Constipated for several days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O/E – confused, dehydrated</a:t>
            </a:r>
          </a:p>
          <a:p>
            <a:pPr marL="133350" indent="0">
              <a:buNone/>
              <a:defRPr/>
            </a:pPr>
            <a:endParaRPr lang="en-US" altLang="en-US" sz="1500" dirty="0">
              <a:solidFill>
                <a:srgbClr val="FFFFFF"/>
              </a:solidFill>
            </a:endParaRPr>
          </a:p>
          <a:p>
            <a:pPr marL="133350" indent="0"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Any other information you would like? </a:t>
            </a:r>
          </a:p>
          <a:p>
            <a:pPr marL="133350" indent="0"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What could be going on?</a:t>
            </a:r>
          </a:p>
          <a:p>
            <a:pPr marL="133350" indent="0"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What would you consider as part of the management plan here?</a:t>
            </a:r>
            <a:endParaRPr lang="en-US" alt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8" y="1153572"/>
            <a:ext cx="3518266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Hypercalcaemia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7375724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Occurs in 40% of patients with cancer</a:t>
            </a:r>
          </a:p>
          <a:p>
            <a:pPr lvl="1"/>
            <a:r>
              <a:rPr lang="en-GB" dirty="0"/>
              <a:t>Commonly in breast, lung, renal, head &amp; neck, lymphoma and myeloma</a:t>
            </a:r>
          </a:p>
          <a:p>
            <a:pPr lvl="1"/>
            <a:r>
              <a:rPr lang="en-GB" dirty="0"/>
              <a:t>Bone </a:t>
            </a:r>
            <a:r>
              <a:rPr lang="en-GB" dirty="0" err="1"/>
              <a:t>mets</a:t>
            </a:r>
            <a:r>
              <a:rPr lang="en-GB" dirty="0"/>
              <a:t> common but not always present (20% do not have bone </a:t>
            </a:r>
            <a:r>
              <a:rPr lang="en-GB" dirty="0" err="1"/>
              <a:t>mets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80% of patients die within 1 year – poor prognostic sign</a:t>
            </a:r>
          </a:p>
        </p:txBody>
      </p:sp>
    </p:spTree>
    <p:extLst>
      <p:ext uri="{BB962C8B-B14F-4D97-AF65-F5344CB8AC3E}">
        <p14:creationId xmlns:p14="http://schemas.microsoft.com/office/powerpoint/2010/main" val="154846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DBC8166-481C-4473-95F5-9A5B9073B7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5A5CE6E-90AF-4D43-A014-1F9EC83EB9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6" y="643467"/>
            <a:ext cx="422515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Hypercalcaemia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876AC9-AD2A-3F14-4391-1908A0874C37}"/>
              </a:ext>
            </a:extLst>
          </p:cNvPr>
          <p:cNvSpPr>
            <a:spLocks/>
          </p:cNvSpPr>
          <p:nvPr/>
        </p:nvSpPr>
        <p:spPr>
          <a:xfrm>
            <a:off x="4757749" y="2060066"/>
            <a:ext cx="3086017" cy="49296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949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</a:t>
            </a:r>
            <a:endParaRPr lang="en-GB" sz="44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9F7A0C16-53F1-8899-7481-C7554388E70B}"/>
              </a:ext>
            </a:extLst>
          </p:cNvPr>
          <p:cNvSpPr>
            <a:spLocks/>
          </p:cNvSpPr>
          <p:nvPr/>
        </p:nvSpPr>
        <p:spPr>
          <a:xfrm>
            <a:off x="4782208" y="2553031"/>
            <a:ext cx="3511450" cy="283877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9496">
              <a:spcAft>
                <a:spcPts val="60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Constipation</a:t>
            </a:r>
          </a:p>
          <a:p>
            <a:pPr defTabSz="539496">
              <a:spcAft>
                <a:spcPts val="60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Nausea &amp; vomiting</a:t>
            </a:r>
          </a:p>
          <a:p>
            <a:pPr defTabSz="539496">
              <a:spcAft>
                <a:spcPts val="60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 pain</a:t>
            </a:r>
          </a:p>
          <a:p>
            <a:pPr defTabSz="539496">
              <a:spcAft>
                <a:spcPts val="60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Thirst &amp; polyuria</a:t>
            </a:r>
          </a:p>
          <a:p>
            <a:pPr defTabSz="539496">
              <a:spcAft>
                <a:spcPts val="60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Confusion</a:t>
            </a:r>
          </a:p>
          <a:p>
            <a:pPr defTabSz="539496">
              <a:spcAft>
                <a:spcPts val="60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Hallucinations</a:t>
            </a:r>
          </a:p>
          <a:p>
            <a:pPr>
              <a:spcAft>
                <a:spcPts val="600"/>
              </a:spcAft>
            </a:pPr>
            <a:endParaRPr lang="en-GB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8F379C0-4BA9-4A60-D367-E3E02367CFB9}"/>
              </a:ext>
            </a:extLst>
          </p:cNvPr>
          <p:cNvSpPr>
            <a:spLocks/>
          </p:cNvSpPr>
          <p:nvPr/>
        </p:nvSpPr>
        <p:spPr>
          <a:xfrm>
            <a:off x="8398139" y="2060066"/>
            <a:ext cx="3101215" cy="49296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9496">
              <a:spcAft>
                <a:spcPts val="600"/>
              </a:spcAft>
            </a:pP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</a:t>
            </a:r>
            <a:endParaRPr lang="en-GB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1717F7A-4705-E91B-E453-94F702D6BED6}"/>
              </a:ext>
            </a:extLst>
          </p:cNvPr>
          <p:cNvSpPr>
            <a:spLocks/>
          </p:cNvSpPr>
          <p:nvPr/>
        </p:nvSpPr>
        <p:spPr>
          <a:xfrm>
            <a:off x="7998373" y="2553031"/>
            <a:ext cx="4035972" cy="3805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defTabSz="5394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Rehydrate – IV fluids*</a:t>
            </a:r>
          </a:p>
          <a:p>
            <a:pPr marL="285750" indent="-285750" defTabSz="5394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line: Bisphosphonate – ‘</a:t>
            </a:r>
            <a:r>
              <a:rPr lang="en-GB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zometa</a:t>
            </a: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(can take up to 5 days to work)</a:t>
            </a:r>
          </a:p>
          <a:p>
            <a:pPr marL="285750" indent="-285750" defTabSz="5394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GB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line: Denosumab SC</a:t>
            </a:r>
          </a:p>
          <a:p>
            <a:pPr marL="285750" indent="-285750" defTabSz="5394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place of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</a:t>
            </a:r>
            <a:endParaRPr lang="en-GB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1" indent="-285750" defTabSz="539496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</a:t>
            </a:r>
            <a:endParaRPr lang="en-GB" dirty="0"/>
          </a:p>
          <a:p>
            <a:pPr marL="742950" lvl="1" indent="-285750" defTabSz="539496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Hospice (incl. interventional clinic)</a:t>
            </a:r>
          </a:p>
          <a:p>
            <a:pPr marL="742950" lvl="1" indent="-285750" defTabSz="539496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 @ Home</a:t>
            </a:r>
          </a:p>
          <a:p>
            <a:pPr marL="285750" indent="-285750" defTabSz="5394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imminently approaching EOL ?manage symptoms only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sp>
        <p:nvSpPr>
          <p:cNvPr id="13" name="Rectangle 12" descr="Adhesive Bandage with solid fill">
            <a:extLst>
              <a:ext uri="{FF2B5EF4-FFF2-40B4-BE49-F238E27FC236}">
                <a16:creationId xmlns:a16="http://schemas.microsoft.com/office/drawing/2014/main" xmlns="" id="{708272E5-A405-3ACD-5EB3-F1EB7D30695B}"/>
              </a:ext>
            </a:extLst>
          </p:cNvPr>
          <p:cNvSpPr/>
          <p:nvPr/>
        </p:nvSpPr>
        <p:spPr>
          <a:xfrm>
            <a:off x="5128634" y="786500"/>
            <a:ext cx="965842" cy="98003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 t="-12000" b="-1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 descr="Needle outline">
            <a:extLst>
              <a:ext uri="{FF2B5EF4-FFF2-40B4-BE49-F238E27FC236}">
                <a16:creationId xmlns:a16="http://schemas.microsoft.com/office/drawing/2014/main" xmlns="" id="{71DC6652-D120-48AB-5148-16163DD20522}"/>
              </a:ext>
            </a:extLst>
          </p:cNvPr>
          <p:cNvSpPr/>
          <p:nvPr/>
        </p:nvSpPr>
        <p:spPr>
          <a:xfrm>
            <a:off x="9094676" y="798278"/>
            <a:ext cx="1044580" cy="1015305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 t="-4000" b="-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97ED41-5DE5-64F6-9C46-028A08C9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86" y="4977746"/>
            <a:ext cx="3247799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FF0000"/>
                </a:solidFill>
              </a:rPr>
              <a:t>Often rate of increase</a:t>
            </a:r>
          </a:p>
          <a:p>
            <a:pPr algn="ctr" eaLnBrk="1" hangingPunct="1"/>
            <a:r>
              <a:rPr lang="en-GB" altLang="en-US" sz="2400" dirty="0">
                <a:solidFill>
                  <a:srgbClr val="FF0000"/>
                </a:solidFill>
              </a:rPr>
              <a:t>rather than absolute value</a:t>
            </a:r>
          </a:p>
        </p:txBody>
      </p:sp>
    </p:spTree>
    <p:extLst>
      <p:ext uri="{BB962C8B-B14F-4D97-AF65-F5344CB8AC3E}">
        <p14:creationId xmlns:p14="http://schemas.microsoft.com/office/powerpoint/2010/main" val="27116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41" name="Rectangle 52240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Ambulance outline">
            <a:extLst>
              <a:ext uri="{FF2B5EF4-FFF2-40B4-BE49-F238E27FC236}">
                <a16:creationId xmlns:a16="http://schemas.microsoft.com/office/drawing/2014/main" xmlns="" id="{1C0A4620-5809-9F1B-7B99-6FA25AB3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52243" name="Freeform: Shape 52242">
            <a:extLst>
              <a:ext uri="{FF2B5EF4-FFF2-40B4-BE49-F238E27FC236}">
                <a16:creationId xmlns:a16="http://schemas.microsoft.com/office/drawing/2014/main" xmlns="" id="{15109354-9C5D-4F8C-B0E6-D1043C7BF2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EB95EB2F-B36F-4860-AFCE-2D320AF12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altLang="en-US" sz="5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endParaRPr lang="en-US" alt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245" name="sketch line">
            <a:extLst>
              <a:ext uri="{FF2B5EF4-FFF2-40B4-BE49-F238E27FC236}">
                <a16:creationId xmlns:a16="http://schemas.microsoft.com/office/drawing/2014/main" xmlns="" id="{49B530FE-A87D-41A0-A920-ADC6539EA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12FC59D9-4503-4840-953D-95BFBD02E2F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You are requested to do a house visit to a 68 year old man with a BG of prostate cancer currently on hormonal treatment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He is an ex-plumber and has a history of chronic back pain, which limits him from leaving the house independently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Normal bone scan 6 months ago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C/O severe back pain in the past week </a:t>
            </a:r>
          </a:p>
          <a:p>
            <a:pPr marL="773113" lvl="1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‘it’s like the back pain I’ve had for years acting up again but worse and my walking has been a bit slow over the past few days’</a:t>
            </a:r>
          </a:p>
          <a:p>
            <a:pPr marL="773113" lvl="1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‘Co-codamol is taking the edge off it’</a:t>
            </a:r>
          </a:p>
          <a:p>
            <a:pPr marL="133350" indent="-228600"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solidFill>
                <a:srgbClr val="FFFFFF"/>
              </a:solidFill>
            </a:endParaRPr>
          </a:p>
          <a:p>
            <a:pPr marL="133350"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What else might you want to ask / do?</a:t>
            </a:r>
          </a:p>
          <a:p>
            <a:pPr marL="133350"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How would you manage this patient?</a:t>
            </a:r>
          </a:p>
        </p:txBody>
      </p:sp>
    </p:spTree>
    <p:extLst>
      <p:ext uri="{BB962C8B-B14F-4D97-AF65-F5344CB8AC3E}">
        <p14:creationId xmlns:p14="http://schemas.microsoft.com/office/powerpoint/2010/main" val="1500954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8" y="1153572"/>
            <a:ext cx="3518266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Malignant Spinal Cord Compression (MSCC)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855" y="573967"/>
            <a:ext cx="7817562" cy="5710065"/>
          </a:xfrm>
        </p:spPr>
        <p:txBody>
          <a:bodyPr anchor="ctr">
            <a:normAutofit/>
          </a:bodyPr>
          <a:lstStyle/>
          <a:p>
            <a:r>
              <a:rPr lang="en-GB" sz="2400" dirty="0"/>
              <a:t>Occurs in 5% of patients with cancer</a:t>
            </a:r>
          </a:p>
          <a:p>
            <a:pPr lvl="1"/>
            <a:r>
              <a:rPr lang="en-GB" sz="2000" dirty="0"/>
              <a:t>Highest risk: multiple myeloma / prostate / breast / lung cancer</a:t>
            </a:r>
          </a:p>
          <a:p>
            <a:r>
              <a:rPr lang="en-GB" sz="2400" dirty="0"/>
              <a:t>High index of suspicion is vital</a:t>
            </a:r>
          </a:p>
          <a:p>
            <a:r>
              <a:rPr lang="en-GB" sz="2400" dirty="0"/>
              <a:t>Signs can be very subtle</a:t>
            </a:r>
          </a:p>
          <a:p>
            <a:r>
              <a:rPr lang="en-GB" sz="2400" dirty="0"/>
              <a:t>Levels – thoracic (70%), lumbosacral (20%), cervical (10%)</a:t>
            </a:r>
          </a:p>
          <a:p>
            <a:r>
              <a:rPr lang="en-GB" sz="2400" dirty="0"/>
              <a:t>Consequences of delay in diagnosis can be very detrimental to quality of life</a:t>
            </a:r>
          </a:p>
          <a:p>
            <a:pPr lvl="1"/>
            <a:r>
              <a:rPr lang="en-GB" sz="2000" dirty="0"/>
              <a:t>70% of patients who remain ambulant at the start of their treatment RETAIN their ability to walk</a:t>
            </a:r>
          </a:p>
          <a:p>
            <a:pPr lvl="1"/>
            <a:r>
              <a:rPr lang="en-GB" sz="2000" dirty="0"/>
              <a:t>Only 5% of patients paraplegic at the start of their treatment regain their ability to walk</a:t>
            </a:r>
          </a:p>
          <a:p>
            <a:pPr lvl="1"/>
            <a:r>
              <a:rPr lang="en-GB" sz="2000" dirty="0"/>
              <a:t>Life expectancy in those who remain paraplegic is often measured in weeks to short months</a:t>
            </a:r>
          </a:p>
        </p:txBody>
      </p:sp>
    </p:spTree>
    <p:extLst>
      <p:ext uri="{BB962C8B-B14F-4D97-AF65-F5344CB8AC3E}">
        <p14:creationId xmlns:p14="http://schemas.microsoft.com/office/powerpoint/2010/main" val="305864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B66F8546-EB5F-427F-A929-5A77BE030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CCFE0D87-F907-42E8-A6DC-226410082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4" descr="T6_Spinal_Cord_Compression">
            <a:extLst>
              <a:ext uri="{FF2B5EF4-FFF2-40B4-BE49-F238E27FC236}">
                <a16:creationId xmlns:a16="http://schemas.microsoft.com/office/drawing/2014/main" xmlns="" id="{5DA34ADD-DA9A-439E-A184-7539E59A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1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9DBC8166-481C-4473-95F5-9A5B9073B7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A5A5CE6E-90AF-4D43-A014-1F9EC83EB9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Malignant Spinal Cord Compression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876AC9-AD2A-3F14-4391-1908A0874C37}"/>
              </a:ext>
            </a:extLst>
          </p:cNvPr>
          <p:cNvSpPr>
            <a:spLocks/>
          </p:cNvSpPr>
          <p:nvPr/>
        </p:nvSpPr>
        <p:spPr>
          <a:xfrm>
            <a:off x="5612216" y="2185092"/>
            <a:ext cx="2496745" cy="39883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1597">
              <a:lnSpc>
                <a:spcPct val="90000"/>
              </a:lnSpc>
              <a:spcAft>
                <a:spcPts val="480"/>
              </a:spcAft>
            </a:pPr>
            <a:r>
              <a:rPr lang="en-GB" sz="22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</a:t>
            </a:r>
            <a:endParaRPr lang="en-GB" sz="440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9F7A0C16-53F1-8899-7481-C7554388E70B}"/>
              </a:ext>
            </a:extLst>
          </p:cNvPr>
          <p:cNvSpPr>
            <a:spLocks/>
          </p:cNvSpPr>
          <p:nvPr/>
        </p:nvSpPr>
        <p:spPr>
          <a:xfrm>
            <a:off x="4835898" y="2583926"/>
            <a:ext cx="3637049" cy="343950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1597">
              <a:spcAft>
                <a:spcPts val="48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pain ‘tight band’</a:t>
            </a:r>
          </a:p>
          <a:p>
            <a:pPr defTabSz="431597">
              <a:spcAft>
                <a:spcPts val="48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</a:t>
            </a:r>
          </a:p>
          <a:p>
            <a:pPr defTabSz="431597">
              <a:spcAft>
                <a:spcPts val="48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Difficulty walking</a:t>
            </a:r>
          </a:p>
          <a:p>
            <a:pPr defTabSz="431597">
              <a:spcAft>
                <a:spcPts val="480"/>
              </a:spcAft>
            </a:pPr>
            <a:r>
              <a:rPr lang="en-GB" dirty="0"/>
              <a:t>Sensory disturbance</a:t>
            </a:r>
          </a:p>
          <a:p>
            <a:pPr defTabSz="431597">
              <a:spcAft>
                <a:spcPts val="480"/>
              </a:spcAft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 or bowel dysfunction</a:t>
            </a:r>
          </a:p>
          <a:p>
            <a:pPr defTabSz="431597">
              <a:spcAft>
                <a:spcPts val="480"/>
              </a:spcAft>
            </a:pPr>
            <a:r>
              <a:rPr lang="en-GB" dirty="0"/>
              <a:t>Saddle area </a:t>
            </a:r>
            <a:r>
              <a:rPr lang="en-GB" dirty="0" err="1"/>
              <a:t>paraesthesiae</a:t>
            </a:r>
            <a:endParaRPr lang="en-GB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31597">
              <a:spcAft>
                <a:spcPts val="480"/>
              </a:spcAft>
            </a:pPr>
            <a:endParaRPr lang="en-GB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8F379C0-4BA9-4A60-D367-E3E02367CFB9}"/>
              </a:ext>
            </a:extLst>
          </p:cNvPr>
          <p:cNvSpPr>
            <a:spLocks/>
          </p:cNvSpPr>
          <p:nvPr/>
        </p:nvSpPr>
        <p:spPr>
          <a:xfrm>
            <a:off x="8557478" y="2185092"/>
            <a:ext cx="2509041" cy="39883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1597">
              <a:lnSpc>
                <a:spcPct val="90000"/>
              </a:lnSpc>
              <a:spcAft>
                <a:spcPts val="480"/>
              </a:spcAft>
            </a:pPr>
            <a:r>
              <a:rPr lang="en-GB" sz="22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reality…</a:t>
            </a:r>
            <a:endParaRPr lang="en-GB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1717F7A-4705-E91B-E453-94F702D6BED6}"/>
              </a:ext>
            </a:extLst>
          </p:cNvPr>
          <p:cNvSpPr>
            <a:spLocks/>
          </p:cNvSpPr>
          <p:nvPr/>
        </p:nvSpPr>
        <p:spPr>
          <a:xfrm>
            <a:off x="8234047" y="2583926"/>
            <a:ext cx="4040779" cy="4274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defTabSz="431597"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Mixed picture or subtle neuro signs</a:t>
            </a:r>
          </a:p>
          <a:p>
            <a:pPr marL="228600" indent="-228600" defTabSz="431597"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n-GB" dirty="0"/>
              <a:t>Often if signs ‘classical’ – too late</a:t>
            </a:r>
          </a:p>
          <a:p>
            <a:pPr marL="228600" indent="-228600" defTabSz="431597"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patient with back pain and subtle neurology consider MRI</a:t>
            </a:r>
          </a:p>
          <a:p>
            <a:pPr marL="228600" indent="-228600" defTabSz="431597"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n-GB" dirty="0"/>
              <a:t>In general pain precedes any weakness or sensory disturbance</a:t>
            </a:r>
            <a:endParaRPr lang="en-GB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/>
          </a:p>
        </p:txBody>
      </p:sp>
      <p:sp>
        <p:nvSpPr>
          <p:cNvPr id="13" name="Rectangle 12" descr="Adhesive Bandage with solid fill">
            <a:extLst>
              <a:ext uri="{FF2B5EF4-FFF2-40B4-BE49-F238E27FC236}">
                <a16:creationId xmlns:a16="http://schemas.microsoft.com/office/drawing/2014/main" xmlns="" id="{708272E5-A405-3ACD-5EB3-F1EB7D30695B}"/>
              </a:ext>
            </a:extLst>
          </p:cNvPr>
          <p:cNvSpPr/>
          <p:nvPr/>
        </p:nvSpPr>
        <p:spPr>
          <a:xfrm>
            <a:off x="5912281" y="1154712"/>
            <a:ext cx="781415" cy="792896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 t="-12000" b="-1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3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8" y="1153572"/>
            <a:ext cx="3518266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Malignant Spinal Cord Compression (MSCC)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319088"/>
            <a:ext cx="7375724" cy="6266656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Management:</a:t>
            </a:r>
          </a:p>
          <a:p>
            <a:pPr marL="0" indent="0">
              <a:buNone/>
            </a:pPr>
            <a:r>
              <a:rPr lang="en-GB" u="sng" dirty="0"/>
              <a:t>Initial:</a:t>
            </a:r>
          </a:p>
          <a:p>
            <a:pPr marL="514350" indent="-514350">
              <a:buAutoNum type="arabicParenR"/>
            </a:pPr>
            <a:r>
              <a:rPr lang="en-GB" dirty="0"/>
              <a:t>Commence high dose steroids – </a:t>
            </a:r>
            <a:r>
              <a:rPr lang="en-GB" b="1" dirty="0"/>
              <a:t>Dexamethasone 16mg initially then 8mg BD</a:t>
            </a:r>
          </a:p>
          <a:p>
            <a:pPr marL="514350" indent="-514350">
              <a:buAutoNum type="arabicParenR"/>
            </a:pPr>
            <a:r>
              <a:rPr lang="en-GB" dirty="0"/>
              <a:t>Arrange urgent MRI if appropriate</a:t>
            </a:r>
          </a:p>
          <a:p>
            <a:pPr marL="514350" indent="-514350">
              <a:buAutoNum type="arabicParenR"/>
            </a:pPr>
            <a:r>
              <a:rPr lang="en-GB" dirty="0"/>
              <a:t>D/W oncology team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To be considered:</a:t>
            </a:r>
          </a:p>
          <a:p>
            <a:pPr marL="514350" indent="-514350">
              <a:buAutoNum type="arabicParenR"/>
            </a:pPr>
            <a:r>
              <a:rPr lang="en-GB" dirty="0"/>
              <a:t>Radiotherapy – if radiosensitive tumour, if there are multiple levels of SCC</a:t>
            </a:r>
          </a:p>
          <a:p>
            <a:pPr marL="971550" lvl="1" indent="-514350">
              <a:buAutoNum type="arabicParenR"/>
            </a:pPr>
            <a:r>
              <a:rPr lang="en-GB" dirty="0"/>
              <a:t>Good at reducing pain, but not regaining power</a:t>
            </a:r>
          </a:p>
          <a:p>
            <a:pPr marL="514350" indent="-514350">
              <a:buAutoNum type="arabicParenR"/>
            </a:pPr>
            <a:r>
              <a:rPr lang="en-GB" dirty="0"/>
              <a:t>Surgery – not as common, consider if spinal instability or first presentation and no tissue diagnosis</a:t>
            </a:r>
          </a:p>
          <a:p>
            <a:pPr marL="514350" indent="-514350">
              <a:buAutoNum type="arabicParenR"/>
            </a:pPr>
            <a:r>
              <a:rPr lang="en-GB" dirty="0"/>
              <a:t>Chemotherapy – adjuvant treatment for responsive tumours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MDT input essential</a:t>
            </a:r>
            <a:r>
              <a:rPr lang="en-GB" dirty="0"/>
              <a:t>:</a:t>
            </a:r>
          </a:p>
          <a:p>
            <a:r>
              <a:rPr lang="en-GB" dirty="0"/>
              <a:t>PT &amp; OT assessment</a:t>
            </a:r>
          </a:p>
          <a:p>
            <a:r>
              <a:rPr lang="en-GB" dirty="0"/>
              <a:t>Skin management</a:t>
            </a:r>
          </a:p>
          <a:p>
            <a:r>
              <a:rPr lang="en-GB" dirty="0"/>
              <a:t>Bowel and bladder management</a:t>
            </a:r>
          </a:p>
          <a:p>
            <a:r>
              <a:rPr lang="en-GB" dirty="0"/>
              <a:t>Psychological support</a:t>
            </a:r>
          </a:p>
          <a:p>
            <a:r>
              <a:rPr lang="en-GB" dirty="0"/>
              <a:t>Pain control</a:t>
            </a:r>
          </a:p>
        </p:txBody>
      </p:sp>
    </p:spTree>
    <p:extLst>
      <p:ext uri="{BB962C8B-B14F-4D97-AF65-F5344CB8AC3E}">
        <p14:creationId xmlns:p14="http://schemas.microsoft.com/office/powerpoint/2010/main" val="174369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1089A-D5CA-3C35-1B80-C0397C51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Seizures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6CD0B-A61C-9C7B-7896-147E45A8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Occurs in 10-15% patients with palliative care needs but 70% patients with brain tumours.</a:t>
            </a:r>
          </a:p>
          <a:p>
            <a:r>
              <a:rPr lang="en-GB" dirty="0"/>
              <a:t>Assessment: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Check for other causes – missed medication doses / vasovagal / postural ↓BP / hypoglycaemia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Primary or secondary brain tumours / cerebrovascular disease / epilepsy/ biochemical abnormalities</a:t>
            </a:r>
          </a:p>
          <a:p>
            <a:endParaRPr lang="en-GB" dirty="0"/>
          </a:p>
          <a:p>
            <a:r>
              <a:rPr lang="en-GB" dirty="0"/>
              <a:t>Have an anticipatory care plan – can be distressing</a:t>
            </a:r>
          </a:p>
        </p:txBody>
      </p:sp>
    </p:spTree>
    <p:extLst>
      <p:ext uri="{BB962C8B-B14F-4D97-AF65-F5344CB8AC3E}">
        <p14:creationId xmlns:p14="http://schemas.microsoft.com/office/powerpoint/2010/main" val="52083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708FA-DE7C-F830-CE0D-A0026A57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547354"/>
            <a:ext cx="7334250" cy="57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/>
              <a:t>Learning outcomes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xmlns="" id="{E9B28C86-D11A-0E6B-EBE4-0070DAA25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945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97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6D22B-F0E6-50A3-1D08-482C712F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BC1C58-97C8-053E-4978-D11A7001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Start </a:t>
            </a:r>
            <a:r>
              <a:rPr lang="en-GB" dirty="0" smtClean="0"/>
              <a:t>anti-seizure medication </a:t>
            </a:r>
            <a:r>
              <a:rPr lang="en-GB" dirty="0"/>
              <a:t>after a </a:t>
            </a:r>
            <a:r>
              <a:rPr lang="en-GB" dirty="0" smtClean="0"/>
              <a:t>seizure as risk </a:t>
            </a:r>
            <a:r>
              <a:rPr lang="en-GB" dirty="0"/>
              <a:t>of recurrence is high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line </a:t>
            </a:r>
            <a:r>
              <a:rPr lang="en-GB" dirty="0" smtClean="0"/>
              <a:t>– </a:t>
            </a:r>
            <a:r>
              <a:rPr lang="en-GB" dirty="0" err="1" smtClean="0"/>
              <a:t>levetiracetam</a:t>
            </a:r>
            <a:endParaRPr lang="en-GB" dirty="0"/>
          </a:p>
          <a:p>
            <a:r>
              <a:rPr lang="en-GB" dirty="0"/>
              <a:t>Consider dexamethasone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Need </a:t>
            </a:r>
            <a:r>
              <a:rPr lang="en-GB" b="1" dirty="0"/>
              <a:t>to </a:t>
            </a:r>
            <a:r>
              <a:rPr lang="en-GB" b="1" dirty="0" smtClean="0"/>
              <a:t>consider patient needs/route/prognosis</a:t>
            </a:r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end of life consider CSCI midazolam –20-30mg dose for seizure control</a:t>
            </a:r>
          </a:p>
          <a:p>
            <a:r>
              <a:rPr lang="en-GB" dirty="0"/>
              <a:t>Other measures –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CSCI </a:t>
            </a:r>
            <a:r>
              <a:rPr lang="en-GB" dirty="0" err="1"/>
              <a:t>levetiracetam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Under specialist guidance – phenobarbital and </a:t>
            </a:r>
            <a:r>
              <a:rPr lang="en-GB" dirty="0" err="1"/>
              <a:t>propofol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41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41" name="Rectangle 52240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Ambulance outline">
            <a:extLst>
              <a:ext uri="{FF2B5EF4-FFF2-40B4-BE49-F238E27FC236}">
                <a16:creationId xmlns:a16="http://schemas.microsoft.com/office/drawing/2014/main" xmlns="" id="{1C0A4620-5809-9F1B-7B99-6FA25AB3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52243" name="Freeform: Shape 52242">
            <a:extLst>
              <a:ext uri="{FF2B5EF4-FFF2-40B4-BE49-F238E27FC236}">
                <a16:creationId xmlns:a16="http://schemas.microsoft.com/office/drawing/2014/main" xmlns="" id="{15109354-9C5D-4F8C-B0E6-D1043C7BF2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EB95EB2F-B36F-4860-AFCE-2D320AF12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altLang="en-US" sz="5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  <a:endParaRPr lang="en-US" alt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245" name="sketch line">
            <a:extLst>
              <a:ext uri="{FF2B5EF4-FFF2-40B4-BE49-F238E27FC236}">
                <a16:creationId xmlns:a16="http://schemas.microsoft.com/office/drawing/2014/main" xmlns="" id="{49B530FE-A87D-41A0-A920-ADC6539EA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12FC59D9-4503-4840-953D-95BFBD02E2F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A 80 year old man care home resident has been getting increasingly SOB for 1 week. He has a BG of squamous cell carcinoma of the right lung </a:t>
            </a:r>
          </a:p>
          <a:p>
            <a:pPr marL="133350" indent="-228600"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He has been on steroids for 3 weeks for wheeze and his family have noticed his face is more swollen. He also suffers from headaches which are new and he has some distended chest veins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solidFill>
                <a:srgbClr val="FFFFFF"/>
              </a:solidFill>
            </a:endParaRPr>
          </a:p>
          <a:p>
            <a:pPr marL="133350" indent="0"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What may be going on?</a:t>
            </a:r>
          </a:p>
          <a:p>
            <a:pPr marL="133350" indent="0"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How would we manage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218136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SVCO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7375724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Investigation</a:t>
            </a:r>
          </a:p>
          <a:p>
            <a:pPr lvl="1"/>
            <a:r>
              <a:rPr lang="en-GB" dirty="0"/>
              <a:t>CT scan</a:t>
            </a:r>
          </a:p>
          <a:p>
            <a:r>
              <a:rPr lang="en-GB" dirty="0"/>
              <a:t>Management:</a:t>
            </a:r>
          </a:p>
          <a:p>
            <a:pPr lvl="1"/>
            <a:r>
              <a:rPr lang="en-GB" dirty="0"/>
              <a:t>Steroids – dexamethasone 16mg stat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8mg BD thereafter</a:t>
            </a:r>
          </a:p>
          <a:p>
            <a:pPr lvl="1"/>
            <a:r>
              <a:rPr lang="en-GB" dirty="0"/>
              <a:t>Oncology referral – consideration of SACT and  radiotherapy for SCLC</a:t>
            </a:r>
          </a:p>
          <a:p>
            <a:pPr lvl="1"/>
            <a:r>
              <a:rPr lang="en-GB" dirty="0"/>
              <a:t>Endovascular stenting via IR if appropriate – confers quickest control of symptoms</a:t>
            </a:r>
          </a:p>
          <a:p>
            <a:pPr lvl="1"/>
            <a:r>
              <a:rPr lang="en-GB" dirty="0"/>
              <a:t>Supportive treatment – oxygen / opioids</a:t>
            </a:r>
          </a:p>
        </p:txBody>
      </p:sp>
    </p:spTree>
    <p:extLst>
      <p:ext uri="{BB962C8B-B14F-4D97-AF65-F5344CB8AC3E}">
        <p14:creationId xmlns:p14="http://schemas.microsoft.com/office/powerpoint/2010/main" val="157067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8EAD00-D76D-4518-B7E7-071817C9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600"/>
              <a:t>Superior Vena Cava Obstruction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AAE3212-0BEB-4744-B8FD-C56F6CB78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497977" cy="35648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20370">
              <a:defRPr/>
            </a:pPr>
            <a:r>
              <a:rPr lang="en-US" sz="2200" dirty="0">
                <a:cs typeface="Calibri"/>
              </a:rPr>
              <a:t>Obstruction to the SVC blood flow by:</a:t>
            </a:r>
          </a:p>
          <a:p>
            <a:pPr marL="877570" lvl="1">
              <a:buFont typeface="Courier New" panose="020B0604020202020204" pitchFamily="34" charset="0"/>
              <a:buChar char="o"/>
              <a:defRPr/>
            </a:pPr>
            <a:r>
              <a:rPr lang="en-US" sz="1800" dirty="0">
                <a:cs typeface="Calibri"/>
              </a:rPr>
              <a:t>External compression by mediastinal nodes / </a:t>
            </a:r>
            <a:r>
              <a:rPr lang="en-US" sz="1800" dirty="0" err="1">
                <a:cs typeface="Calibri"/>
              </a:rPr>
              <a:t>tumour</a:t>
            </a:r>
            <a:endParaRPr lang="en-US" sz="1800" dirty="0">
              <a:cs typeface="Calibri"/>
            </a:endParaRPr>
          </a:p>
          <a:p>
            <a:pPr marL="877570" lvl="1">
              <a:buFont typeface="Courier New" panose="020B0604020202020204" pitchFamily="34" charset="0"/>
              <a:buChar char="o"/>
              <a:defRPr/>
            </a:pPr>
            <a:r>
              <a:rPr lang="en-US" sz="1800" dirty="0"/>
              <a:t>Thrombosis</a:t>
            </a:r>
            <a:endParaRPr lang="en-US" sz="1800" dirty="0">
              <a:cs typeface="Calibri"/>
            </a:endParaRPr>
          </a:p>
          <a:p>
            <a:pPr marL="877570" lvl="1">
              <a:buFont typeface="Courier New" panose="020B0604020202020204" pitchFamily="34" charset="0"/>
              <a:buChar char="o"/>
              <a:defRPr/>
            </a:pPr>
            <a:r>
              <a:rPr lang="en-US" sz="1800" dirty="0"/>
              <a:t>Direct invasion of SVC</a:t>
            </a:r>
            <a:endParaRPr lang="en-US" sz="1800" dirty="0">
              <a:cs typeface="Calibri"/>
            </a:endParaRPr>
          </a:p>
          <a:p>
            <a:pPr marL="877570" lvl="1">
              <a:buFont typeface="Courier New" panose="020B0604020202020204" pitchFamily="34" charset="0"/>
              <a:buChar char="o"/>
              <a:defRPr/>
            </a:pPr>
            <a:r>
              <a:rPr lang="en-US" sz="1800" dirty="0">
                <a:cs typeface="Calibri"/>
              </a:rPr>
              <a:t>Combination</a:t>
            </a:r>
            <a:endParaRPr lang="en-US" sz="1800" dirty="0"/>
          </a:p>
          <a:p>
            <a:pPr marL="420370">
              <a:defRPr/>
            </a:pPr>
            <a:r>
              <a:rPr lang="en-US" sz="2200" dirty="0"/>
              <a:t>Causes:</a:t>
            </a:r>
          </a:p>
          <a:p>
            <a:pPr marL="934720" lvl="1" indent="-285750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Lung carcinoma (65-80%)</a:t>
            </a:r>
            <a:endParaRPr lang="en-US" sz="1800" dirty="0">
              <a:cs typeface="Calibri"/>
            </a:endParaRPr>
          </a:p>
          <a:p>
            <a:pPr marL="934720" lvl="1" indent="-285750">
              <a:buFont typeface="Courier New" panose="02070309020205020404" pitchFamily="49" charset="0"/>
              <a:buChar char="o"/>
              <a:defRPr/>
            </a:pPr>
            <a:r>
              <a:rPr lang="en-US" sz="1800" dirty="0"/>
              <a:t>Lymphoma (2-10%)</a:t>
            </a:r>
            <a:endParaRPr lang="en-US" sz="1800" dirty="0">
              <a:cs typeface="Calibri" panose="020F0502020204030204"/>
            </a:endParaRPr>
          </a:p>
          <a:p>
            <a:pPr marL="420370">
              <a:defRPr/>
            </a:pPr>
            <a:r>
              <a:rPr lang="en-US" sz="2200" dirty="0"/>
              <a:t>Can be presenting sign of cancer</a:t>
            </a:r>
            <a:endParaRPr lang="en-US" sz="2200" dirty="0">
              <a:cs typeface="Calibri" panose="020F0502020204030204"/>
            </a:endParaRPr>
          </a:p>
          <a:p>
            <a:pPr marL="420370">
              <a:defRPr/>
            </a:pPr>
            <a:r>
              <a:rPr lang="en-US" sz="2200" u="sng" dirty="0"/>
              <a:t>Histology</a:t>
            </a:r>
            <a:r>
              <a:rPr lang="en-US" sz="2200" dirty="0"/>
              <a:t> can be important for treatment option</a:t>
            </a:r>
            <a:endParaRPr lang="en-US" sz="2200" dirty="0">
              <a:cs typeface="Calibri"/>
            </a:endParaRPr>
          </a:p>
        </p:txBody>
      </p:sp>
      <p:pic>
        <p:nvPicPr>
          <p:cNvPr id="25603" name="Content Placeholder 6" descr="svco.jpg">
            <a:extLst>
              <a:ext uri="{FF2B5EF4-FFF2-40B4-BE49-F238E27FC236}">
                <a16:creationId xmlns:a16="http://schemas.microsoft.com/office/drawing/2014/main" xmlns="" id="{42098BBF-8329-45B0-A1D1-9FCA42C9DE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r="13889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0332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ejm.org/na101/home/literatum/publisher/mms/journals/content/nejm/2007/nejm_2007.356.issue-18/nejmcp067190/production/images/medium/nejmcp067190_f1.gif">
            <a:extLst>
              <a:ext uri="{FF2B5EF4-FFF2-40B4-BE49-F238E27FC236}">
                <a16:creationId xmlns:a16="http://schemas.microsoft.com/office/drawing/2014/main" xmlns="" id="{3B79BB23-FF63-4902-B0EF-C49961FC4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582" y="290741"/>
            <a:ext cx="6542211" cy="54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96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SVCO</a:t>
            </a:r>
            <a:endParaRPr lang="en-US" sz="48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xmlns="" id="{72849ADE-6DD9-FDF5-1077-25194D5D21B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63216" y="1157882"/>
          <a:ext cx="8999489" cy="385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999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45299-2E39-1D42-43A0-6F4CF422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Other emergency considerations in palliative care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FBA68C6-B0B5-030B-85EB-7F60A368D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93751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534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08673-4C33-3DA3-C1C2-948512F0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D6437-32DB-87EF-98D3-66116834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Palliative emergencies are acute events that need to be treated as an emergency, reviewed promptly with </a:t>
            </a:r>
            <a:r>
              <a:rPr lang="en-GB" b="1" dirty="0"/>
              <a:t>appropriate</a:t>
            </a:r>
            <a:r>
              <a:rPr lang="en-GB" dirty="0"/>
              <a:t> decision-making in line with patient’s wishes</a:t>
            </a:r>
          </a:p>
          <a:p>
            <a:r>
              <a:rPr lang="en-GB" dirty="0"/>
              <a:t>Regardless of whether it is treatable – symptoms should be </a:t>
            </a:r>
            <a:r>
              <a:rPr lang="en-GB" b="1" dirty="0"/>
              <a:t>managed</a:t>
            </a:r>
            <a:r>
              <a:rPr lang="en-GB" dirty="0"/>
              <a:t> urgently</a:t>
            </a:r>
          </a:p>
          <a:p>
            <a:r>
              <a:rPr lang="en-GB" dirty="0"/>
              <a:t>Have high index of suspicion and advocate for your patient if you feel something is not right</a:t>
            </a:r>
          </a:p>
          <a:p>
            <a:r>
              <a:rPr lang="en-GB" dirty="0"/>
              <a:t>Help is nearby - Hospital palliative care liaison team / OOH on call palliative care doctor / Oncology / SPCG very useful!</a:t>
            </a:r>
          </a:p>
        </p:txBody>
      </p:sp>
    </p:spTree>
    <p:extLst>
      <p:ext uri="{BB962C8B-B14F-4D97-AF65-F5344CB8AC3E}">
        <p14:creationId xmlns:p14="http://schemas.microsoft.com/office/powerpoint/2010/main" val="2801700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163277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Any (easy)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734820"/>
            <a:ext cx="7644627" cy="556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dirty="0">
                <a:cs typeface="Calibri"/>
              </a:rPr>
              <a:t>louise.hagerty3@nhs.scot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1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Breathlessness intervention service (BIShttps://www.cuh.nhs.uk/our-services/breathlessness-intervention-service/) | CUH</a:t>
            </a:r>
          </a:p>
          <a:p>
            <a:r>
              <a:rPr lang="en-GB" dirty="0"/>
              <a:t>Right Decisions: SPCG</a:t>
            </a:r>
          </a:p>
          <a:p>
            <a:r>
              <a:rPr lang="en-GB" dirty="0"/>
              <a:t>PCF Version 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13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1709F1D5-B0F1-4714-A239-E5B61C161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228FB460-D3FF-4440-A020-05982A09E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45" y="1112969"/>
            <a:ext cx="4369859" cy="416601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Palliative care… emergency?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/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= a situation if left unmanaged that will seriously threaten the </a:t>
            </a:r>
            <a:r>
              <a:rPr lang="en-GB" sz="2800" b="1" dirty="0">
                <a:solidFill>
                  <a:srgbClr val="FFFFFF"/>
                </a:solidFill>
              </a:rPr>
              <a:t>quality of life</a:t>
            </a:r>
            <a:r>
              <a:rPr lang="en-GB" sz="2800" dirty="0">
                <a:solidFill>
                  <a:srgbClr val="FFFFFF"/>
                </a:solidFill>
              </a:rPr>
              <a:t> remaining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71F15E7-49EE-F9C9-2593-BB0EDF833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349570"/>
              </p:ext>
            </p:extLst>
          </p:nvPr>
        </p:nvGraphicFramePr>
        <p:xfrm>
          <a:off x="5220052" y="770282"/>
          <a:ext cx="7000979" cy="513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CE0BD2-C9EC-ADB6-BBC1-AD1A31047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292" y="5278979"/>
            <a:ext cx="2348498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FF0000"/>
                </a:solidFill>
              </a:rPr>
              <a:t>Don’t forget other acute conditions still arise in patients with palliative care needs!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61F953-97D0-4076-DB12-A8A06722BF35}"/>
              </a:ext>
            </a:extLst>
          </p:cNvPr>
          <p:cNvSpPr/>
          <p:nvPr/>
        </p:nvSpPr>
        <p:spPr>
          <a:xfrm>
            <a:off x="3418308" y="0"/>
            <a:ext cx="2880892" cy="959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487544-D910-64C6-1EF5-D105F31E7EA4}"/>
              </a:ext>
            </a:extLst>
          </p:cNvPr>
          <p:cNvSpPr/>
          <p:nvPr/>
        </p:nvSpPr>
        <p:spPr>
          <a:xfrm>
            <a:off x="0" y="5628919"/>
            <a:ext cx="3120572" cy="121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78DE13-D126-9A23-0CE5-8B10BF9F4B66}"/>
              </a:ext>
            </a:extLst>
          </p:cNvPr>
          <p:cNvSpPr/>
          <p:nvPr/>
        </p:nvSpPr>
        <p:spPr>
          <a:xfrm>
            <a:off x="270232" y="-1"/>
            <a:ext cx="2880892" cy="959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8D437-9AE4-94B0-4CC5-9FEB435A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decisions need to be made?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9F165-796B-AA31-57AF-76C4655E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5063453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Prompt diagnosis +/- treatment – can alter outcome</a:t>
            </a:r>
          </a:p>
          <a:p>
            <a:r>
              <a:rPr lang="en-GB" sz="2000" dirty="0"/>
              <a:t>Missed treatment of reversible symptoms can be disastrous for </a:t>
            </a:r>
            <a:r>
              <a:rPr lang="en-GB" sz="2000" b="1" dirty="0"/>
              <a:t>quality of life</a:t>
            </a:r>
            <a:r>
              <a:rPr lang="en-GB" sz="2000" dirty="0"/>
              <a:t> remaining</a:t>
            </a:r>
          </a:p>
          <a:p>
            <a:r>
              <a:rPr lang="en-GB" sz="2000" dirty="0"/>
              <a:t>Avoidance of inappropriate treatment – still needs </a:t>
            </a:r>
            <a:r>
              <a:rPr lang="en-GB" sz="2000" b="1" dirty="0"/>
              <a:t>management</a:t>
            </a:r>
            <a:r>
              <a:rPr lang="en-GB" sz="2000" dirty="0"/>
              <a:t> </a:t>
            </a:r>
            <a:r>
              <a:rPr lang="en-GB" sz="2000" b="1" dirty="0"/>
              <a:t>plan</a:t>
            </a:r>
          </a:p>
          <a:p>
            <a:pPr lvl="1"/>
            <a:r>
              <a:rPr lang="en-GB" sz="2000" dirty="0"/>
              <a:t>What are the wishes of the patient / carer?</a:t>
            </a:r>
          </a:p>
          <a:p>
            <a:pPr lvl="2"/>
            <a:r>
              <a:rPr lang="en-GB" dirty="0"/>
              <a:t>Preferred place of care / death</a:t>
            </a:r>
          </a:p>
          <a:p>
            <a:pPr lvl="2"/>
            <a:r>
              <a:rPr lang="en-GB" dirty="0"/>
              <a:t>Thoughts about life-prolonging treatment </a:t>
            </a:r>
          </a:p>
          <a:p>
            <a:pPr lvl="1"/>
            <a:r>
              <a:rPr lang="en-GB" sz="2000" dirty="0"/>
              <a:t>Physical condition of the patient / Stage of disease / Prognosis</a:t>
            </a:r>
          </a:p>
          <a:p>
            <a:pPr lvl="1"/>
            <a:r>
              <a:rPr lang="en-GB" sz="2000" dirty="0"/>
              <a:t>Balancing effectiveness vs toxicity of treatment</a:t>
            </a:r>
          </a:p>
          <a:p>
            <a:pPr lvl="1"/>
            <a:r>
              <a:rPr lang="en-GB" sz="2000" dirty="0"/>
              <a:t>Providing an alternative robust management plan and support</a:t>
            </a:r>
          </a:p>
        </p:txBody>
      </p:sp>
    </p:spTree>
    <p:extLst>
      <p:ext uri="{BB962C8B-B14F-4D97-AF65-F5344CB8AC3E}">
        <p14:creationId xmlns:p14="http://schemas.microsoft.com/office/powerpoint/2010/main" val="181812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41" name="Rectangle 52240">
            <a:extLst>
              <a:ext uri="{FF2B5EF4-FFF2-40B4-BE49-F238E27FC236}">
                <a16:creationId xmlns:a16="http://schemas.microsoft.com/office/drawing/2014/main" xmlns="" id="{7B831B6F-405A-4B47-B9BB-5CA88F285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Ambulance outline">
            <a:extLst>
              <a:ext uri="{FF2B5EF4-FFF2-40B4-BE49-F238E27FC236}">
                <a16:creationId xmlns:a16="http://schemas.microsoft.com/office/drawing/2014/main" xmlns="" id="{1C0A4620-5809-9F1B-7B99-6FA25AB3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52243" name="Freeform: Shape 52242">
            <a:extLst>
              <a:ext uri="{FF2B5EF4-FFF2-40B4-BE49-F238E27FC236}">
                <a16:creationId xmlns:a16="http://schemas.microsoft.com/office/drawing/2014/main" xmlns="" id="{15109354-9C5D-4F8C-B0E6-D1043C7BF2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EB95EB2F-B36F-4860-AFCE-2D320AF12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1</a:t>
            </a:r>
          </a:p>
        </p:txBody>
      </p:sp>
      <p:sp>
        <p:nvSpPr>
          <p:cNvPr id="52245" name="sketch line">
            <a:extLst>
              <a:ext uri="{FF2B5EF4-FFF2-40B4-BE49-F238E27FC236}">
                <a16:creationId xmlns:a16="http://schemas.microsoft.com/office/drawing/2014/main" xmlns="" id="{49B530FE-A87D-41A0-A920-ADC6539EA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12FC59D9-4503-4840-953D-95BFBD02E2F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48 year old man with a BG of metastatic penile cancer and a large fungating wound in his groin with </a:t>
            </a:r>
            <a:r>
              <a:rPr lang="en-US" altLang="en-US" sz="1500" dirty="0" err="1">
                <a:solidFill>
                  <a:srgbClr val="FFFFFF"/>
                </a:solidFill>
              </a:rPr>
              <a:t>tumour</a:t>
            </a:r>
            <a:r>
              <a:rPr lang="en-US" altLang="en-US" sz="1500" dirty="0">
                <a:solidFill>
                  <a:srgbClr val="FFFFFF"/>
                </a:solidFill>
              </a:rPr>
              <a:t> invading his femoral artery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There are no further plans for oncology treatment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He has had a few small bleeds in the groin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He has 2 young children – aged 5 and 7</a:t>
            </a:r>
          </a:p>
          <a:p>
            <a:pPr indent="-228600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FFFFFF"/>
                </a:solidFill>
              </a:rPr>
              <a:t>His preferred place of care is home</a:t>
            </a:r>
          </a:p>
          <a:p>
            <a:pPr marL="133350" indent="0">
              <a:buNone/>
              <a:defRPr/>
            </a:pPr>
            <a:endParaRPr lang="en-US" altLang="en-US" sz="1500" dirty="0">
              <a:solidFill>
                <a:srgbClr val="FFFFFF"/>
              </a:solidFill>
            </a:endParaRPr>
          </a:p>
          <a:p>
            <a:pPr marL="133350" indent="0"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What concerns do you have?</a:t>
            </a:r>
          </a:p>
          <a:p>
            <a:pPr marL="133350" indent="0"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How would you approach this situation?</a:t>
            </a:r>
          </a:p>
          <a:p>
            <a:pPr marL="133350" indent="0"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</a:rPr>
              <a:t>What would you consider as part of the management plan here?</a:t>
            </a:r>
            <a:endParaRPr lang="en-US" alt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6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Terminal Haemorrhage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7375724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Rare, but very frightening</a:t>
            </a:r>
          </a:p>
          <a:p>
            <a:r>
              <a:rPr lang="en-GB" dirty="0"/>
              <a:t>Causes / risk factors</a:t>
            </a:r>
          </a:p>
          <a:p>
            <a:pPr lvl="1"/>
            <a:r>
              <a:rPr lang="en-GB" dirty="0"/>
              <a:t>Type of tumour</a:t>
            </a:r>
          </a:p>
          <a:p>
            <a:pPr lvl="1"/>
            <a:r>
              <a:rPr lang="en-GB" dirty="0" err="1"/>
              <a:t>Fungating</a:t>
            </a:r>
            <a:r>
              <a:rPr lang="en-GB" dirty="0"/>
              <a:t> tumour - invasion of major artery</a:t>
            </a:r>
          </a:p>
          <a:p>
            <a:pPr lvl="1"/>
            <a:r>
              <a:rPr lang="en-GB" dirty="0"/>
              <a:t>Treatments – steroids / NSAIDs / radiotherapy</a:t>
            </a:r>
          </a:p>
          <a:p>
            <a:pPr lvl="1"/>
            <a:r>
              <a:rPr lang="en-GB" dirty="0"/>
              <a:t>Infection</a:t>
            </a:r>
          </a:p>
          <a:p>
            <a:pPr lvl="1"/>
            <a:r>
              <a:rPr lang="en-GB" dirty="0"/>
              <a:t>Cachexia / frailty</a:t>
            </a:r>
          </a:p>
          <a:p>
            <a:pPr lvl="1"/>
            <a:r>
              <a:rPr lang="en-GB" dirty="0"/>
              <a:t>Sentinel bleeds</a:t>
            </a:r>
          </a:p>
          <a:p>
            <a:r>
              <a:rPr lang="en-GB" dirty="0"/>
              <a:t>To tell or not to tell?</a:t>
            </a:r>
          </a:p>
          <a:p>
            <a:endParaRPr lang="en-GB" dirty="0"/>
          </a:p>
        </p:txBody>
      </p:sp>
      <p:pic>
        <p:nvPicPr>
          <p:cNvPr id="7" name="Picture 13" descr="MCBS01165_0000[1]">
            <a:extLst>
              <a:ext uri="{FF2B5EF4-FFF2-40B4-BE49-F238E27FC236}">
                <a16:creationId xmlns:a16="http://schemas.microsoft.com/office/drawing/2014/main" xmlns="" id="{E976D682-1826-44CB-8D53-65E714AFE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50" y="4070754"/>
            <a:ext cx="2284658" cy="163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45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80" name="Rectangle 105479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82" name="Oval 105481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1F66E51A-A176-4563-8E33-D11FE4EFC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tell or not to tell?</a:t>
            </a:r>
          </a:p>
        </p:txBody>
      </p:sp>
      <p:sp>
        <p:nvSpPr>
          <p:cNvPr id="105484" name="Arc 105483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6" name="Oval 105485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xmlns="" id="{022EFDAF-FAF0-4835-A2F6-9C6E02653183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altLang="en-US" sz="2000"/>
              <a:t>Catastrophic Bleeds feared but rarely occur</a:t>
            </a:r>
          </a:p>
          <a:p>
            <a:pPr marL="457200"/>
            <a:r>
              <a:rPr lang="en-US" altLang="en-US" sz="2000"/>
              <a:t>No preparation doesn’t make it any less frightening</a:t>
            </a:r>
          </a:p>
          <a:p>
            <a:pPr marL="457200"/>
            <a:r>
              <a:rPr lang="en-US" altLang="en-US" sz="2000"/>
              <a:t>Can anything to done to reduce the risk - ? Embolisation</a:t>
            </a:r>
          </a:p>
          <a:p>
            <a:pPr marL="457200"/>
            <a:r>
              <a:rPr lang="en-US" altLang="en-US" sz="2000"/>
              <a:t>Special circumstances – children in house, may be especially traumatised</a:t>
            </a:r>
          </a:p>
          <a:p>
            <a:pPr marL="457200"/>
            <a:r>
              <a:rPr lang="en-US" altLang="en-US" sz="2000"/>
              <a:t>Warning bleed – increased chance of major bleed</a:t>
            </a:r>
          </a:p>
          <a:p>
            <a:pPr marL="457200"/>
            <a:r>
              <a:rPr lang="en-US" altLang="en-US" sz="2000"/>
              <a:t>What does the patient/family want to know</a:t>
            </a:r>
          </a:p>
          <a:p>
            <a:pPr marL="457200"/>
            <a:r>
              <a:rPr lang="en-US" altLang="en-US" sz="2000"/>
              <a:t>Can be a barrier to going home</a:t>
            </a:r>
          </a:p>
        </p:txBody>
      </p:sp>
    </p:spTree>
    <p:extLst>
      <p:ext uri="{BB962C8B-B14F-4D97-AF65-F5344CB8AC3E}">
        <p14:creationId xmlns:p14="http://schemas.microsoft.com/office/powerpoint/2010/main" val="22095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Terminal Haemorrhage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7375724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Management – preparation</a:t>
            </a:r>
          </a:p>
          <a:p>
            <a:pPr lvl="1"/>
            <a:r>
              <a:rPr lang="en-GB" dirty="0"/>
              <a:t>FCP discussions </a:t>
            </a:r>
            <a:r>
              <a:rPr lang="en-GB" dirty="0" err="1"/>
              <a:t>esp</a:t>
            </a:r>
            <a:r>
              <a:rPr lang="en-GB" dirty="0"/>
              <a:t> if sentinel bleeds</a:t>
            </a:r>
          </a:p>
          <a:p>
            <a:pPr lvl="1"/>
            <a:r>
              <a:rPr lang="en-GB" dirty="0"/>
              <a:t>Explain rare event</a:t>
            </a:r>
          </a:p>
          <a:p>
            <a:pPr lvl="1"/>
            <a:r>
              <a:rPr lang="en-GB" dirty="0"/>
              <a:t>Have emergency medications prescribed</a:t>
            </a:r>
          </a:p>
          <a:p>
            <a:pPr lvl="1"/>
            <a:r>
              <a:rPr lang="en-GB" dirty="0"/>
              <a:t>Easy access to dark towels</a:t>
            </a:r>
          </a:p>
          <a:p>
            <a:pPr lvl="1"/>
            <a:r>
              <a:rPr lang="en-GB" dirty="0"/>
              <a:t>?prevention – radiotherapy / TXA</a:t>
            </a:r>
          </a:p>
          <a:p>
            <a:r>
              <a:rPr lang="en-GB" dirty="0"/>
              <a:t>Management – in the event of a bleed</a:t>
            </a:r>
          </a:p>
          <a:p>
            <a:pPr lvl="1"/>
            <a:r>
              <a:rPr lang="en-GB" b="1" dirty="0"/>
              <a:t>STAY with the patient – counsel on this</a:t>
            </a:r>
          </a:p>
          <a:p>
            <a:pPr lvl="1"/>
            <a:r>
              <a:rPr lang="en-GB" dirty="0"/>
              <a:t>Apply gentle pressure if appropriate</a:t>
            </a:r>
          </a:p>
          <a:p>
            <a:pPr lvl="1"/>
            <a:r>
              <a:rPr lang="en-GB" dirty="0"/>
              <a:t>Prompt use of medications:</a:t>
            </a:r>
          </a:p>
          <a:p>
            <a:pPr lvl="2"/>
            <a:r>
              <a:rPr lang="en-GB" dirty="0"/>
              <a:t>10mg IM midazolam – can be repeated after 10 mins if patient still distressed</a:t>
            </a:r>
          </a:p>
          <a:p>
            <a:pPr lvl="2"/>
            <a:r>
              <a:rPr lang="en-GB" dirty="0"/>
              <a:t>Analgesia if required</a:t>
            </a:r>
          </a:p>
        </p:txBody>
      </p:sp>
    </p:spTree>
    <p:extLst>
      <p:ext uri="{BB962C8B-B14F-4D97-AF65-F5344CB8AC3E}">
        <p14:creationId xmlns:p14="http://schemas.microsoft.com/office/powerpoint/2010/main" val="324367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‘Non-terminal’ Bleeding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319088"/>
            <a:ext cx="7375724" cy="634296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‘Physical measures:</a:t>
            </a:r>
          </a:p>
          <a:p>
            <a:pPr lvl="1"/>
            <a:r>
              <a:rPr lang="en-GB" dirty="0"/>
              <a:t>Gauze soaked in tranexamic acid or adrenaline (1 in 1000) and pressure applied for 10mins</a:t>
            </a:r>
          </a:p>
          <a:p>
            <a:pPr lvl="1"/>
            <a:r>
              <a:rPr lang="en-GB" dirty="0"/>
              <a:t>Silver nitrate sticks applied to bleeding points in nose / mouth / skin nodules</a:t>
            </a:r>
          </a:p>
          <a:p>
            <a:pPr lvl="1"/>
            <a:r>
              <a:rPr lang="en-GB" dirty="0"/>
              <a:t>Haemostatic dressings e.g. alginate</a:t>
            </a:r>
          </a:p>
          <a:p>
            <a:pPr lvl="1"/>
            <a:r>
              <a:rPr lang="en-GB" dirty="0"/>
              <a:t>Specialist input – consider </a:t>
            </a:r>
            <a:r>
              <a:rPr lang="en-GB" dirty="0" err="1"/>
              <a:t>RTx</a:t>
            </a:r>
            <a:r>
              <a:rPr lang="en-GB" dirty="0"/>
              <a:t> / embolization / coagulation with </a:t>
            </a:r>
            <a:r>
              <a:rPr lang="en-GB" dirty="0" err="1"/>
              <a:t>cryo</a:t>
            </a:r>
            <a:r>
              <a:rPr lang="en-GB" dirty="0"/>
              <a:t> or laser</a:t>
            </a:r>
          </a:p>
          <a:p>
            <a:r>
              <a:rPr lang="en-GB" dirty="0"/>
              <a:t>Topical / Systemic: Tranexamic acid</a:t>
            </a:r>
          </a:p>
          <a:p>
            <a:pPr lvl="1"/>
            <a:r>
              <a:rPr lang="en-GB" dirty="0"/>
              <a:t>On gauze / mouthwash or gargle</a:t>
            </a:r>
          </a:p>
          <a:p>
            <a:pPr lvl="1"/>
            <a:r>
              <a:rPr lang="en-GB" dirty="0"/>
              <a:t>Oral / PEG – 1-2g TDS – discontinue 1 week after cessation of bleeding or reduce to 500mg TDS (if bleeding recurs – continue at higher dose indefinitely) **caution in renal failure – dose reduction**</a:t>
            </a:r>
          </a:p>
          <a:p>
            <a:pPr lvl="1"/>
            <a:r>
              <a:rPr lang="en-GB" dirty="0"/>
              <a:t>CSCI</a:t>
            </a:r>
          </a:p>
          <a:p>
            <a:r>
              <a:rPr lang="en-GB" dirty="0"/>
              <a:t>Haematuria</a:t>
            </a:r>
          </a:p>
          <a:p>
            <a:pPr lvl="1"/>
            <a:r>
              <a:rPr lang="en-GB" dirty="0"/>
              <a:t>Consider up to daily catheter irrigation</a:t>
            </a:r>
          </a:p>
          <a:p>
            <a:pPr lvl="1"/>
            <a:r>
              <a:rPr lang="en-GB" dirty="0"/>
              <a:t>Can use TXA but caution – increased risk of clot retention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77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rie_Curie_10_colours">
  <a:themeElements>
    <a:clrScheme name="Marie_Curie_10_colours">
      <a:dk1>
        <a:srgbClr val="414042"/>
      </a:dk1>
      <a:lt1>
        <a:sysClr val="window" lastClr="FFFFFF"/>
      </a:lt1>
      <a:dk2>
        <a:srgbClr val="FFCD00"/>
      </a:dk2>
      <a:lt2>
        <a:srgbClr val="969696"/>
      </a:lt2>
      <a:accent1>
        <a:srgbClr val="0065BD"/>
      </a:accent1>
      <a:accent2>
        <a:srgbClr val="FF9E1B"/>
      </a:accent2>
      <a:accent3>
        <a:srgbClr val="0097A9"/>
      </a:accent3>
      <a:accent4>
        <a:srgbClr val="CE0058"/>
      </a:accent4>
      <a:accent5>
        <a:srgbClr val="78BE20"/>
      </a:accent5>
      <a:accent6>
        <a:srgbClr val="547386"/>
      </a:accent6>
      <a:hlink>
        <a:srgbClr val="F7551F"/>
      </a:hlink>
      <a:folHlink>
        <a:srgbClr val="C8A0CD"/>
      </a:folHlink>
    </a:clrScheme>
    <a:fontScheme name="MC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Friendly_PPT(v2).potx" id="{B7381E33-3452-433A-B5EC-3B97BFFF9111}" vid="{65CCD18D-48AD-46FE-9F2D-0324026E8EEB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1601</Words>
  <Application>Microsoft Office PowerPoint</Application>
  <PresentationFormat>Widescreen</PresentationFormat>
  <Paragraphs>261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1_Marie_Curie_10_colours</vt:lpstr>
      <vt:lpstr>Retrospect</vt:lpstr>
      <vt:lpstr>Palliative Care  Emergencies</vt:lpstr>
      <vt:lpstr>Learning outcomes</vt:lpstr>
      <vt:lpstr>Palliative care… emergency?  = a situation if left unmanaged that will seriously threaten the quality of life remaining</vt:lpstr>
      <vt:lpstr>What decisions need to be made?</vt:lpstr>
      <vt:lpstr>Case 1</vt:lpstr>
      <vt:lpstr>Terminal Haemorrhage</vt:lpstr>
      <vt:lpstr>To tell or not to tell?</vt:lpstr>
      <vt:lpstr>Terminal Haemorrhage</vt:lpstr>
      <vt:lpstr>‘Non-terminal’ Bleeding</vt:lpstr>
      <vt:lpstr>Case 2</vt:lpstr>
      <vt:lpstr>Hypercalcaemia</vt:lpstr>
      <vt:lpstr>Hypercalcaemia</vt:lpstr>
      <vt:lpstr>Case 3</vt:lpstr>
      <vt:lpstr>Malignant Spinal Cord Compression (MSCC)</vt:lpstr>
      <vt:lpstr>PowerPoint Presentation</vt:lpstr>
      <vt:lpstr>Malignant Spinal Cord Compression</vt:lpstr>
      <vt:lpstr>Malignant Spinal Cord Compression (MSCC)</vt:lpstr>
      <vt:lpstr>Seizures</vt:lpstr>
      <vt:lpstr>PowerPoint Presentation</vt:lpstr>
      <vt:lpstr>Treatment</vt:lpstr>
      <vt:lpstr>Case 4</vt:lpstr>
      <vt:lpstr>SVCO</vt:lpstr>
      <vt:lpstr>Superior Vena Cava Obstruction</vt:lpstr>
      <vt:lpstr>PowerPoint Presentation</vt:lpstr>
      <vt:lpstr>SVCO</vt:lpstr>
      <vt:lpstr>Other emergency considerations in palliative care</vt:lpstr>
      <vt:lpstr>Summary</vt:lpstr>
      <vt:lpstr>Any (easy) questions?</vt:lpstr>
      <vt:lpstr>References</vt:lpstr>
    </vt:vector>
  </TitlesOfParts>
  <Company>NHS Greater Glasgow &amp; 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Palliative medicine pick n’mix for respiratory rotation</dc:title>
  <dc:creator>Hagerty, Louise</dc:creator>
  <cp:lastModifiedBy>Elaine O'Donnell (NHS Greater Glasgow and Clyde)</cp:lastModifiedBy>
  <cp:revision>496</cp:revision>
  <dcterms:created xsi:type="dcterms:W3CDTF">2024-02-09T14:26:06Z</dcterms:created>
  <dcterms:modified xsi:type="dcterms:W3CDTF">2026-02-19T10:05:24Z</dcterms:modified>
</cp:coreProperties>
</file>