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8.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9.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0.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31.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32.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3" r:id="rId1"/>
  </p:sldMasterIdLst>
  <p:notesMasterIdLst>
    <p:notesMasterId r:id="rId61"/>
  </p:notesMasterIdLst>
  <p:sldIdLst>
    <p:sldId id="340" r:id="rId2"/>
    <p:sldId id="380" r:id="rId3"/>
    <p:sldId id="381" r:id="rId4"/>
    <p:sldId id="361" r:id="rId5"/>
    <p:sldId id="261" r:id="rId6"/>
    <p:sldId id="382" r:id="rId7"/>
    <p:sldId id="402" r:id="rId8"/>
    <p:sldId id="405" r:id="rId9"/>
    <p:sldId id="383" r:id="rId10"/>
    <p:sldId id="384" r:id="rId11"/>
    <p:sldId id="386" r:id="rId12"/>
    <p:sldId id="387" r:id="rId13"/>
    <p:sldId id="385" r:id="rId14"/>
    <p:sldId id="389" r:id="rId15"/>
    <p:sldId id="390" r:id="rId16"/>
    <p:sldId id="276" r:id="rId17"/>
    <p:sldId id="277" r:id="rId18"/>
    <p:sldId id="371" r:id="rId19"/>
    <p:sldId id="391" r:id="rId20"/>
    <p:sldId id="392" r:id="rId21"/>
    <p:sldId id="393" r:id="rId22"/>
    <p:sldId id="394" r:id="rId23"/>
    <p:sldId id="395" r:id="rId24"/>
    <p:sldId id="396" r:id="rId25"/>
    <p:sldId id="397" r:id="rId26"/>
    <p:sldId id="398" r:id="rId27"/>
    <p:sldId id="399" r:id="rId28"/>
    <p:sldId id="400" r:id="rId29"/>
    <p:sldId id="406" r:id="rId30"/>
    <p:sldId id="304" r:id="rId31"/>
    <p:sldId id="305" r:id="rId32"/>
    <p:sldId id="341" r:id="rId33"/>
    <p:sldId id="365" r:id="rId34"/>
    <p:sldId id="348" r:id="rId35"/>
    <p:sldId id="268" r:id="rId36"/>
    <p:sldId id="308" r:id="rId37"/>
    <p:sldId id="379" r:id="rId38"/>
    <p:sldId id="362" r:id="rId39"/>
    <p:sldId id="349" r:id="rId40"/>
    <p:sldId id="350" r:id="rId41"/>
    <p:sldId id="378" r:id="rId42"/>
    <p:sldId id="310" r:id="rId43"/>
    <p:sldId id="311" r:id="rId44"/>
    <p:sldId id="367" r:id="rId45"/>
    <p:sldId id="351" r:id="rId46"/>
    <p:sldId id="352" r:id="rId47"/>
    <p:sldId id="369" r:id="rId48"/>
    <p:sldId id="355" r:id="rId49"/>
    <p:sldId id="354" r:id="rId50"/>
    <p:sldId id="356" r:id="rId51"/>
    <p:sldId id="358" r:id="rId52"/>
    <p:sldId id="359" r:id="rId53"/>
    <p:sldId id="376" r:id="rId54"/>
    <p:sldId id="318" r:id="rId55"/>
    <p:sldId id="319" r:id="rId56"/>
    <p:sldId id="374" r:id="rId57"/>
    <p:sldId id="368" r:id="rId58"/>
    <p:sldId id="299" r:id="rId59"/>
    <p:sldId id="321"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5833"/>
  </p:normalViewPr>
  <p:slideViewPr>
    <p:cSldViewPr snapToGrid="0" snapToObjects="1">
      <p:cViewPr varScale="1">
        <p:scale>
          <a:sx n="84" d="100"/>
          <a:sy n="84" d="100"/>
        </p:scale>
        <p:origin x="73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iagrams/_rels/data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CFAD6B-7483-4146-B2F6-5DB14FCA2D34}" type="doc">
      <dgm:prSet loTypeId="urn:microsoft.com/office/officeart/2018/2/layout/IconLabel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5080BDF2-E199-4438-93C0-F5B5E6314A3F}">
      <dgm:prSet custT="1"/>
      <dgm:spPr/>
      <dgm:t>
        <a:bodyPr/>
        <a:lstStyle/>
        <a:p>
          <a:r>
            <a:rPr lang="en-GB" sz="2000" b="1" dirty="0">
              <a:solidFill>
                <a:schemeClr val="accent6">
                  <a:lumMod val="75000"/>
                </a:schemeClr>
              </a:solidFill>
            </a:rPr>
            <a:t>The language used can seem complicated and often changes over time</a:t>
          </a:r>
          <a:endParaRPr lang="en-US" sz="2000" b="1" dirty="0">
            <a:solidFill>
              <a:schemeClr val="accent6">
                <a:lumMod val="75000"/>
              </a:schemeClr>
            </a:solidFill>
          </a:endParaRPr>
        </a:p>
      </dgm:t>
    </dgm:pt>
    <dgm:pt modelId="{63FC17EE-FEF0-424D-BB69-9FCBFFC6ACE1}" type="parTrans" cxnId="{49837BC3-F4A7-4B86-8EF6-A0B039584841}">
      <dgm:prSet/>
      <dgm:spPr/>
      <dgm:t>
        <a:bodyPr/>
        <a:lstStyle/>
        <a:p>
          <a:endParaRPr lang="en-US"/>
        </a:p>
      </dgm:t>
    </dgm:pt>
    <dgm:pt modelId="{E955C72C-F08F-4F01-BBED-7F5928DEABE3}" type="sibTrans" cxnId="{49837BC3-F4A7-4B86-8EF6-A0B039584841}">
      <dgm:prSet/>
      <dgm:spPr/>
      <dgm:t>
        <a:bodyPr/>
        <a:lstStyle/>
        <a:p>
          <a:endParaRPr lang="en-US"/>
        </a:p>
      </dgm:t>
    </dgm:pt>
    <dgm:pt modelId="{A39F6081-0BAC-4A90-855C-3B1A7E57BBDA}">
      <dgm:prSet custT="1"/>
      <dgm:spPr/>
      <dgm:t>
        <a:bodyPr/>
        <a:lstStyle/>
        <a:p>
          <a:r>
            <a:rPr lang="en-GB" sz="2000" b="1" dirty="0">
              <a:solidFill>
                <a:schemeClr val="accent6">
                  <a:lumMod val="75000"/>
                </a:schemeClr>
              </a:solidFill>
            </a:rPr>
            <a:t>Previous terms were thought to be </a:t>
          </a:r>
          <a:r>
            <a:rPr lang="en-GB" sz="2000" b="1" dirty="0" smtClean="0">
              <a:solidFill>
                <a:schemeClr val="accent6">
                  <a:lumMod val="75000"/>
                </a:schemeClr>
              </a:solidFill>
            </a:rPr>
            <a:t>stigmatising </a:t>
          </a:r>
          <a:endParaRPr lang="en-US" sz="2000" b="1" dirty="0">
            <a:solidFill>
              <a:schemeClr val="accent6">
                <a:lumMod val="75000"/>
              </a:schemeClr>
            </a:solidFill>
          </a:endParaRPr>
        </a:p>
      </dgm:t>
    </dgm:pt>
    <dgm:pt modelId="{BE179BF5-0F01-46CD-96BE-912CD1D03743}" type="parTrans" cxnId="{DC38FC90-CC71-448A-9223-6D5AF6ADED69}">
      <dgm:prSet/>
      <dgm:spPr/>
      <dgm:t>
        <a:bodyPr/>
        <a:lstStyle/>
        <a:p>
          <a:endParaRPr lang="en-US"/>
        </a:p>
      </dgm:t>
    </dgm:pt>
    <dgm:pt modelId="{760DF816-1840-4C99-999A-B2C229126625}" type="sibTrans" cxnId="{DC38FC90-CC71-448A-9223-6D5AF6ADED69}">
      <dgm:prSet/>
      <dgm:spPr/>
      <dgm:t>
        <a:bodyPr/>
        <a:lstStyle/>
        <a:p>
          <a:endParaRPr lang="en-US"/>
        </a:p>
      </dgm:t>
    </dgm:pt>
    <dgm:pt modelId="{BCBD3513-D7C4-4E7A-B4F2-9BF936E5622C}">
      <dgm:prSet custT="1"/>
      <dgm:spPr/>
      <dgm:t>
        <a:bodyPr/>
        <a:lstStyle/>
        <a:p>
          <a:r>
            <a:rPr lang="en-GB" sz="2000" b="1" dirty="0">
              <a:solidFill>
                <a:schemeClr val="accent6">
                  <a:lumMod val="75000"/>
                </a:schemeClr>
              </a:solidFill>
            </a:rPr>
            <a:t>We should try to avoid using words that risk increasing shame or suggest blame </a:t>
          </a:r>
          <a:endParaRPr lang="en-US" sz="2000" b="1" dirty="0">
            <a:solidFill>
              <a:schemeClr val="accent6">
                <a:lumMod val="75000"/>
              </a:schemeClr>
            </a:solidFill>
          </a:endParaRPr>
        </a:p>
      </dgm:t>
    </dgm:pt>
    <dgm:pt modelId="{32C42474-E3AE-4682-B0CC-01ADC04D04EE}" type="parTrans" cxnId="{58560089-5FF5-4898-BA9F-2817F69AA67C}">
      <dgm:prSet/>
      <dgm:spPr/>
      <dgm:t>
        <a:bodyPr/>
        <a:lstStyle/>
        <a:p>
          <a:endParaRPr lang="en-US"/>
        </a:p>
      </dgm:t>
    </dgm:pt>
    <dgm:pt modelId="{D36D6BD2-7040-423D-B97B-D07BC55E9D7F}" type="sibTrans" cxnId="{58560089-5FF5-4898-BA9F-2817F69AA67C}">
      <dgm:prSet/>
      <dgm:spPr/>
      <dgm:t>
        <a:bodyPr/>
        <a:lstStyle/>
        <a:p>
          <a:endParaRPr lang="en-US"/>
        </a:p>
      </dgm:t>
    </dgm:pt>
    <dgm:pt modelId="{E18F394E-69CF-4B6A-ACA2-98EFD51B3EE4}" type="pres">
      <dgm:prSet presAssocID="{D3CFAD6B-7483-4146-B2F6-5DB14FCA2D34}" presName="root" presStyleCnt="0">
        <dgm:presLayoutVars>
          <dgm:dir/>
          <dgm:resizeHandles val="exact"/>
        </dgm:presLayoutVars>
      </dgm:prSet>
      <dgm:spPr/>
      <dgm:t>
        <a:bodyPr/>
        <a:lstStyle/>
        <a:p>
          <a:endParaRPr lang="en-GB"/>
        </a:p>
      </dgm:t>
    </dgm:pt>
    <dgm:pt modelId="{82FA37DB-DF8A-4783-BFA9-AE87521EBD1A}" type="pres">
      <dgm:prSet presAssocID="{5080BDF2-E199-4438-93C0-F5B5E6314A3F}" presName="compNode" presStyleCnt="0"/>
      <dgm:spPr/>
    </dgm:pt>
    <dgm:pt modelId="{34FFC045-2B6E-4A6B-8BAE-0D449C61B22C}" type="pres">
      <dgm:prSet presAssocID="{5080BDF2-E199-4438-93C0-F5B5E6314A3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Stopwatch"/>
        </a:ext>
      </dgm:extLst>
    </dgm:pt>
    <dgm:pt modelId="{089ACE2A-5B5E-4200-A8D9-AC171B582DCA}" type="pres">
      <dgm:prSet presAssocID="{5080BDF2-E199-4438-93C0-F5B5E6314A3F}" presName="spaceRect" presStyleCnt="0"/>
      <dgm:spPr/>
    </dgm:pt>
    <dgm:pt modelId="{C385FA41-1964-43A2-8838-F0EBC9451876}" type="pres">
      <dgm:prSet presAssocID="{5080BDF2-E199-4438-93C0-F5B5E6314A3F}" presName="textRect" presStyleLbl="revTx" presStyleIdx="0" presStyleCnt="3" custScaleX="100000" custScaleY="106973">
        <dgm:presLayoutVars>
          <dgm:chMax val="1"/>
          <dgm:chPref val="1"/>
        </dgm:presLayoutVars>
      </dgm:prSet>
      <dgm:spPr/>
      <dgm:t>
        <a:bodyPr/>
        <a:lstStyle/>
        <a:p>
          <a:endParaRPr lang="en-GB"/>
        </a:p>
      </dgm:t>
    </dgm:pt>
    <dgm:pt modelId="{2B354A1D-C4AD-4B14-9BA3-8A8FBBDBD219}" type="pres">
      <dgm:prSet presAssocID="{E955C72C-F08F-4F01-BBED-7F5928DEABE3}" presName="sibTrans" presStyleCnt="0"/>
      <dgm:spPr/>
    </dgm:pt>
    <dgm:pt modelId="{C3DEE579-A308-4D57-BCD1-7EABD4F807D7}" type="pres">
      <dgm:prSet presAssocID="{A39F6081-0BAC-4A90-855C-3B1A7E57BBDA}" presName="compNode" presStyleCnt="0"/>
      <dgm:spPr/>
    </dgm:pt>
    <dgm:pt modelId="{EEE04185-CA9F-4F7B-B637-3DFA9FE18BA3}" type="pres">
      <dgm:prSet presAssocID="{A39F6081-0BAC-4A90-855C-3B1A7E57BBDA}" presName="iconRect"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Thought bubble"/>
        </a:ext>
      </dgm:extLst>
    </dgm:pt>
    <dgm:pt modelId="{CD336535-F399-481A-8B69-CAF2FC4F75D0}" type="pres">
      <dgm:prSet presAssocID="{A39F6081-0BAC-4A90-855C-3B1A7E57BBDA}" presName="spaceRect" presStyleCnt="0"/>
      <dgm:spPr/>
    </dgm:pt>
    <dgm:pt modelId="{2A7B31FC-75D4-4A1B-B7B3-ACBD7D86C4FD}" type="pres">
      <dgm:prSet presAssocID="{A39F6081-0BAC-4A90-855C-3B1A7E57BBDA}" presName="textRect" presStyleLbl="revTx" presStyleIdx="1" presStyleCnt="3">
        <dgm:presLayoutVars>
          <dgm:chMax val="1"/>
          <dgm:chPref val="1"/>
        </dgm:presLayoutVars>
      </dgm:prSet>
      <dgm:spPr/>
      <dgm:t>
        <a:bodyPr/>
        <a:lstStyle/>
        <a:p>
          <a:endParaRPr lang="en-GB"/>
        </a:p>
      </dgm:t>
    </dgm:pt>
    <dgm:pt modelId="{FC212EF6-523B-4F16-A5B6-0CC56F6E3896}" type="pres">
      <dgm:prSet presAssocID="{760DF816-1840-4C99-999A-B2C229126625}" presName="sibTrans" presStyleCnt="0"/>
      <dgm:spPr/>
    </dgm:pt>
    <dgm:pt modelId="{F0DC46C7-4652-4CC0-8647-44C3987550E9}" type="pres">
      <dgm:prSet presAssocID="{BCBD3513-D7C4-4E7A-B4F2-9BF936E5622C}" presName="compNode" presStyleCnt="0"/>
      <dgm:spPr/>
    </dgm:pt>
    <dgm:pt modelId="{03021E7C-FAA9-4B3D-B472-17DB5C136DBF}" type="pres">
      <dgm:prSet presAssocID="{BCBD3513-D7C4-4E7A-B4F2-9BF936E5622C}" presName="iconRect"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Irritant"/>
        </a:ext>
      </dgm:extLst>
    </dgm:pt>
    <dgm:pt modelId="{482267F7-DE18-408D-8922-726606401981}" type="pres">
      <dgm:prSet presAssocID="{BCBD3513-D7C4-4E7A-B4F2-9BF936E5622C}" presName="spaceRect" presStyleCnt="0"/>
      <dgm:spPr/>
    </dgm:pt>
    <dgm:pt modelId="{0AB4FA85-16AB-4BC9-BDF9-929439C33BB6}" type="pres">
      <dgm:prSet presAssocID="{BCBD3513-D7C4-4E7A-B4F2-9BF936E5622C}" presName="textRect" presStyleLbl="revTx" presStyleIdx="2" presStyleCnt="3">
        <dgm:presLayoutVars>
          <dgm:chMax val="1"/>
          <dgm:chPref val="1"/>
        </dgm:presLayoutVars>
      </dgm:prSet>
      <dgm:spPr/>
      <dgm:t>
        <a:bodyPr/>
        <a:lstStyle/>
        <a:p>
          <a:endParaRPr lang="en-GB"/>
        </a:p>
      </dgm:t>
    </dgm:pt>
  </dgm:ptLst>
  <dgm:cxnLst>
    <dgm:cxn modelId="{0536D049-4813-44F2-B6AE-C7D5F67FF3BF}" type="presOf" srcId="{5080BDF2-E199-4438-93C0-F5B5E6314A3F}" destId="{C385FA41-1964-43A2-8838-F0EBC9451876}" srcOrd="0" destOrd="0" presId="urn:microsoft.com/office/officeart/2018/2/layout/IconLabelList"/>
    <dgm:cxn modelId="{49837BC3-F4A7-4B86-8EF6-A0B039584841}" srcId="{D3CFAD6B-7483-4146-B2F6-5DB14FCA2D34}" destId="{5080BDF2-E199-4438-93C0-F5B5E6314A3F}" srcOrd="0" destOrd="0" parTransId="{63FC17EE-FEF0-424D-BB69-9FCBFFC6ACE1}" sibTransId="{E955C72C-F08F-4F01-BBED-7F5928DEABE3}"/>
    <dgm:cxn modelId="{5A66D723-7238-4985-8463-87D112147EFE}" type="presOf" srcId="{D3CFAD6B-7483-4146-B2F6-5DB14FCA2D34}" destId="{E18F394E-69CF-4B6A-ACA2-98EFD51B3EE4}" srcOrd="0" destOrd="0" presId="urn:microsoft.com/office/officeart/2018/2/layout/IconLabelList"/>
    <dgm:cxn modelId="{4CAAD4F7-CF6E-4A05-B3B9-5E36B5649087}" type="presOf" srcId="{A39F6081-0BAC-4A90-855C-3B1A7E57BBDA}" destId="{2A7B31FC-75D4-4A1B-B7B3-ACBD7D86C4FD}" srcOrd="0" destOrd="0" presId="urn:microsoft.com/office/officeart/2018/2/layout/IconLabelList"/>
    <dgm:cxn modelId="{60D31148-A6D9-4605-B432-0BB5C78CEA2D}" type="presOf" srcId="{BCBD3513-D7C4-4E7A-B4F2-9BF936E5622C}" destId="{0AB4FA85-16AB-4BC9-BDF9-929439C33BB6}" srcOrd="0" destOrd="0" presId="urn:microsoft.com/office/officeart/2018/2/layout/IconLabelList"/>
    <dgm:cxn modelId="{58560089-5FF5-4898-BA9F-2817F69AA67C}" srcId="{D3CFAD6B-7483-4146-B2F6-5DB14FCA2D34}" destId="{BCBD3513-D7C4-4E7A-B4F2-9BF936E5622C}" srcOrd="2" destOrd="0" parTransId="{32C42474-E3AE-4682-B0CC-01ADC04D04EE}" sibTransId="{D36D6BD2-7040-423D-B97B-D07BC55E9D7F}"/>
    <dgm:cxn modelId="{DC38FC90-CC71-448A-9223-6D5AF6ADED69}" srcId="{D3CFAD6B-7483-4146-B2F6-5DB14FCA2D34}" destId="{A39F6081-0BAC-4A90-855C-3B1A7E57BBDA}" srcOrd="1" destOrd="0" parTransId="{BE179BF5-0F01-46CD-96BE-912CD1D03743}" sibTransId="{760DF816-1840-4C99-999A-B2C229126625}"/>
    <dgm:cxn modelId="{FCD5676D-0EDB-4A4B-ABF9-C170D7119FAB}" type="presParOf" srcId="{E18F394E-69CF-4B6A-ACA2-98EFD51B3EE4}" destId="{82FA37DB-DF8A-4783-BFA9-AE87521EBD1A}" srcOrd="0" destOrd="0" presId="urn:microsoft.com/office/officeart/2018/2/layout/IconLabelList"/>
    <dgm:cxn modelId="{C53A1E5E-B6B5-4292-86AA-130711F3AAB8}" type="presParOf" srcId="{82FA37DB-DF8A-4783-BFA9-AE87521EBD1A}" destId="{34FFC045-2B6E-4A6B-8BAE-0D449C61B22C}" srcOrd="0" destOrd="0" presId="urn:microsoft.com/office/officeart/2018/2/layout/IconLabelList"/>
    <dgm:cxn modelId="{815257EA-E126-4BD4-B1F1-65B23B2E8C2C}" type="presParOf" srcId="{82FA37DB-DF8A-4783-BFA9-AE87521EBD1A}" destId="{089ACE2A-5B5E-4200-A8D9-AC171B582DCA}" srcOrd="1" destOrd="0" presId="urn:microsoft.com/office/officeart/2018/2/layout/IconLabelList"/>
    <dgm:cxn modelId="{D19C7C5D-2265-4E94-92C1-759C8A70CCBF}" type="presParOf" srcId="{82FA37DB-DF8A-4783-BFA9-AE87521EBD1A}" destId="{C385FA41-1964-43A2-8838-F0EBC9451876}" srcOrd="2" destOrd="0" presId="urn:microsoft.com/office/officeart/2018/2/layout/IconLabelList"/>
    <dgm:cxn modelId="{0C0B0C4E-5F2D-415B-B000-540472AB9395}" type="presParOf" srcId="{E18F394E-69CF-4B6A-ACA2-98EFD51B3EE4}" destId="{2B354A1D-C4AD-4B14-9BA3-8A8FBBDBD219}" srcOrd="1" destOrd="0" presId="urn:microsoft.com/office/officeart/2018/2/layout/IconLabelList"/>
    <dgm:cxn modelId="{87C2C1BD-7C4E-4E02-87C7-C7E4C1180056}" type="presParOf" srcId="{E18F394E-69CF-4B6A-ACA2-98EFD51B3EE4}" destId="{C3DEE579-A308-4D57-BCD1-7EABD4F807D7}" srcOrd="2" destOrd="0" presId="urn:microsoft.com/office/officeart/2018/2/layout/IconLabelList"/>
    <dgm:cxn modelId="{16582A6B-2102-45CA-9AB3-12CC39257F96}" type="presParOf" srcId="{C3DEE579-A308-4D57-BCD1-7EABD4F807D7}" destId="{EEE04185-CA9F-4F7B-B637-3DFA9FE18BA3}" srcOrd="0" destOrd="0" presId="urn:microsoft.com/office/officeart/2018/2/layout/IconLabelList"/>
    <dgm:cxn modelId="{86A2FD5F-C42C-48FA-B5AC-4BC25F20B474}" type="presParOf" srcId="{C3DEE579-A308-4D57-BCD1-7EABD4F807D7}" destId="{CD336535-F399-481A-8B69-CAF2FC4F75D0}" srcOrd="1" destOrd="0" presId="urn:microsoft.com/office/officeart/2018/2/layout/IconLabelList"/>
    <dgm:cxn modelId="{16CE43A6-4498-4F96-866B-DEB4834087D7}" type="presParOf" srcId="{C3DEE579-A308-4D57-BCD1-7EABD4F807D7}" destId="{2A7B31FC-75D4-4A1B-B7B3-ACBD7D86C4FD}" srcOrd="2" destOrd="0" presId="urn:microsoft.com/office/officeart/2018/2/layout/IconLabelList"/>
    <dgm:cxn modelId="{F33AEA95-CA87-4416-97FE-8E25B18A67FB}" type="presParOf" srcId="{E18F394E-69CF-4B6A-ACA2-98EFD51B3EE4}" destId="{FC212EF6-523B-4F16-A5B6-0CC56F6E3896}" srcOrd="3" destOrd="0" presId="urn:microsoft.com/office/officeart/2018/2/layout/IconLabelList"/>
    <dgm:cxn modelId="{0F080593-D19E-4459-B61B-74F8CDB1551E}" type="presParOf" srcId="{E18F394E-69CF-4B6A-ACA2-98EFD51B3EE4}" destId="{F0DC46C7-4652-4CC0-8647-44C3987550E9}" srcOrd="4" destOrd="0" presId="urn:microsoft.com/office/officeart/2018/2/layout/IconLabelList"/>
    <dgm:cxn modelId="{E16161CC-D679-4183-B27A-06671269995F}" type="presParOf" srcId="{F0DC46C7-4652-4CC0-8647-44C3987550E9}" destId="{03021E7C-FAA9-4B3D-B472-17DB5C136DBF}" srcOrd="0" destOrd="0" presId="urn:microsoft.com/office/officeart/2018/2/layout/IconLabelList"/>
    <dgm:cxn modelId="{C5B3BE8B-BEF8-4D19-8C8C-93AFAA0DCDCD}" type="presParOf" srcId="{F0DC46C7-4652-4CC0-8647-44C3987550E9}" destId="{482267F7-DE18-408D-8922-726606401981}" srcOrd="1" destOrd="0" presId="urn:microsoft.com/office/officeart/2018/2/layout/IconLabelList"/>
    <dgm:cxn modelId="{5FBAA482-0014-430D-A68D-F63BC1E4A495}" type="presParOf" srcId="{F0DC46C7-4652-4CC0-8647-44C3987550E9}" destId="{0AB4FA85-16AB-4BC9-BDF9-929439C33BB6}"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DF8600B-BB7D-45D4-8200-1186C899B5CC}"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09D6B7A4-84F4-47A6-A087-F058CC494CAF}">
      <dgm:prSet/>
      <dgm:spPr/>
      <dgm:t>
        <a:bodyPr/>
        <a:lstStyle/>
        <a:p>
          <a:r>
            <a:rPr lang="en-GB" b="1" dirty="0"/>
            <a:t>Opioids should be started and titrated as they normally would for symptom control.</a:t>
          </a:r>
          <a:endParaRPr lang="en-US" b="1" dirty="0"/>
        </a:p>
      </dgm:t>
    </dgm:pt>
    <dgm:pt modelId="{B51332D4-4DC0-4A35-81F1-B9747B65C341}" type="parTrans" cxnId="{94A5F794-0BB6-4C73-95EE-267BBFAA5AFC}">
      <dgm:prSet/>
      <dgm:spPr/>
      <dgm:t>
        <a:bodyPr/>
        <a:lstStyle/>
        <a:p>
          <a:endParaRPr lang="en-US"/>
        </a:p>
      </dgm:t>
    </dgm:pt>
    <dgm:pt modelId="{24E5112E-60B6-4B1C-9B8E-51C7E9802682}" type="sibTrans" cxnId="{94A5F794-0BB6-4C73-95EE-267BBFAA5AFC}">
      <dgm:prSet/>
      <dgm:spPr/>
      <dgm:t>
        <a:bodyPr/>
        <a:lstStyle/>
        <a:p>
          <a:endParaRPr lang="en-US"/>
        </a:p>
      </dgm:t>
    </dgm:pt>
    <dgm:pt modelId="{41767FFC-1976-4BAC-916C-DB0E394EC7BB}">
      <dgm:prSet/>
      <dgm:spPr/>
      <dgm:t>
        <a:bodyPr/>
        <a:lstStyle/>
        <a:p>
          <a:r>
            <a:rPr lang="en-GB" b="1" dirty="0"/>
            <a:t>In some circumstances larger opioid doses may be required but the degree of tolerance an individual has is variable and difficult to predict.</a:t>
          </a:r>
          <a:endParaRPr lang="en-US" b="1" dirty="0"/>
        </a:p>
      </dgm:t>
    </dgm:pt>
    <dgm:pt modelId="{D79F1D8A-34D0-4738-B038-0A1CAF8FCCD8}" type="parTrans" cxnId="{7E59CE3A-9E44-49D5-98B6-388880AF72A3}">
      <dgm:prSet/>
      <dgm:spPr/>
      <dgm:t>
        <a:bodyPr/>
        <a:lstStyle/>
        <a:p>
          <a:endParaRPr lang="en-US"/>
        </a:p>
      </dgm:t>
    </dgm:pt>
    <dgm:pt modelId="{8EF64FC8-DAF9-40F1-8F56-FCFD8E202833}" type="sibTrans" cxnId="{7E59CE3A-9E44-49D5-98B6-388880AF72A3}">
      <dgm:prSet/>
      <dgm:spPr/>
      <dgm:t>
        <a:bodyPr/>
        <a:lstStyle/>
        <a:p>
          <a:endParaRPr lang="en-US"/>
        </a:p>
      </dgm:t>
    </dgm:pt>
    <dgm:pt modelId="{6AC88907-B266-4BE0-8B48-F8CEC43F0320}">
      <dgm:prSet/>
      <dgm:spPr/>
      <dgm:t>
        <a:bodyPr/>
        <a:lstStyle/>
        <a:p>
          <a:r>
            <a:rPr lang="en-GB" b="1" dirty="0"/>
            <a:t>Unless clear reasons not to, oral modified release preparation is the first line choice.</a:t>
          </a:r>
          <a:endParaRPr lang="en-US" b="1" dirty="0"/>
        </a:p>
      </dgm:t>
    </dgm:pt>
    <dgm:pt modelId="{8BD21284-F3E1-4B8E-87B5-8E8F41EB88D6}" type="parTrans" cxnId="{BC420C2E-0104-4741-B477-F76FB01941EE}">
      <dgm:prSet/>
      <dgm:spPr/>
      <dgm:t>
        <a:bodyPr/>
        <a:lstStyle/>
        <a:p>
          <a:endParaRPr lang="en-US"/>
        </a:p>
      </dgm:t>
    </dgm:pt>
    <dgm:pt modelId="{1D2769E8-E2A5-410D-B5B2-407DE0456113}" type="sibTrans" cxnId="{BC420C2E-0104-4741-B477-F76FB01941EE}">
      <dgm:prSet/>
      <dgm:spPr/>
      <dgm:t>
        <a:bodyPr/>
        <a:lstStyle/>
        <a:p>
          <a:endParaRPr lang="en-US"/>
        </a:p>
      </dgm:t>
    </dgm:pt>
    <dgm:pt modelId="{09442C8B-A806-4BDA-8C24-A39A52DF153A}">
      <dgm:prSet/>
      <dgm:spPr/>
      <dgm:t>
        <a:bodyPr/>
        <a:lstStyle/>
        <a:p>
          <a:r>
            <a:rPr lang="en-GB" b="1" dirty="0"/>
            <a:t>Patches do not prevent abuse.</a:t>
          </a:r>
          <a:endParaRPr lang="en-US" b="1" dirty="0"/>
        </a:p>
      </dgm:t>
    </dgm:pt>
    <dgm:pt modelId="{8A2F517C-9623-4A45-8B45-42F85DEB7AF3}" type="parTrans" cxnId="{091F0582-89A6-453A-B87D-B8D302B52B1C}">
      <dgm:prSet/>
      <dgm:spPr/>
      <dgm:t>
        <a:bodyPr/>
        <a:lstStyle/>
        <a:p>
          <a:endParaRPr lang="en-US"/>
        </a:p>
      </dgm:t>
    </dgm:pt>
    <dgm:pt modelId="{A7D5AE0E-4714-41FB-A9F7-4BE0C8F6A99B}" type="sibTrans" cxnId="{091F0582-89A6-453A-B87D-B8D302B52B1C}">
      <dgm:prSet/>
      <dgm:spPr/>
      <dgm:t>
        <a:bodyPr/>
        <a:lstStyle/>
        <a:p>
          <a:endParaRPr lang="en-US"/>
        </a:p>
      </dgm:t>
    </dgm:pt>
    <dgm:pt modelId="{B8D5D5EF-0789-3748-9CAD-9D25029D257A}" type="pres">
      <dgm:prSet presAssocID="{6DF8600B-BB7D-45D4-8200-1186C899B5CC}" presName="linear" presStyleCnt="0">
        <dgm:presLayoutVars>
          <dgm:animLvl val="lvl"/>
          <dgm:resizeHandles val="exact"/>
        </dgm:presLayoutVars>
      </dgm:prSet>
      <dgm:spPr/>
      <dgm:t>
        <a:bodyPr/>
        <a:lstStyle/>
        <a:p>
          <a:endParaRPr lang="en-GB"/>
        </a:p>
      </dgm:t>
    </dgm:pt>
    <dgm:pt modelId="{0D739E29-47DA-454C-9EB8-77072298EC2B}" type="pres">
      <dgm:prSet presAssocID="{09D6B7A4-84F4-47A6-A087-F058CC494CAF}" presName="parentText" presStyleLbl="node1" presStyleIdx="0" presStyleCnt="4">
        <dgm:presLayoutVars>
          <dgm:chMax val="0"/>
          <dgm:bulletEnabled val="1"/>
        </dgm:presLayoutVars>
      </dgm:prSet>
      <dgm:spPr/>
      <dgm:t>
        <a:bodyPr/>
        <a:lstStyle/>
        <a:p>
          <a:endParaRPr lang="en-GB"/>
        </a:p>
      </dgm:t>
    </dgm:pt>
    <dgm:pt modelId="{59D5584F-D6DD-9947-B246-2A36A7A6415E}" type="pres">
      <dgm:prSet presAssocID="{24E5112E-60B6-4B1C-9B8E-51C7E9802682}" presName="spacer" presStyleCnt="0"/>
      <dgm:spPr/>
    </dgm:pt>
    <dgm:pt modelId="{CE3A0CFF-8674-7B44-AC93-8594AB633D1D}" type="pres">
      <dgm:prSet presAssocID="{41767FFC-1976-4BAC-916C-DB0E394EC7BB}" presName="parentText" presStyleLbl="node1" presStyleIdx="1" presStyleCnt="4">
        <dgm:presLayoutVars>
          <dgm:chMax val="0"/>
          <dgm:bulletEnabled val="1"/>
        </dgm:presLayoutVars>
      </dgm:prSet>
      <dgm:spPr/>
      <dgm:t>
        <a:bodyPr/>
        <a:lstStyle/>
        <a:p>
          <a:endParaRPr lang="en-GB"/>
        </a:p>
      </dgm:t>
    </dgm:pt>
    <dgm:pt modelId="{3EA24A93-95AE-FF41-883B-B10D8BB98B50}" type="pres">
      <dgm:prSet presAssocID="{8EF64FC8-DAF9-40F1-8F56-FCFD8E202833}" presName="spacer" presStyleCnt="0"/>
      <dgm:spPr/>
    </dgm:pt>
    <dgm:pt modelId="{4F6A3F9B-5C27-2E44-829D-AF724916F3E4}" type="pres">
      <dgm:prSet presAssocID="{6AC88907-B266-4BE0-8B48-F8CEC43F0320}" presName="parentText" presStyleLbl="node1" presStyleIdx="2" presStyleCnt="4">
        <dgm:presLayoutVars>
          <dgm:chMax val="0"/>
          <dgm:bulletEnabled val="1"/>
        </dgm:presLayoutVars>
      </dgm:prSet>
      <dgm:spPr/>
      <dgm:t>
        <a:bodyPr/>
        <a:lstStyle/>
        <a:p>
          <a:endParaRPr lang="en-GB"/>
        </a:p>
      </dgm:t>
    </dgm:pt>
    <dgm:pt modelId="{9473DCDD-7A13-3C46-BDEE-627A795FAF95}" type="pres">
      <dgm:prSet presAssocID="{1D2769E8-E2A5-410D-B5B2-407DE0456113}" presName="spacer" presStyleCnt="0"/>
      <dgm:spPr/>
    </dgm:pt>
    <dgm:pt modelId="{E3AAFE36-FB93-724F-BB41-2EB3843B9751}" type="pres">
      <dgm:prSet presAssocID="{09442C8B-A806-4BDA-8C24-A39A52DF153A}" presName="parentText" presStyleLbl="node1" presStyleIdx="3" presStyleCnt="4" custLinFactY="1481" custLinFactNeighborX="-8812" custLinFactNeighborY="100000">
        <dgm:presLayoutVars>
          <dgm:chMax val="0"/>
          <dgm:bulletEnabled val="1"/>
        </dgm:presLayoutVars>
      </dgm:prSet>
      <dgm:spPr/>
      <dgm:t>
        <a:bodyPr/>
        <a:lstStyle/>
        <a:p>
          <a:endParaRPr lang="en-GB"/>
        </a:p>
      </dgm:t>
    </dgm:pt>
  </dgm:ptLst>
  <dgm:cxnLst>
    <dgm:cxn modelId="{BC420C2E-0104-4741-B477-F76FB01941EE}" srcId="{6DF8600B-BB7D-45D4-8200-1186C899B5CC}" destId="{6AC88907-B266-4BE0-8B48-F8CEC43F0320}" srcOrd="2" destOrd="0" parTransId="{8BD21284-F3E1-4B8E-87B5-8E8F41EB88D6}" sibTransId="{1D2769E8-E2A5-410D-B5B2-407DE0456113}"/>
    <dgm:cxn modelId="{F51BF41B-DEF2-4D4B-AC9B-DA4C1CCA09A1}" type="presOf" srcId="{41767FFC-1976-4BAC-916C-DB0E394EC7BB}" destId="{CE3A0CFF-8674-7B44-AC93-8594AB633D1D}" srcOrd="0" destOrd="0" presId="urn:microsoft.com/office/officeart/2005/8/layout/vList2"/>
    <dgm:cxn modelId="{7E59CE3A-9E44-49D5-98B6-388880AF72A3}" srcId="{6DF8600B-BB7D-45D4-8200-1186C899B5CC}" destId="{41767FFC-1976-4BAC-916C-DB0E394EC7BB}" srcOrd="1" destOrd="0" parTransId="{D79F1D8A-34D0-4738-B038-0A1CAF8FCCD8}" sibTransId="{8EF64FC8-DAF9-40F1-8F56-FCFD8E202833}"/>
    <dgm:cxn modelId="{091F0582-89A6-453A-B87D-B8D302B52B1C}" srcId="{6DF8600B-BB7D-45D4-8200-1186C899B5CC}" destId="{09442C8B-A806-4BDA-8C24-A39A52DF153A}" srcOrd="3" destOrd="0" parTransId="{8A2F517C-9623-4A45-8B45-42F85DEB7AF3}" sibTransId="{A7D5AE0E-4714-41FB-A9F7-4BE0C8F6A99B}"/>
    <dgm:cxn modelId="{C99853EE-8C76-4943-9FF3-2ED261812237}" type="presOf" srcId="{09442C8B-A806-4BDA-8C24-A39A52DF153A}" destId="{E3AAFE36-FB93-724F-BB41-2EB3843B9751}" srcOrd="0" destOrd="0" presId="urn:microsoft.com/office/officeart/2005/8/layout/vList2"/>
    <dgm:cxn modelId="{DEA04C71-5864-A243-9C39-236ED91CEEAB}" type="presOf" srcId="{6DF8600B-BB7D-45D4-8200-1186C899B5CC}" destId="{B8D5D5EF-0789-3748-9CAD-9D25029D257A}" srcOrd="0" destOrd="0" presId="urn:microsoft.com/office/officeart/2005/8/layout/vList2"/>
    <dgm:cxn modelId="{94A5F794-0BB6-4C73-95EE-267BBFAA5AFC}" srcId="{6DF8600B-BB7D-45D4-8200-1186C899B5CC}" destId="{09D6B7A4-84F4-47A6-A087-F058CC494CAF}" srcOrd="0" destOrd="0" parTransId="{B51332D4-4DC0-4A35-81F1-B9747B65C341}" sibTransId="{24E5112E-60B6-4B1C-9B8E-51C7E9802682}"/>
    <dgm:cxn modelId="{EA36C75F-0210-2843-A831-70386AE1CEB3}" type="presOf" srcId="{6AC88907-B266-4BE0-8B48-F8CEC43F0320}" destId="{4F6A3F9B-5C27-2E44-829D-AF724916F3E4}" srcOrd="0" destOrd="0" presId="urn:microsoft.com/office/officeart/2005/8/layout/vList2"/>
    <dgm:cxn modelId="{67720A28-19BE-6740-939F-C633670FACCE}" type="presOf" srcId="{09D6B7A4-84F4-47A6-A087-F058CC494CAF}" destId="{0D739E29-47DA-454C-9EB8-77072298EC2B}" srcOrd="0" destOrd="0" presId="urn:microsoft.com/office/officeart/2005/8/layout/vList2"/>
    <dgm:cxn modelId="{7B8D4ADB-1EE7-6D42-8DD4-A240839BB09B}" type="presParOf" srcId="{B8D5D5EF-0789-3748-9CAD-9D25029D257A}" destId="{0D739E29-47DA-454C-9EB8-77072298EC2B}" srcOrd="0" destOrd="0" presId="urn:microsoft.com/office/officeart/2005/8/layout/vList2"/>
    <dgm:cxn modelId="{EF6838AC-57C7-F849-A46B-99C9D4BA2AC0}" type="presParOf" srcId="{B8D5D5EF-0789-3748-9CAD-9D25029D257A}" destId="{59D5584F-D6DD-9947-B246-2A36A7A6415E}" srcOrd="1" destOrd="0" presId="urn:microsoft.com/office/officeart/2005/8/layout/vList2"/>
    <dgm:cxn modelId="{6DB65CD1-1776-FE44-BD7A-26BFAC247BC1}" type="presParOf" srcId="{B8D5D5EF-0789-3748-9CAD-9D25029D257A}" destId="{CE3A0CFF-8674-7B44-AC93-8594AB633D1D}" srcOrd="2" destOrd="0" presId="urn:microsoft.com/office/officeart/2005/8/layout/vList2"/>
    <dgm:cxn modelId="{1D9511DA-C05F-C149-936D-7C1D249CF0DC}" type="presParOf" srcId="{B8D5D5EF-0789-3748-9CAD-9D25029D257A}" destId="{3EA24A93-95AE-FF41-883B-B10D8BB98B50}" srcOrd="3" destOrd="0" presId="urn:microsoft.com/office/officeart/2005/8/layout/vList2"/>
    <dgm:cxn modelId="{35955326-0126-8A46-9299-E93D9B9D6800}" type="presParOf" srcId="{B8D5D5EF-0789-3748-9CAD-9D25029D257A}" destId="{4F6A3F9B-5C27-2E44-829D-AF724916F3E4}" srcOrd="4" destOrd="0" presId="urn:microsoft.com/office/officeart/2005/8/layout/vList2"/>
    <dgm:cxn modelId="{33EA1CE6-BB54-F447-ACB0-2DA5C1CCDFD5}" type="presParOf" srcId="{B8D5D5EF-0789-3748-9CAD-9D25029D257A}" destId="{9473DCDD-7A13-3C46-BDEE-627A795FAF95}" srcOrd="5" destOrd="0" presId="urn:microsoft.com/office/officeart/2005/8/layout/vList2"/>
    <dgm:cxn modelId="{A0C9FB4D-AD54-124A-BF6E-82FED4E44F02}" type="presParOf" srcId="{B8D5D5EF-0789-3748-9CAD-9D25029D257A}" destId="{E3AAFE36-FB93-724F-BB41-2EB3843B9751}"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78864A5-D0E0-4A7F-BA55-6BB1B4CB04DE}"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7340ADF3-B350-43DD-BDF2-26F8918FF50D}">
      <dgm:prSet/>
      <dgm:spPr/>
      <dgm:t>
        <a:bodyPr/>
        <a:lstStyle/>
        <a:p>
          <a:r>
            <a:rPr lang="en-GB" dirty="0"/>
            <a:t>May be best kept to a minimum, with titration of the background opioid preferred.</a:t>
          </a:r>
          <a:endParaRPr lang="en-US" dirty="0"/>
        </a:p>
      </dgm:t>
    </dgm:pt>
    <dgm:pt modelId="{E44A0B18-D1A5-4559-A053-10473741B299}" type="parTrans" cxnId="{69D47857-10E6-4F75-BC9E-7216B19A466F}">
      <dgm:prSet/>
      <dgm:spPr/>
      <dgm:t>
        <a:bodyPr/>
        <a:lstStyle/>
        <a:p>
          <a:endParaRPr lang="en-US"/>
        </a:p>
      </dgm:t>
    </dgm:pt>
    <dgm:pt modelId="{5AF1B161-BA34-4731-BCF9-B059A9DEC2D6}" type="sibTrans" cxnId="{69D47857-10E6-4F75-BC9E-7216B19A466F}">
      <dgm:prSet/>
      <dgm:spPr/>
      <dgm:t>
        <a:bodyPr/>
        <a:lstStyle/>
        <a:p>
          <a:endParaRPr lang="en-US"/>
        </a:p>
      </dgm:t>
    </dgm:pt>
    <dgm:pt modelId="{9AB73BDF-01F4-4C2B-8405-15BCBE6E17FA}">
      <dgm:prSet/>
      <dgm:spPr/>
      <dgm:t>
        <a:bodyPr/>
        <a:lstStyle/>
        <a:p>
          <a:r>
            <a:rPr lang="en-GB" b="1" dirty="0"/>
            <a:t>Patient may not want it.</a:t>
          </a:r>
          <a:endParaRPr lang="en-US" b="1" dirty="0"/>
        </a:p>
      </dgm:t>
    </dgm:pt>
    <dgm:pt modelId="{5C7731CA-6612-4727-A89E-B059F8AAA48E}" type="parTrans" cxnId="{DFEBF51F-94D8-488D-A07D-2320C19178FD}">
      <dgm:prSet/>
      <dgm:spPr/>
      <dgm:t>
        <a:bodyPr/>
        <a:lstStyle/>
        <a:p>
          <a:endParaRPr lang="en-US"/>
        </a:p>
      </dgm:t>
    </dgm:pt>
    <dgm:pt modelId="{D0DE0EDB-061E-4C2C-BB90-AF39AE11D417}" type="sibTrans" cxnId="{DFEBF51F-94D8-488D-A07D-2320C19178FD}">
      <dgm:prSet/>
      <dgm:spPr/>
      <dgm:t>
        <a:bodyPr/>
        <a:lstStyle/>
        <a:p>
          <a:endParaRPr lang="en-US"/>
        </a:p>
      </dgm:t>
    </dgm:pt>
    <dgm:pt modelId="{17135B26-B1F0-40B5-B0D4-AA7D68AA32DF}">
      <dgm:prSet/>
      <dgm:spPr/>
      <dgm:t>
        <a:bodyPr/>
        <a:lstStyle/>
        <a:p>
          <a:r>
            <a:rPr lang="en-GB" dirty="0"/>
            <a:t>If limiting this, ensure frequent clinical review.</a:t>
          </a:r>
          <a:endParaRPr lang="en-US" dirty="0"/>
        </a:p>
      </dgm:t>
    </dgm:pt>
    <dgm:pt modelId="{D2BDAAFE-7AB8-431A-95BF-411045E4B4EC}" type="parTrans" cxnId="{E23B7E55-5CE5-4116-8462-BBC2F713598F}">
      <dgm:prSet/>
      <dgm:spPr/>
      <dgm:t>
        <a:bodyPr/>
        <a:lstStyle/>
        <a:p>
          <a:endParaRPr lang="en-US"/>
        </a:p>
      </dgm:t>
    </dgm:pt>
    <dgm:pt modelId="{10F535C3-DD01-4C3A-B135-888A0291E517}" type="sibTrans" cxnId="{E23B7E55-5CE5-4116-8462-BBC2F713598F}">
      <dgm:prSet/>
      <dgm:spPr/>
      <dgm:t>
        <a:bodyPr/>
        <a:lstStyle/>
        <a:p>
          <a:endParaRPr lang="en-US"/>
        </a:p>
      </dgm:t>
    </dgm:pt>
    <dgm:pt modelId="{20CC1457-2EAF-DF47-9EEE-7EA336EAEA7D}" type="pres">
      <dgm:prSet presAssocID="{578864A5-D0E0-4A7F-BA55-6BB1B4CB04DE}" presName="linear" presStyleCnt="0">
        <dgm:presLayoutVars>
          <dgm:animLvl val="lvl"/>
          <dgm:resizeHandles val="exact"/>
        </dgm:presLayoutVars>
      </dgm:prSet>
      <dgm:spPr/>
      <dgm:t>
        <a:bodyPr/>
        <a:lstStyle/>
        <a:p>
          <a:endParaRPr lang="en-GB"/>
        </a:p>
      </dgm:t>
    </dgm:pt>
    <dgm:pt modelId="{A25D8E0D-B817-DC43-9666-5B4296ED313C}" type="pres">
      <dgm:prSet presAssocID="{7340ADF3-B350-43DD-BDF2-26F8918FF50D}" presName="parentText" presStyleLbl="node1" presStyleIdx="0" presStyleCnt="3">
        <dgm:presLayoutVars>
          <dgm:chMax val="0"/>
          <dgm:bulletEnabled val="1"/>
        </dgm:presLayoutVars>
      </dgm:prSet>
      <dgm:spPr/>
      <dgm:t>
        <a:bodyPr/>
        <a:lstStyle/>
        <a:p>
          <a:endParaRPr lang="en-GB"/>
        </a:p>
      </dgm:t>
    </dgm:pt>
    <dgm:pt modelId="{C2FDCAD3-284C-304A-A44F-E581F1ACBBC3}" type="pres">
      <dgm:prSet presAssocID="{5AF1B161-BA34-4731-BCF9-B059A9DEC2D6}" presName="spacer" presStyleCnt="0"/>
      <dgm:spPr/>
    </dgm:pt>
    <dgm:pt modelId="{E133729A-C011-6E47-95C5-4960B43CC738}" type="pres">
      <dgm:prSet presAssocID="{9AB73BDF-01F4-4C2B-8405-15BCBE6E17FA}" presName="parentText" presStyleLbl="node1" presStyleIdx="1" presStyleCnt="3">
        <dgm:presLayoutVars>
          <dgm:chMax val="0"/>
          <dgm:bulletEnabled val="1"/>
        </dgm:presLayoutVars>
      </dgm:prSet>
      <dgm:spPr/>
      <dgm:t>
        <a:bodyPr/>
        <a:lstStyle/>
        <a:p>
          <a:endParaRPr lang="en-GB"/>
        </a:p>
      </dgm:t>
    </dgm:pt>
    <dgm:pt modelId="{E4C6FD58-DB41-454C-B23F-4A22FA7AC46A}" type="pres">
      <dgm:prSet presAssocID="{D0DE0EDB-061E-4C2C-BB90-AF39AE11D417}" presName="spacer" presStyleCnt="0"/>
      <dgm:spPr/>
    </dgm:pt>
    <dgm:pt modelId="{1DCF9853-3E6F-2A4E-9615-C1077E33A14E}" type="pres">
      <dgm:prSet presAssocID="{17135B26-B1F0-40B5-B0D4-AA7D68AA32DF}" presName="parentText" presStyleLbl="node1" presStyleIdx="2" presStyleCnt="3">
        <dgm:presLayoutVars>
          <dgm:chMax val="0"/>
          <dgm:bulletEnabled val="1"/>
        </dgm:presLayoutVars>
      </dgm:prSet>
      <dgm:spPr/>
      <dgm:t>
        <a:bodyPr/>
        <a:lstStyle/>
        <a:p>
          <a:endParaRPr lang="en-GB"/>
        </a:p>
      </dgm:t>
    </dgm:pt>
  </dgm:ptLst>
  <dgm:cxnLst>
    <dgm:cxn modelId="{A051F1A0-7497-EC4B-8886-3DF348580010}" type="presOf" srcId="{9AB73BDF-01F4-4C2B-8405-15BCBE6E17FA}" destId="{E133729A-C011-6E47-95C5-4960B43CC738}" srcOrd="0" destOrd="0" presId="urn:microsoft.com/office/officeart/2005/8/layout/vList2"/>
    <dgm:cxn modelId="{DFEBF51F-94D8-488D-A07D-2320C19178FD}" srcId="{578864A5-D0E0-4A7F-BA55-6BB1B4CB04DE}" destId="{9AB73BDF-01F4-4C2B-8405-15BCBE6E17FA}" srcOrd="1" destOrd="0" parTransId="{5C7731CA-6612-4727-A89E-B059F8AAA48E}" sibTransId="{D0DE0EDB-061E-4C2C-BB90-AF39AE11D417}"/>
    <dgm:cxn modelId="{7E27CB16-3C49-1242-84C3-F0526698B51C}" type="presOf" srcId="{17135B26-B1F0-40B5-B0D4-AA7D68AA32DF}" destId="{1DCF9853-3E6F-2A4E-9615-C1077E33A14E}" srcOrd="0" destOrd="0" presId="urn:microsoft.com/office/officeart/2005/8/layout/vList2"/>
    <dgm:cxn modelId="{69D47857-10E6-4F75-BC9E-7216B19A466F}" srcId="{578864A5-D0E0-4A7F-BA55-6BB1B4CB04DE}" destId="{7340ADF3-B350-43DD-BDF2-26F8918FF50D}" srcOrd="0" destOrd="0" parTransId="{E44A0B18-D1A5-4559-A053-10473741B299}" sibTransId="{5AF1B161-BA34-4731-BCF9-B059A9DEC2D6}"/>
    <dgm:cxn modelId="{9BBD63C9-FC3A-1C42-A08A-2306B27BBCD1}" type="presOf" srcId="{578864A5-D0E0-4A7F-BA55-6BB1B4CB04DE}" destId="{20CC1457-2EAF-DF47-9EEE-7EA336EAEA7D}" srcOrd="0" destOrd="0" presId="urn:microsoft.com/office/officeart/2005/8/layout/vList2"/>
    <dgm:cxn modelId="{6BAC6FA8-BBFF-AB43-9D3D-6F8645AACD1E}" type="presOf" srcId="{7340ADF3-B350-43DD-BDF2-26F8918FF50D}" destId="{A25D8E0D-B817-DC43-9666-5B4296ED313C}" srcOrd="0" destOrd="0" presId="urn:microsoft.com/office/officeart/2005/8/layout/vList2"/>
    <dgm:cxn modelId="{E23B7E55-5CE5-4116-8462-BBC2F713598F}" srcId="{578864A5-D0E0-4A7F-BA55-6BB1B4CB04DE}" destId="{17135B26-B1F0-40B5-B0D4-AA7D68AA32DF}" srcOrd="2" destOrd="0" parTransId="{D2BDAAFE-7AB8-431A-95BF-411045E4B4EC}" sibTransId="{10F535C3-DD01-4C3A-B135-888A0291E517}"/>
    <dgm:cxn modelId="{50B91FE5-7B98-C74B-8F28-876B450FB899}" type="presParOf" srcId="{20CC1457-2EAF-DF47-9EEE-7EA336EAEA7D}" destId="{A25D8E0D-B817-DC43-9666-5B4296ED313C}" srcOrd="0" destOrd="0" presId="urn:microsoft.com/office/officeart/2005/8/layout/vList2"/>
    <dgm:cxn modelId="{FAFF9FFB-549A-3349-AB8D-55F101C372F3}" type="presParOf" srcId="{20CC1457-2EAF-DF47-9EEE-7EA336EAEA7D}" destId="{C2FDCAD3-284C-304A-A44F-E581F1ACBBC3}" srcOrd="1" destOrd="0" presId="urn:microsoft.com/office/officeart/2005/8/layout/vList2"/>
    <dgm:cxn modelId="{326C5D39-2C7C-2B49-A36F-43061206DD54}" type="presParOf" srcId="{20CC1457-2EAF-DF47-9EEE-7EA336EAEA7D}" destId="{E133729A-C011-6E47-95C5-4960B43CC738}" srcOrd="2" destOrd="0" presId="urn:microsoft.com/office/officeart/2005/8/layout/vList2"/>
    <dgm:cxn modelId="{F757FC97-598F-6944-85EA-6F17EBF7867C}" type="presParOf" srcId="{20CC1457-2EAF-DF47-9EEE-7EA336EAEA7D}" destId="{E4C6FD58-DB41-454C-B23F-4A22FA7AC46A}" srcOrd="3" destOrd="0" presId="urn:microsoft.com/office/officeart/2005/8/layout/vList2"/>
    <dgm:cxn modelId="{7937A1FA-7F6E-1F48-9D22-4FF392D32CA5}" type="presParOf" srcId="{20CC1457-2EAF-DF47-9EEE-7EA336EAEA7D}" destId="{1DCF9853-3E6F-2A4E-9615-C1077E33A14E}"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78864A5-D0E0-4A7F-BA55-6BB1B4CB04DE}"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18B4BA95-16DF-47F2-A6AD-0E713F715667}">
      <dgm:prSet/>
      <dgm:spPr/>
      <dgm:t>
        <a:bodyPr/>
        <a:lstStyle/>
        <a:p>
          <a:r>
            <a:rPr lang="en-GB" b="1" dirty="0"/>
            <a:t>The MAT dose should not routinely be used when calculating the appropriate breakthrough dose for symptom control.</a:t>
          </a:r>
          <a:endParaRPr lang="en-US" b="1" dirty="0"/>
        </a:p>
      </dgm:t>
    </dgm:pt>
    <dgm:pt modelId="{BD0F4FE2-A051-403C-9CA6-A542E71415AF}" type="sibTrans" cxnId="{D943715F-097A-47F8-A498-A1C97485317E}">
      <dgm:prSet/>
      <dgm:spPr/>
      <dgm:t>
        <a:bodyPr/>
        <a:lstStyle/>
        <a:p>
          <a:endParaRPr lang="en-US"/>
        </a:p>
      </dgm:t>
    </dgm:pt>
    <dgm:pt modelId="{D179CAE1-13FC-4125-B831-62523ED0FB0C}" type="parTrans" cxnId="{D943715F-097A-47F8-A498-A1C97485317E}">
      <dgm:prSet/>
      <dgm:spPr/>
      <dgm:t>
        <a:bodyPr/>
        <a:lstStyle/>
        <a:p>
          <a:endParaRPr lang="en-US"/>
        </a:p>
      </dgm:t>
    </dgm:pt>
    <dgm:pt modelId="{B09557C0-B59E-422D-A95D-865BDE4963B2}">
      <dgm:prSet/>
      <dgm:spPr/>
      <dgm:t>
        <a:bodyPr/>
        <a:lstStyle/>
        <a:p>
          <a:r>
            <a:rPr lang="en-GB" b="1" dirty="0"/>
            <a:t>Multiple breakthrough doses may represent inappropriate use </a:t>
          </a:r>
          <a:r>
            <a:rPr lang="en-GB" b="1"/>
            <a:t>or it could be undertreated </a:t>
          </a:r>
          <a:r>
            <a:rPr lang="en-GB" b="1" dirty="0"/>
            <a:t>pain.</a:t>
          </a:r>
          <a:endParaRPr lang="en-US" b="1" dirty="0"/>
        </a:p>
      </dgm:t>
    </dgm:pt>
    <dgm:pt modelId="{C7C357FD-0CE4-434D-80DE-3E28A0E39B4B}" type="sibTrans" cxnId="{72A1A44B-DEF8-4B93-8132-0DCAFCFB534B}">
      <dgm:prSet/>
      <dgm:spPr/>
      <dgm:t>
        <a:bodyPr/>
        <a:lstStyle/>
        <a:p>
          <a:endParaRPr lang="en-US"/>
        </a:p>
      </dgm:t>
    </dgm:pt>
    <dgm:pt modelId="{C6DB67FC-AA8D-4924-89E3-CF91761EC29C}" type="parTrans" cxnId="{72A1A44B-DEF8-4B93-8132-0DCAFCFB534B}">
      <dgm:prSet/>
      <dgm:spPr/>
      <dgm:t>
        <a:bodyPr/>
        <a:lstStyle/>
        <a:p>
          <a:endParaRPr lang="en-US"/>
        </a:p>
      </dgm:t>
    </dgm:pt>
    <dgm:pt modelId="{20CC1457-2EAF-DF47-9EEE-7EA336EAEA7D}" type="pres">
      <dgm:prSet presAssocID="{578864A5-D0E0-4A7F-BA55-6BB1B4CB04DE}" presName="linear" presStyleCnt="0">
        <dgm:presLayoutVars>
          <dgm:animLvl val="lvl"/>
          <dgm:resizeHandles val="exact"/>
        </dgm:presLayoutVars>
      </dgm:prSet>
      <dgm:spPr/>
      <dgm:t>
        <a:bodyPr/>
        <a:lstStyle/>
        <a:p>
          <a:endParaRPr lang="en-GB"/>
        </a:p>
      </dgm:t>
    </dgm:pt>
    <dgm:pt modelId="{61D7F4DB-44EF-294E-9B84-EAA65B398CCE}" type="pres">
      <dgm:prSet presAssocID="{18B4BA95-16DF-47F2-A6AD-0E713F715667}" presName="parentText" presStyleLbl="node1" presStyleIdx="0" presStyleCnt="2">
        <dgm:presLayoutVars>
          <dgm:chMax val="0"/>
          <dgm:bulletEnabled val="1"/>
        </dgm:presLayoutVars>
      </dgm:prSet>
      <dgm:spPr/>
      <dgm:t>
        <a:bodyPr/>
        <a:lstStyle/>
        <a:p>
          <a:endParaRPr lang="en-GB"/>
        </a:p>
      </dgm:t>
    </dgm:pt>
    <dgm:pt modelId="{ED65FD5A-60FD-C44A-9A23-4C8F838E758F}" type="pres">
      <dgm:prSet presAssocID="{BD0F4FE2-A051-403C-9CA6-A542E71415AF}" presName="spacer" presStyleCnt="0"/>
      <dgm:spPr/>
    </dgm:pt>
    <dgm:pt modelId="{210A9C72-9FE0-8047-9720-9C4E028C6973}" type="pres">
      <dgm:prSet presAssocID="{B09557C0-B59E-422D-A95D-865BDE4963B2}" presName="parentText" presStyleLbl="node1" presStyleIdx="1" presStyleCnt="2">
        <dgm:presLayoutVars>
          <dgm:chMax val="0"/>
          <dgm:bulletEnabled val="1"/>
        </dgm:presLayoutVars>
      </dgm:prSet>
      <dgm:spPr/>
      <dgm:t>
        <a:bodyPr/>
        <a:lstStyle/>
        <a:p>
          <a:endParaRPr lang="en-GB"/>
        </a:p>
      </dgm:t>
    </dgm:pt>
  </dgm:ptLst>
  <dgm:cxnLst>
    <dgm:cxn modelId="{20A00EF4-A760-4ACC-9536-6461079F1D8A}" type="presOf" srcId="{578864A5-D0E0-4A7F-BA55-6BB1B4CB04DE}" destId="{20CC1457-2EAF-DF47-9EEE-7EA336EAEA7D}" srcOrd="0" destOrd="0" presId="urn:microsoft.com/office/officeart/2005/8/layout/vList2"/>
    <dgm:cxn modelId="{D943715F-097A-47F8-A498-A1C97485317E}" srcId="{578864A5-D0E0-4A7F-BA55-6BB1B4CB04DE}" destId="{18B4BA95-16DF-47F2-A6AD-0E713F715667}" srcOrd="0" destOrd="0" parTransId="{D179CAE1-13FC-4125-B831-62523ED0FB0C}" sibTransId="{BD0F4FE2-A051-403C-9CA6-A542E71415AF}"/>
    <dgm:cxn modelId="{3D3BBB41-70F8-4119-8219-8E3B8C06B039}" type="presOf" srcId="{18B4BA95-16DF-47F2-A6AD-0E713F715667}" destId="{61D7F4DB-44EF-294E-9B84-EAA65B398CCE}" srcOrd="0" destOrd="0" presId="urn:microsoft.com/office/officeart/2005/8/layout/vList2"/>
    <dgm:cxn modelId="{C0C6F1CB-D62A-4A09-B4F5-632D6FD36CBF}" type="presOf" srcId="{B09557C0-B59E-422D-A95D-865BDE4963B2}" destId="{210A9C72-9FE0-8047-9720-9C4E028C6973}" srcOrd="0" destOrd="0" presId="urn:microsoft.com/office/officeart/2005/8/layout/vList2"/>
    <dgm:cxn modelId="{72A1A44B-DEF8-4B93-8132-0DCAFCFB534B}" srcId="{578864A5-D0E0-4A7F-BA55-6BB1B4CB04DE}" destId="{B09557C0-B59E-422D-A95D-865BDE4963B2}" srcOrd="1" destOrd="0" parTransId="{C6DB67FC-AA8D-4924-89E3-CF91761EC29C}" sibTransId="{C7C357FD-0CE4-434D-80DE-3E28A0E39B4B}"/>
    <dgm:cxn modelId="{DD76B3F1-A809-430D-94FB-A00F9BA6C451}" type="presParOf" srcId="{20CC1457-2EAF-DF47-9EEE-7EA336EAEA7D}" destId="{61D7F4DB-44EF-294E-9B84-EAA65B398CCE}" srcOrd="0" destOrd="0" presId="urn:microsoft.com/office/officeart/2005/8/layout/vList2"/>
    <dgm:cxn modelId="{68F99105-C5F6-47C3-ACD4-2F467BF7A172}" type="presParOf" srcId="{20CC1457-2EAF-DF47-9EEE-7EA336EAEA7D}" destId="{ED65FD5A-60FD-C44A-9A23-4C8F838E758F}" srcOrd="1" destOrd="0" presId="urn:microsoft.com/office/officeart/2005/8/layout/vList2"/>
    <dgm:cxn modelId="{D5C07E66-557E-4BA1-9070-5640855B6793}" type="presParOf" srcId="{20CC1457-2EAF-DF47-9EEE-7EA336EAEA7D}" destId="{210A9C72-9FE0-8047-9720-9C4E028C6973}"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DF8600B-BB7D-45D4-8200-1186C899B5CC}"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AEA83F37-2358-904B-A48A-351382E560D2}">
      <dgm:prSet/>
      <dgm:spPr/>
      <dgm:t>
        <a:bodyPr/>
        <a:lstStyle/>
        <a:p>
          <a:r>
            <a:rPr lang="en-GB" altLang="en-US" b="1" dirty="0"/>
            <a:t>Non-opioid analgesics should be considered as adjuvants when appropriate, but not as substitutes for strong opioids.</a:t>
          </a:r>
        </a:p>
      </dgm:t>
    </dgm:pt>
    <dgm:pt modelId="{3397D72A-9E87-4E4B-B6CC-892282844A79}" type="parTrans" cxnId="{7EC9A725-C15D-3D41-B766-F14BBBB8495A}">
      <dgm:prSet/>
      <dgm:spPr/>
      <dgm:t>
        <a:bodyPr/>
        <a:lstStyle/>
        <a:p>
          <a:endParaRPr lang="en-GB"/>
        </a:p>
      </dgm:t>
    </dgm:pt>
    <dgm:pt modelId="{E25884CC-6D15-4F4C-8200-D39926EFC906}" type="sibTrans" cxnId="{7EC9A725-C15D-3D41-B766-F14BBBB8495A}">
      <dgm:prSet/>
      <dgm:spPr/>
      <dgm:t>
        <a:bodyPr/>
        <a:lstStyle/>
        <a:p>
          <a:endParaRPr lang="en-GB"/>
        </a:p>
      </dgm:t>
    </dgm:pt>
    <dgm:pt modelId="{7689D1BC-24A9-5A4F-9351-97912B3F058D}">
      <dgm:prSet/>
      <dgm:spPr/>
      <dgm:t>
        <a:bodyPr/>
        <a:lstStyle/>
        <a:p>
          <a:r>
            <a:rPr lang="en-GB" altLang="en-US" b="1" dirty="0"/>
            <a:t>There is potential for misuse of adjuvants, especially Gabapentin and Pregabalin.</a:t>
          </a:r>
        </a:p>
      </dgm:t>
    </dgm:pt>
    <dgm:pt modelId="{B43277A1-F0C9-E54E-A6EB-F0BB0133A7A9}" type="parTrans" cxnId="{971B92D8-B340-4C45-A44C-307EBFFD77D9}">
      <dgm:prSet/>
      <dgm:spPr/>
      <dgm:t>
        <a:bodyPr/>
        <a:lstStyle/>
        <a:p>
          <a:endParaRPr lang="en-GB"/>
        </a:p>
      </dgm:t>
    </dgm:pt>
    <dgm:pt modelId="{BDD96BF4-A1DB-9048-9B9F-503B60BCBFC9}" type="sibTrans" cxnId="{971B92D8-B340-4C45-A44C-307EBFFD77D9}">
      <dgm:prSet/>
      <dgm:spPr/>
      <dgm:t>
        <a:bodyPr/>
        <a:lstStyle/>
        <a:p>
          <a:endParaRPr lang="en-GB"/>
        </a:p>
      </dgm:t>
    </dgm:pt>
    <dgm:pt modelId="{FC2443D0-11AB-F444-AA14-9C43FFA03D89}">
      <dgm:prSet/>
      <dgm:spPr/>
      <dgm:t>
        <a:bodyPr/>
        <a:lstStyle/>
        <a:p>
          <a:r>
            <a:rPr lang="en-GB" altLang="en-US" b="1" dirty="0"/>
            <a:t>Consider Amitriptyline first line if there is particular concern.</a:t>
          </a:r>
        </a:p>
      </dgm:t>
    </dgm:pt>
    <dgm:pt modelId="{48BB7236-E5B6-4E42-9861-8571F08F599C}" type="parTrans" cxnId="{89D25A2D-5FCA-1140-BC82-39F882BB3D88}">
      <dgm:prSet/>
      <dgm:spPr/>
      <dgm:t>
        <a:bodyPr/>
        <a:lstStyle/>
        <a:p>
          <a:endParaRPr lang="en-GB"/>
        </a:p>
      </dgm:t>
    </dgm:pt>
    <dgm:pt modelId="{EEA98311-8AB6-0A45-A860-73C83CA2232C}" type="sibTrans" cxnId="{89D25A2D-5FCA-1140-BC82-39F882BB3D88}">
      <dgm:prSet/>
      <dgm:spPr/>
      <dgm:t>
        <a:bodyPr/>
        <a:lstStyle/>
        <a:p>
          <a:endParaRPr lang="en-GB"/>
        </a:p>
      </dgm:t>
    </dgm:pt>
    <dgm:pt modelId="{CCA4DDAF-B938-45DD-A241-66A35915BE97}">
      <dgm:prSet/>
      <dgm:spPr/>
      <dgm:t>
        <a:bodyPr/>
        <a:lstStyle/>
        <a:p>
          <a:r>
            <a:rPr lang="en-US" b="1" dirty="0" smtClean="0"/>
            <a:t>Consider non-drug options.</a:t>
          </a:r>
          <a:endParaRPr lang="en-US" b="1" dirty="0"/>
        </a:p>
      </dgm:t>
    </dgm:pt>
    <dgm:pt modelId="{B68F7947-CE8F-4E43-AD62-EEC5F9D3A6A4}" type="parTrans" cxnId="{D6801787-69B6-4846-B458-259D0FE56DBC}">
      <dgm:prSet/>
      <dgm:spPr/>
      <dgm:t>
        <a:bodyPr/>
        <a:lstStyle/>
        <a:p>
          <a:endParaRPr lang="en-GB"/>
        </a:p>
      </dgm:t>
    </dgm:pt>
    <dgm:pt modelId="{323289D5-F6BA-4F8F-B051-52D60FFA9B04}" type="sibTrans" cxnId="{D6801787-69B6-4846-B458-259D0FE56DBC}">
      <dgm:prSet/>
      <dgm:spPr/>
      <dgm:t>
        <a:bodyPr/>
        <a:lstStyle/>
        <a:p>
          <a:endParaRPr lang="en-GB"/>
        </a:p>
      </dgm:t>
    </dgm:pt>
    <dgm:pt modelId="{B8D5D5EF-0789-3748-9CAD-9D25029D257A}" type="pres">
      <dgm:prSet presAssocID="{6DF8600B-BB7D-45D4-8200-1186C899B5CC}" presName="linear" presStyleCnt="0">
        <dgm:presLayoutVars>
          <dgm:animLvl val="lvl"/>
          <dgm:resizeHandles val="exact"/>
        </dgm:presLayoutVars>
      </dgm:prSet>
      <dgm:spPr/>
      <dgm:t>
        <a:bodyPr/>
        <a:lstStyle/>
        <a:p>
          <a:endParaRPr lang="en-GB"/>
        </a:p>
      </dgm:t>
    </dgm:pt>
    <dgm:pt modelId="{CF16A2EB-B059-9C4C-BFFC-7221FF11AF26}" type="pres">
      <dgm:prSet presAssocID="{AEA83F37-2358-904B-A48A-351382E560D2}" presName="parentText" presStyleLbl="node1" presStyleIdx="0" presStyleCnt="4">
        <dgm:presLayoutVars>
          <dgm:chMax val="0"/>
          <dgm:bulletEnabled val="1"/>
        </dgm:presLayoutVars>
      </dgm:prSet>
      <dgm:spPr/>
      <dgm:t>
        <a:bodyPr/>
        <a:lstStyle/>
        <a:p>
          <a:endParaRPr lang="en-GB"/>
        </a:p>
      </dgm:t>
    </dgm:pt>
    <dgm:pt modelId="{68A45325-DB6E-3740-BD34-F707221AAE61}" type="pres">
      <dgm:prSet presAssocID="{E25884CC-6D15-4F4C-8200-D39926EFC906}" presName="spacer" presStyleCnt="0"/>
      <dgm:spPr/>
    </dgm:pt>
    <dgm:pt modelId="{0ADC627E-F174-834A-B101-BE3B6303C2A7}" type="pres">
      <dgm:prSet presAssocID="{7689D1BC-24A9-5A4F-9351-97912B3F058D}" presName="parentText" presStyleLbl="node1" presStyleIdx="1" presStyleCnt="4">
        <dgm:presLayoutVars>
          <dgm:chMax val="0"/>
          <dgm:bulletEnabled val="1"/>
        </dgm:presLayoutVars>
      </dgm:prSet>
      <dgm:spPr/>
      <dgm:t>
        <a:bodyPr/>
        <a:lstStyle/>
        <a:p>
          <a:endParaRPr lang="en-GB"/>
        </a:p>
      </dgm:t>
    </dgm:pt>
    <dgm:pt modelId="{89DF2F75-8E20-DC4D-AA35-72361E5C9DD7}" type="pres">
      <dgm:prSet presAssocID="{BDD96BF4-A1DB-9048-9B9F-503B60BCBFC9}" presName="spacer" presStyleCnt="0"/>
      <dgm:spPr/>
    </dgm:pt>
    <dgm:pt modelId="{C73E9E82-3C99-D64B-8AB4-C481101E2145}" type="pres">
      <dgm:prSet presAssocID="{FC2443D0-11AB-F444-AA14-9C43FFA03D89}" presName="parentText" presStyleLbl="node1" presStyleIdx="2" presStyleCnt="4">
        <dgm:presLayoutVars>
          <dgm:chMax val="0"/>
          <dgm:bulletEnabled val="1"/>
        </dgm:presLayoutVars>
      </dgm:prSet>
      <dgm:spPr/>
      <dgm:t>
        <a:bodyPr/>
        <a:lstStyle/>
        <a:p>
          <a:endParaRPr lang="en-GB"/>
        </a:p>
      </dgm:t>
    </dgm:pt>
    <dgm:pt modelId="{759B8D78-BF8D-46D5-A9C0-CDBED3231B14}" type="pres">
      <dgm:prSet presAssocID="{EEA98311-8AB6-0A45-A860-73C83CA2232C}" presName="spacer" presStyleCnt="0"/>
      <dgm:spPr/>
    </dgm:pt>
    <dgm:pt modelId="{D8BAEF10-29CF-410D-AEAE-6B65AE9ACF2E}" type="pres">
      <dgm:prSet presAssocID="{CCA4DDAF-B938-45DD-A241-66A35915BE97}" presName="parentText" presStyleLbl="node1" presStyleIdx="3" presStyleCnt="4" custLinFactY="1481" custLinFactNeighborX="-8812" custLinFactNeighborY="100000">
        <dgm:presLayoutVars>
          <dgm:chMax val="0"/>
          <dgm:bulletEnabled val="1"/>
        </dgm:presLayoutVars>
      </dgm:prSet>
      <dgm:spPr/>
      <dgm:t>
        <a:bodyPr/>
        <a:lstStyle/>
        <a:p>
          <a:endParaRPr lang="en-GB"/>
        </a:p>
      </dgm:t>
    </dgm:pt>
  </dgm:ptLst>
  <dgm:cxnLst>
    <dgm:cxn modelId="{D6801787-69B6-4846-B458-259D0FE56DBC}" srcId="{6DF8600B-BB7D-45D4-8200-1186C899B5CC}" destId="{CCA4DDAF-B938-45DD-A241-66A35915BE97}" srcOrd="3" destOrd="0" parTransId="{B68F7947-CE8F-4E43-AD62-EEC5F9D3A6A4}" sibTransId="{323289D5-F6BA-4F8F-B051-52D60FFA9B04}"/>
    <dgm:cxn modelId="{A021470B-2BCB-AA4E-9506-B66B2BB71563}" type="presOf" srcId="{AEA83F37-2358-904B-A48A-351382E560D2}" destId="{CF16A2EB-B059-9C4C-BFFC-7221FF11AF26}" srcOrd="0" destOrd="0" presId="urn:microsoft.com/office/officeart/2005/8/layout/vList2"/>
    <dgm:cxn modelId="{7EC9A725-C15D-3D41-B766-F14BBBB8495A}" srcId="{6DF8600B-BB7D-45D4-8200-1186C899B5CC}" destId="{AEA83F37-2358-904B-A48A-351382E560D2}" srcOrd="0" destOrd="0" parTransId="{3397D72A-9E87-4E4B-B6CC-892282844A79}" sibTransId="{E25884CC-6D15-4F4C-8200-D39926EFC906}"/>
    <dgm:cxn modelId="{487763BC-4993-F541-8B60-C54A6D73C5A9}" type="presOf" srcId="{7689D1BC-24A9-5A4F-9351-97912B3F058D}" destId="{0ADC627E-F174-834A-B101-BE3B6303C2A7}" srcOrd="0" destOrd="0" presId="urn:microsoft.com/office/officeart/2005/8/layout/vList2"/>
    <dgm:cxn modelId="{5DDB652F-BED2-8A4C-BE7A-4434E8B43D15}" type="presOf" srcId="{FC2443D0-11AB-F444-AA14-9C43FFA03D89}" destId="{C73E9E82-3C99-D64B-8AB4-C481101E2145}" srcOrd="0" destOrd="0" presId="urn:microsoft.com/office/officeart/2005/8/layout/vList2"/>
    <dgm:cxn modelId="{971B92D8-B340-4C45-A44C-307EBFFD77D9}" srcId="{6DF8600B-BB7D-45D4-8200-1186C899B5CC}" destId="{7689D1BC-24A9-5A4F-9351-97912B3F058D}" srcOrd="1" destOrd="0" parTransId="{B43277A1-F0C9-E54E-A6EB-F0BB0133A7A9}" sibTransId="{BDD96BF4-A1DB-9048-9B9F-503B60BCBFC9}"/>
    <dgm:cxn modelId="{DEA04C71-5864-A243-9C39-236ED91CEEAB}" type="presOf" srcId="{6DF8600B-BB7D-45D4-8200-1186C899B5CC}" destId="{B8D5D5EF-0789-3748-9CAD-9D25029D257A}" srcOrd="0" destOrd="0" presId="urn:microsoft.com/office/officeart/2005/8/layout/vList2"/>
    <dgm:cxn modelId="{4EF3D548-FDD8-48B4-8ADD-9E00EB8BF6F3}" type="presOf" srcId="{CCA4DDAF-B938-45DD-A241-66A35915BE97}" destId="{D8BAEF10-29CF-410D-AEAE-6B65AE9ACF2E}" srcOrd="0" destOrd="0" presId="urn:microsoft.com/office/officeart/2005/8/layout/vList2"/>
    <dgm:cxn modelId="{89D25A2D-5FCA-1140-BC82-39F882BB3D88}" srcId="{6DF8600B-BB7D-45D4-8200-1186C899B5CC}" destId="{FC2443D0-11AB-F444-AA14-9C43FFA03D89}" srcOrd="2" destOrd="0" parTransId="{48BB7236-E5B6-4E42-9861-8571F08F599C}" sibTransId="{EEA98311-8AB6-0A45-A860-73C83CA2232C}"/>
    <dgm:cxn modelId="{EAD27BD9-FD12-204C-A1A8-C8C9F9DABBC5}" type="presParOf" srcId="{B8D5D5EF-0789-3748-9CAD-9D25029D257A}" destId="{CF16A2EB-B059-9C4C-BFFC-7221FF11AF26}" srcOrd="0" destOrd="0" presId="urn:microsoft.com/office/officeart/2005/8/layout/vList2"/>
    <dgm:cxn modelId="{3F8A6506-C46E-5049-82A4-23BBCC49B0BB}" type="presParOf" srcId="{B8D5D5EF-0789-3748-9CAD-9D25029D257A}" destId="{68A45325-DB6E-3740-BD34-F707221AAE61}" srcOrd="1" destOrd="0" presId="urn:microsoft.com/office/officeart/2005/8/layout/vList2"/>
    <dgm:cxn modelId="{63DB325F-677A-164D-B0F0-174ECAA3DA2B}" type="presParOf" srcId="{B8D5D5EF-0789-3748-9CAD-9D25029D257A}" destId="{0ADC627E-F174-834A-B101-BE3B6303C2A7}" srcOrd="2" destOrd="0" presId="urn:microsoft.com/office/officeart/2005/8/layout/vList2"/>
    <dgm:cxn modelId="{E59E12A3-3E09-B943-9FB5-338735AA538D}" type="presParOf" srcId="{B8D5D5EF-0789-3748-9CAD-9D25029D257A}" destId="{89DF2F75-8E20-DC4D-AA35-72361E5C9DD7}" srcOrd="3" destOrd="0" presId="urn:microsoft.com/office/officeart/2005/8/layout/vList2"/>
    <dgm:cxn modelId="{8A535375-60ED-F449-8508-172444AD2DFD}" type="presParOf" srcId="{B8D5D5EF-0789-3748-9CAD-9D25029D257A}" destId="{C73E9E82-3C99-D64B-8AB4-C481101E2145}" srcOrd="4" destOrd="0" presId="urn:microsoft.com/office/officeart/2005/8/layout/vList2"/>
    <dgm:cxn modelId="{8E18828C-7FDB-495C-9CD8-83D51023B229}" type="presParOf" srcId="{B8D5D5EF-0789-3748-9CAD-9D25029D257A}" destId="{759B8D78-BF8D-46D5-A9C0-CDBED3231B14}" srcOrd="5" destOrd="0" presId="urn:microsoft.com/office/officeart/2005/8/layout/vList2"/>
    <dgm:cxn modelId="{DAF5DBFD-8EE4-467C-860C-CD84E2B7A153}" type="presParOf" srcId="{B8D5D5EF-0789-3748-9CAD-9D25029D257A}" destId="{D8BAEF10-29CF-410D-AEAE-6B65AE9ACF2E}"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DF8600B-BB7D-45D4-8200-1186C899B5CC}"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A880DECA-9F8B-5F47-89BE-6785D0280508}">
      <dgm:prSet/>
      <dgm:spPr/>
      <dgm:t>
        <a:bodyPr/>
        <a:lstStyle/>
        <a:p>
          <a:r>
            <a:rPr lang="en-GB" b="1" dirty="0"/>
            <a:t>MAT should continue and should not routinely be titrated for symptom control.</a:t>
          </a:r>
        </a:p>
      </dgm:t>
    </dgm:pt>
    <dgm:pt modelId="{5145A30A-B89F-3643-B4E8-0EA4D20F74A3}" type="parTrans" cxnId="{10D90E4A-B968-4741-AA9B-05AAFC8344EB}">
      <dgm:prSet/>
      <dgm:spPr/>
      <dgm:t>
        <a:bodyPr/>
        <a:lstStyle/>
        <a:p>
          <a:endParaRPr lang="en-GB"/>
        </a:p>
      </dgm:t>
    </dgm:pt>
    <dgm:pt modelId="{89DECFCB-2CC4-F840-BA0D-C8C75A0BB324}" type="sibTrans" cxnId="{10D90E4A-B968-4741-AA9B-05AAFC8344EB}">
      <dgm:prSet/>
      <dgm:spPr/>
      <dgm:t>
        <a:bodyPr/>
        <a:lstStyle/>
        <a:p>
          <a:endParaRPr lang="en-GB"/>
        </a:p>
      </dgm:t>
    </dgm:pt>
    <dgm:pt modelId="{A875B671-B81C-4D46-A764-E88FD74C59DF}">
      <dgm:prSet/>
      <dgm:spPr/>
      <dgm:t>
        <a:bodyPr/>
        <a:lstStyle/>
        <a:p>
          <a:r>
            <a:rPr lang="en-GB" b="1" dirty="0"/>
            <a:t>Treat the MAT as a separate prescription that is not involved in symptom management or breakthrough dose calculation.</a:t>
          </a:r>
        </a:p>
      </dgm:t>
    </dgm:pt>
    <dgm:pt modelId="{F9835EDE-2D37-3E47-B48E-B8AF039CF606}" type="parTrans" cxnId="{A807ABA5-7245-7F49-AF17-B2394F47050B}">
      <dgm:prSet/>
      <dgm:spPr/>
      <dgm:t>
        <a:bodyPr/>
        <a:lstStyle/>
        <a:p>
          <a:endParaRPr lang="en-GB"/>
        </a:p>
      </dgm:t>
    </dgm:pt>
    <dgm:pt modelId="{DCD270C0-9EC9-FE4A-B0E1-1B43601FCB96}" type="sibTrans" cxnId="{A807ABA5-7245-7F49-AF17-B2394F47050B}">
      <dgm:prSet/>
      <dgm:spPr/>
      <dgm:t>
        <a:bodyPr/>
        <a:lstStyle/>
        <a:p>
          <a:endParaRPr lang="en-GB"/>
        </a:p>
      </dgm:t>
    </dgm:pt>
    <dgm:pt modelId="{F3560C37-2882-E84D-9D72-58CAA63AF5BA}">
      <dgm:prSet/>
      <dgm:spPr/>
      <dgm:t>
        <a:bodyPr/>
        <a:lstStyle/>
        <a:p>
          <a:r>
            <a:rPr lang="en-GB" b="1" dirty="0"/>
            <a:t>Discuss stabilising the Methadone MAT dose without further reduction with patient and SUS</a:t>
          </a:r>
        </a:p>
      </dgm:t>
    </dgm:pt>
    <dgm:pt modelId="{EC9784BC-C8E7-C646-8718-C6C21FF78CB0}" type="parTrans" cxnId="{1FCB77B3-0C2A-1D49-889A-FEE53F9B01E9}">
      <dgm:prSet/>
      <dgm:spPr/>
      <dgm:t>
        <a:bodyPr/>
        <a:lstStyle/>
        <a:p>
          <a:endParaRPr lang="en-GB"/>
        </a:p>
      </dgm:t>
    </dgm:pt>
    <dgm:pt modelId="{EB0A1445-F384-FD4C-AF32-0D301C46158C}" type="sibTrans" cxnId="{1FCB77B3-0C2A-1D49-889A-FEE53F9B01E9}">
      <dgm:prSet/>
      <dgm:spPr/>
      <dgm:t>
        <a:bodyPr/>
        <a:lstStyle/>
        <a:p>
          <a:endParaRPr lang="en-GB"/>
        </a:p>
      </dgm:t>
    </dgm:pt>
    <dgm:pt modelId="{B8D5D5EF-0789-3748-9CAD-9D25029D257A}" type="pres">
      <dgm:prSet presAssocID="{6DF8600B-BB7D-45D4-8200-1186C899B5CC}" presName="linear" presStyleCnt="0">
        <dgm:presLayoutVars>
          <dgm:animLvl val="lvl"/>
          <dgm:resizeHandles val="exact"/>
        </dgm:presLayoutVars>
      </dgm:prSet>
      <dgm:spPr/>
      <dgm:t>
        <a:bodyPr/>
        <a:lstStyle/>
        <a:p>
          <a:endParaRPr lang="en-GB"/>
        </a:p>
      </dgm:t>
    </dgm:pt>
    <dgm:pt modelId="{C5A026B5-13DA-BB40-8852-D83D5F5B8352}" type="pres">
      <dgm:prSet presAssocID="{A880DECA-9F8B-5F47-89BE-6785D0280508}" presName="parentText" presStyleLbl="node1" presStyleIdx="0" presStyleCnt="3">
        <dgm:presLayoutVars>
          <dgm:chMax val="0"/>
          <dgm:bulletEnabled val="1"/>
        </dgm:presLayoutVars>
      </dgm:prSet>
      <dgm:spPr/>
      <dgm:t>
        <a:bodyPr/>
        <a:lstStyle/>
        <a:p>
          <a:endParaRPr lang="en-GB"/>
        </a:p>
      </dgm:t>
    </dgm:pt>
    <dgm:pt modelId="{C8AF7E72-5DA8-A948-85E6-6B3040DFEA44}" type="pres">
      <dgm:prSet presAssocID="{89DECFCB-2CC4-F840-BA0D-C8C75A0BB324}" presName="spacer" presStyleCnt="0"/>
      <dgm:spPr/>
    </dgm:pt>
    <dgm:pt modelId="{ADC0680D-1AD1-6C48-B403-053A318751FC}" type="pres">
      <dgm:prSet presAssocID="{A875B671-B81C-4D46-A764-E88FD74C59DF}" presName="parentText" presStyleLbl="node1" presStyleIdx="1" presStyleCnt="3">
        <dgm:presLayoutVars>
          <dgm:chMax val="0"/>
          <dgm:bulletEnabled val="1"/>
        </dgm:presLayoutVars>
      </dgm:prSet>
      <dgm:spPr/>
      <dgm:t>
        <a:bodyPr/>
        <a:lstStyle/>
        <a:p>
          <a:endParaRPr lang="en-GB"/>
        </a:p>
      </dgm:t>
    </dgm:pt>
    <dgm:pt modelId="{AF57D6E4-04A7-B84E-91D1-C1D60E222C0E}" type="pres">
      <dgm:prSet presAssocID="{DCD270C0-9EC9-FE4A-B0E1-1B43601FCB96}" presName="spacer" presStyleCnt="0"/>
      <dgm:spPr/>
    </dgm:pt>
    <dgm:pt modelId="{25CA8B03-A9D0-5F46-8634-81C5BABDEB3D}" type="pres">
      <dgm:prSet presAssocID="{F3560C37-2882-E84D-9D72-58CAA63AF5BA}" presName="parentText" presStyleLbl="node1" presStyleIdx="2" presStyleCnt="3">
        <dgm:presLayoutVars>
          <dgm:chMax val="0"/>
          <dgm:bulletEnabled val="1"/>
        </dgm:presLayoutVars>
      </dgm:prSet>
      <dgm:spPr/>
      <dgm:t>
        <a:bodyPr/>
        <a:lstStyle/>
        <a:p>
          <a:endParaRPr lang="en-GB"/>
        </a:p>
      </dgm:t>
    </dgm:pt>
  </dgm:ptLst>
  <dgm:cxnLst>
    <dgm:cxn modelId="{1FCB77B3-0C2A-1D49-889A-FEE53F9B01E9}" srcId="{6DF8600B-BB7D-45D4-8200-1186C899B5CC}" destId="{F3560C37-2882-E84D-9D72-58CAA63AF5BA}" srcOrd="2" destOrd="0" parTransId="{EC9784BC-C8E7-C646-8718-C6C21FF78CB0}" sibTransId="{EB0A1445-F384-FD4C-AF32-0D301C46158C}"/>
    <dgm:cxn modelId="{A807ABA5-7245-7F49-AF17-B2394F47050B}" srcId="{6DF8600B-BB7D-45D4-8200-1186C899B5CC}" destId="{A875B671-B81C-4D46-A764-E88FD74C59DF}" srcOrd="1" destOrd="0" parTransId="{F9835EDE-2D37-3E47-B48E-B8AF039CF606}" sibTransId="{DCD270C0-9EC9-FE4A-B0E1-1B43601FCB96}"/>
    <dgm:cxn modelId="{10D90E4A-B968-4741-AA9B-05AAFC8344EB}" srcId="{6DF8600B-BB7D-45D4-8200-1186C899B5CC}" destId="{A880DECA-9F8B-5F47-89BE-6785D0280508}" srcOrd="0" destOrd="0" parTransId="{5145A30A-B89F-3643-B4E8-0EA4D20F74A3}" sibTransId="{89DECFCB-2CC4-F840-BA0D-C8C75A0BB324}"/>
    <dgm:cxn modelId="{12106510-EB09-C947-97C6-0A67C8799E7C}" type="presOf" srcId="{A880DECA-9F8B-5F47-89BE-6785D0280508}" destId="{C5A026B5-13DA-BB40-8852-D83D5F5B8352}" srcOrd="0" destOrd="0" presId="urn:microsoft.com/office/officeart/2005/8/layout/vList2"/>
    <dgm:cxn modelId="{0F3077EC-4317-6445-880F-BF43DAE4ADB2}" type="presOf" srcId="{F3560C37-2882-E84D-9D72-58CAA63AF5BA}" destId="{25CA8B03-A9D0-5F46-8634-81C5BABDEB3D}" srcOrd="0" destOrd="0" presId="urn:microsoft.com/office/officeart/2005/8/layout/vList2"/>
    <dgm:cxn modelId="{DEA04C71-5864-A243-9C39-236ED91CEEAB}" type="presOf" srcId="{6DF8600B-BB7D-45D4-8200-1186C899B5CC}" destId="{B8D5D5EF-0789-3748-9CAD-9D25029D257A}" srcOrd="0" destOrd="0" presId="urn:microsoft.com/office/officeart/2005/8/layout/vList2"/>
    <dgm:cxn modelId="{3BE96DED-D1ED-2A47-8D84-C0AAA174E605}" type="presOf" srcId="{A875B671-B81C-4D46-A764-E88FD74C59DF}" destId="{ADC0680D-1AD1-6C48-B403-053A318751FC}" srcOrd="0" destOrd="0" presId="urn:microsoft.com/office/officeart/2005/8/layout/vList2"/>
    <dgm:cxn modelId="{9995BFBC-9A0C-8347-85A5-11E0D3F5B1C1}" type="presParOf" srcId="{B8D5D5EF-0789-3748-9CAD-9D25029D257A}" destId="{C5A026B5-13DA-BB40-8852-D83D5F5B8352}" srcOrd="0" destOrd="0" presId="urn:microsoft.com/office/officeart/2005/8/layout/vList2"/>
    <dgm:cxn modelId="{FA1BE00D-F476-494A-956F-FCC3CAAC8740}" type="presParOf" srcId="{B8D5D5EF-0789-3748-9CAD-9D25029D257A}" destId="{C8AF7E72-5DA8-A948-85E6-6B3040DFEA44}" srcOrd="1" destOrd="0" presId="urn:microsoft.com/office/officeart/2005/8/layout/vList2"/>
    <dgm:cxn modelId="{3FD5BE30-56A8-9D49-8904-22758CC4F054}" type="presParOf" srcId="{B8D5D5EF-0789-3748-9CAD-9D25029D257A}" destId="{ADC0680D-1AD1-6C48-B403-053A318751FC}" srcOrd="2" destOrd="0" presId="urn:microsoft.com/office/officeart/2005/8/layout/vList2"/>
    <dgm:cxn modelId="{2CC0F855-7487-9449-9D1D-1F395203EA68}" type="presParOf" srcId="{B8D5D5EF-0789-3748-9CAD-9D25029D257A}" destId="{AF57D6E4-04A7-B84E-91D1-C1D60E222C0E}" srcOrd="3" destOrd="0" presId="urn:microsoft.com/office/officeart/2005/8/layout/vList2"/>
    <dgm:cxn modelId="{E4267624-D75A-684B-9C4F-D26A83AA09E6}" type="presParOf" srcId="{B8D5D5EF-0789-3748-9CAD-9D25029D257A}" destId="{25CA8B03-A9D0-5F46-8634-81C5BABDEB3D}"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DF8600B-BB7D-45D4-8200-1186C899B5CC}"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7B501040-F0CA-0A4D-9051-F700E339D1BA}">
      <dgm:prSet/>
      <dgm:spPr/>
      <dgm:t>
        <a:bodyPr/>
        <a:lstStyle/>
        <a:p>
          <a:r>
            <a:rPr lang="en-GB" altLang="en-US" b="1" dirty="0"/>
            <a:t>Convert to a </a:t>
          </a:r>
          <a:r>
            <a:rPr lang="en-GB" altLang="en-US" b="1" dirty="0" smtClean="0"/>
            <a:t>CSCI </a:t>
          </a:r>
          <a:r>
            <a:rPr lang="en-GB" altLang="en-US" b="1" dirty="0"/>
            <a:t>at 50% of the daily oral </a:t>
          </a:r>
          <a:r>
            <a:rPr lang="en-GB" altLang="en-US" b="1" dirty="0" smtClean="0"/>
            <a:t>dose</a:t>
          </a:r>
          <a:endParaRPr lang="en-GB" altLang="en-US" b="1" dirty="0"/>
        </a:p>
      </dgm:t>
    </dgm:pt>
    <dgm:pt modelId="{85D7A347-CB9C-324A-AF21-5294CC920862}" type="parTrans" cxnId="{627DBF23-9268-3E43-BA8B-98E21292F47D}">
      <dgm:prSet/>
      <dgm:spPr/>
      <dgm:t>
        <a:bodyPr/>
        <a:lstStyle/>
        <a:p>
          <a:endParaRPr lang="en-GB"/>
        </a:p>
      </dgm:t>
    </dgm:pt>
    <dgm:pt modelId="{B3A7CAB4-8F59-C442-8903-E89B905B039F}" type="sibTrans" cxnId="{627DBF23-9268-3E43-BA8B-98E21292F47D}">
      <dgm:prSet/>
      <dgm:spPr/>
      <dgm:t>
        <a:bodyPr/>
        <a:lstStyle/>
        <a:p>
          <a:endParaRPr lang="en-GB"/>
        </a:p>
      </dgm:t>
    </dgm:pt>
    <dgm:pt modelId="{CDD0A750-8F6C-9847-AFF4-790B6502A8CC}">
      <dgm:prSet/>
      <dgm:spPr/>
      <dgm:t>
        <a:bodyPr/>
        <a:lstStyle/>
        <a:p>
          <a:r>
            <a:rPr lang="en-GB" altLang="en-US" b="1" dirty="0"/>
            <a:t>Diluted in 0.9% Saline</a:t>
          </a:r>
        </a:p>
        <a:p>
          <a:r>
            <a:rPr lang="en-GB" altLang="en-US" b="1" dirty="0" smtClean="0"/>
            <a:t>Administer </a:t>
          </a:r>
          <a:r>
            <a:rPr lang="en-GB" altLang="en-US" b="1" dirty="0"/>
            <a:t>in a CSCI without any other drugs.</a:t>
          </a:r>
        </a:p>
      </dgm:t>
    </dgm:pt>
    <dgm:pt modelId="{B46C5E13-28FA-5246-BBB9-3B8D7832CF8F}" type="parTrans" cxnId="{62BDAD5F-F4C0-0A44-925C-C0EFD43169DD}">
      <dgm:prSet/>
      <dgm:spPr/>
      <dgm:t>
        <a:bodyPr/>
        <a:lstStyle/>
        <a:p>
          <a:endParaRPr lang="en-GB"/>
        </a:p>
      </dgm:t>
    </dgm:pt>
    <dgm:pt modelId="{6F12F213-5550-D446-ABBC-26462B01114E}" type="sibTrans" cxnId="{62BDAD5F-F4C0-0A44-925C-C0EFD43169DD}">
      <dgm:prSet/>
      <dgm:spPr/>
      <dgm:t>
        <a:bodyPr/>
        <a:lstStyle/>
        <a:p>
          <a:endParaRPr lang="en-GB"/>
        </a:p>
      </dgm:t>
    </dgm:pt>
    <dgm:pt modelId="{624DFFDC-1091-EE42-9DF0-A17519E56D8E}">
      <dgm:prSet/>
      <dgm:spPr/>
      <dgm:t>
        <a:bodyPr/>
        <a:lstStyle/>
        <a:p>
          <a:r>
            <a:rPr lang="en-GB" altLang="en-US" b="1" dirty="0"/>
            <a:t>Occasionally a CSCI may not be appropriate, in which case, Methadone MAT can be administered at 50% of the daily oral dose, split into twice daily subcutaneous bolus </a:t>
          </a:r>
          <a:r>
            <a:rPr lang="en-GB" altLang="en-US" b="1"/>
            <a:t>injections .</a:t>
          </a:r>
          <a:endParaRPr lang="en-GB" altLang="en-US" b="1" dirty="0"/>
        </a:p>
      </dgm:t>
    </dgm:pt>
    <dgm:pt modelId="{36870D53-C980-394E-AE61-B8DF53F2D70E}" type="parTrans" cxnId="{6A407C36-ECED-9048-9EFA-40B6DE0D2D08}">
      <dgm:prSet/>
      <dgm:spPr/>
      <dgm:t>
        <a:bodyPr/>
        <a:lstStyle/>
        <a:p>
          <a:endParaRPr lang="en-GB"/>
        </a:p>
      </dgm:t>
    </dgm:pt>
    <dgm:pt modelId="{2CF61634-9080-314B-A2E1-5C232594B254}" type="sibTrans" cxnId="{6A407C36-ECED-9048-9EFA-40B6DE0D2D08}">
      <dgm:prSet/>
      <dgm:spPr/>
      <dgm:t>
        <a:bodyPr/>
        <a:lstStyle/>
        <a:p>
          <a:endParaRPr lang="en-GB"/>
        </a:p>
      </dgm:t>
    </dgm:pt>
    <dgm:pt modelId="{B8D5D5EF-0789-3748-9CAD-9D25029D257A}" type="pres">
      <dgm:prSet presAssocID="{6DF8600B-BB7D-45D4-8200-1186C899B5CC}" presName="linear" presStyleCnt="0">
        <dgm:presLayoutVars>
          <dgm:animLvl val="lvl"/>
          <dgm:resizeHandles val="exact"/>
        </dgm:presLayoutVars>
      </dgm:prSet>
      <dgm:spPr/>
      <dgm:t>
        <a:bodyPr/>
        <a:lstStyle/>
        <a:p>
          <a:endParaRPr lang="en-GB"/>
        </a:p>
      </dgm:t>
    </dgm:pt>
    <dgm:pt modelId="{08E37D07-CDD9-9840-9B41-9B82726B724E}" type="pres">
      <dgm:prSet presAssocID="{7B501040-F0CA-0A4D-9051-F700E339D1BA}" presName="parentText" presStyleLbl="node1" presStyleIdx="0" presStyleCnt="3">
        <dgm:presLayoutVars>
          <dgm:chMax val="0"/>
          <dgm:bulletEnabled val="1"/>
        </dgm:presLayoutVars>
      </dgm:prSet>
      <dgm:spPr/>
      <dgm:t>
        <a:bodyPr/>
        <a:lstStyle/>
        <a:p>
          <a:endParaRPr lang="en-GB"/>
        </a:p>
      </dgm:t>
    </dgm:pt>
    <dgm:pt modelId="{FCDD798C-B2A0-E042-B9ED-7FE313D85236}" type="pres">
      <dgm:prSet presAssocID="{B3A7CAB4-8F59-C442-8903-E89B905B039F}" presName="spacer" presStyleCnt="0"/>
      <dgm:spPr/>
    </dgm:pt>
    <dgm:pt modelId="{551DDB21-597E-984C-9636-B3167E7A06AF}" type="pres">
      <dgm:prSet presAssocID="{CDD0A750-8F6C-9847-AFF4-790B6502A8CC}" presName="parentText" presStyleLbl="node1" presStyleIdx="1" presStyleCnt="3">
        <dgm:presLayoutVars>
          <dgm:chMax val="0"/>
          <dgm:bulletEnabled val="1"/>
        </dgm:presLayoutVars>
      </dgm:prSet>
      <dgm:spPr/>
      <dgm:t>
        <a:bodyPr/>
        <a:lstStyle/>
        <a:p>
          <a:endParaRPr lang="en-GB"/>
        </a:p>
      </dgm:t>
    </dgm:pt>
    <dgm:pt modelId="{C1F7245C-1D6F-A746-8B67-A7F6FDF1FF22}" type="pres">
      <dgm:prSet presAssocID="{6F12F213-5550-D446-ABBC-26462B01114E}" presName="spacer" presStyleCnt="0"/>
      <dgm:spPr/>
    </dgm:pt>
    <dgm:pt modelId="{7D86DC2D-3233-8E44-A0ED-2AB612650B86}" type="pres">
      <dgm:prSet presAssocID="{624DFFDC-1091-EE42-9DF0-A17519E56D8E}" presName="parentText" presStyleLbl="node1" presStyleIdx="2" presStyleCnt="3">
        <dgm:presLayoutVars>
          <dgm:chMax val="0"/>
          <dgm:bulletEnabled val="1"/>
        </dgm:presLayoutVars>
      </dgm:prSet>
      <dgm:spPr/>
      <dgm:t>
        <a:bodyPr/>
        <a:lstStyle/>
        <a:p>
          <a:endParaRPr lang="en-GB"/>
        </a:p>
      </dgm:t>
    </dgm:pt>
  </dgm:ptLst>
  <dgm:cxnLst>
    <dgm:cxn modelId="{65BD5C64-6BA1-C74F-91FF-C4F92AC0EF83}" type="presOf" srcId="{7B501040-F0CA-0A4D-9051-F700E339D1BA}" destId="{08E37D07-CDD9-9840-9B41-9B82726B724E}" srcOrd="0" destOrd="0" presId="urn:microsoft.com/office/officeart/2005/8/layout/vList2"/>
    <dgm:cxn modelId="{426A9745-3A26-3045-B3F9-A9055F0926D0}" type="presOf" srcId="{CDD0A750-8F6C-9847-AFF4-790B6502A8CC}" destId="{551DDB21-597E-984C-9636-B3167E7A06AF}" srcOrd="0" destOrd="0" presId="urn:microsoft.com/office/officeart/2005/8/layout/vList2"/>
    <dgm:cxn modelId="{627DBF23-9268-3E43-BA8B-98E21292F47D}" srcId="{6DF8600B-BB7D-45D4-8200-1186C899B5CC}" destId="{7B501040-F0CA-0A4D-9051-F700E339D1BA}" srcOrd="0" destOrd="0" parTransId="{85D7A347-CB9C-324A-AF21-5294CC920862}" sibTransId="{B3A7CAB4-8F59-C442-8903-E89B905B039F}"/>
    <dgm:cxn modelId="{AB6B2986-6BA4-C249-93CA-43C6CDC75890}" type="presOf" srcId="{624DFFDC-1091-EE42-9DF0-A17519E56D8E}" destId="{7D86DC2D-3233-8E44-A0ED-2AB612650B86}" srcOrd="0" destOrd="0" presId="urn:microsoft.com/office/officeart/2005/8/layout/vList2"/>
    <dgm:cxn modelId="{6A407C36-ECED-9048-9EFA-40B6DE0D2D08}" srcId="{6DF8600B-BB7D-45D4-8200-1186C899B5CC}" destId="{624DFFDC-1091-EE42-9DF0-A17519E56D8E}" srcOrd="2" destOrd="0" parTransId="{36870D53-C980-394E-AE61-B8DF53F2D70E}" sibTransId="{2CF61634-9080-314B-A2E1-5C232594B254}"/>
    <dgm:cxn modelId="{DEA04C71-5864-A243-9C39-236ED91CEEAB}" type="presOf" srcId="{6DF8600B-BB7D-45D4-8200-1186C899B5CC}" destId="{B8D5D5EF-0789-3748-9CAD-9D25029D257A}" srcOrd="0" destOrd="0" presId="urn:microsoft.com/office/officeart/2005/8/layout/vList2"/>
    <dgm:cxn modelId="{62BDAD5F-F4C0-0A44-925C-C0EFD43169DD}" srcId="{6DF8600B-BB7D-45D4-8200-1186C899B5CC}" destId="{CDD0A750-8F6C-9847-AFF4-790B6502A8CC}" srcOrd="1" destOrd="0" parTransId="{B46C5E13-28FA-5246-BBB9-3B8D7832CF8F}" sibTransId="{6F12F213-5550-D446-ABBC-26462B01114E}"/>
    <dgm:cxn modelId="{90A312A3-6D14-0F44-855E-999D81270767}" type="presParOf" srcId="{B8D5D5EF-0789-3748-9CAD-9D25029D257A}" destId="{08E37D07-CDD9-9840-9B41-9B82726B724E}" srcOrd="0" destOrd="0" presId="urn:microsoft.com/office/officeart/2005/8/layout/vList2"/>
    <dgm:cxn modelId="{4765DAC0-535B-BD43-BA70-FCCC7EB53C21}" type="presParOf" srcId="{B8D5D5EF-0789-3748-9CAD-9D25029D257A}" destId="{FCDD798C-B2A0-E042-B9ED-7FE313D85236}" srcOrd="1" destOrd="0" presId="urn:microsoft.com/office/officeart/2005/8/layout/vList2"/>
    <dgm:cxn modelId="{2D3FBBC6-6155-5B4C-9F75-1045CDF5B389}" type="presParOf" srcId="{B8D5D5EF-0789-3748-9CAD-9D25029D257A}" destId="{551DDB21-597E-984C-9636-B3167E7A06AF}" srcOrd="2" destOrd="0" presId="urn:microsoft.com/office/officeart/2005/8/layout/vList2"/>
    <dgm:cxn modelId="{490B649E-3779-734A-8827-9ED72D867DD2}" type="presParOf" srcId="{B8D5D5EF-0789-3748-9CAD-9D25029D257A}" destId="{C1F7245C-1D6F-A746-8B67-A7F6FDF1FF22}" srcOrd="3" destOrd="0" presId="urn:microsoft.com/office/officeart/2005/8/layout/vList2"/>
    <dgm:cxn modelId="{E02CCFFF-CAE8-E143-822C-FA618CAFCFA6}" type="presParOf" srcId="{B8D5D5EF-0789-3748-9CAD-9D25029D257A}" destId="{7D86DC2D-3233-8E44-A0ED-2AB612650B86}"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6DF8600B-BB7D-45D4-8200-1186C899B5CC}"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415B4478-6D8C-8047-B6EE-34BA34089976}">
      <dgm:prSet/>
      <dgm:spPr/>
      <dgm:t>
        <a:bodyPr/>
        <a:lstStyle/>
        <a:p>
          <a:r>
            <a:rPr lang="en-GB" altLang="en-US" b="1" dirty="0"/>
            <a:t>Typically used at higher doses than in the palliative care setting which can result in antagonism when other opioids are required.</a:t>
          </a:r>
        </a:p>
      </dgm:t>
    </dgm:pt>
    <dgm:pt modelId="{FA9DB54A-957D-E843-A94B-8E315117BDD8}" type="parTrans" cxnId="{8C96A404-4750-0945-8865-69C26EECCAF0}">
      <dgm:prSet/>
      <dgm:spPr/>
      <dgm:t>
        <a:bodyPr/>
        <a:lstStyle/>
        <a:p>
          <a:endParaRPr lang="en-GB"/>
        </a:p>
      </dgm:t>
    </dgm:pt>
    <dgm:pt modelId="{465E7A35-1042-8C4A-831B-AED1D84CC243}" type="sibTrans" cxnId="{8C96A404-4750-0945-8865-69C26EECCAF0}">
      <dgm:prSet/>
      <dgm:spPr/>
      <dgm:t>
        <a:bodyPr/>
        <a:lstStyle/>
        <a:p>
          <a:endParaRPr lang="en-GB"/>
        </a:p>
      </dgm:t>
    </dgm:pt>
    <dgm:pt modelId="{942D3804-550D-8B4C-A80E-99A7A51B49DA}">
      <dgm:prSet/>
      <dgm:spPr/>
      <dgm:t>
        <a:bodyPr/>
        <a:lstStyle/>
        <a:p>
          <a:r>
            <a:rPr lang="en-GB" altLang="en-US" b="1" dirty="0"/>
            <a:t>Anecdotally antagonism could occur with daily doses of 8mg or more.</a:t>
          </a:r>
        </a:p>
      </dgm:t>
    </dgm:pt>
    <dgm:pt modelId="{99C92D32-9637-4141-B49B-E8894685F6BC}" type="parTrans" cxnId="{F9E89F6A-DB3C-D14B-BEFE-30934409A112}">
      <dgm:prSet/>
      <dgm:spPr/>
      <dgm:t>
        <a:bodyPr/>
        <a:lstStyle/>
        <a:p>
          <a:endParaRPr lang="en-GB"/>
        </a:p>
      </dgm:t>
    </dgm:pt>
    <dgm:pt modelId="{C1EF675F-6F7B-2C4E-B7A7-4C8D99FAD43B}" type="sibTrans" cxnId="{F9E89F6A-DB3C-D14B-BEFE-30934409A112}">
      <dgm:prSet/>
      <dgm:spPr/>
      <dgm:t>
        <a:bodyPr/>
        <a:lstStyle/>
        <a:p>
          <a:endParaRPr lang="en-GB"/>
        </a:p>
      </dgm:t>
    </dgm:pt>
    <dgm:pt modelId="{3A464EF0-FB8C-E24E-A8A7-FB4A69381466}">
      <dgm:prSet/>
      <dgm:spPr/>
      <dgm:t>
        <a:bodyPr/>
        <a:lstStyle/>
        <a:p>
          <a:r>
            <a:rPr lang="en-GB" altLang="en-US" b="1" dirty="0"/>
            <a:t>There is increasing use of long-acting subcutaneous Buprenorphine preparations for MAT such as </a:t>
          </a:r>
          <a:r>
            <a:rPr lang="en-GB" altLang="en-US" b="1" dirty="0" err="1"/>
            <a:t>Buvidal</a:t>
          </a:r>
          <a:r>
            <a:rPr lang="en-GB" altLang="en-US" b="1" dirty="0"/>
            <a:t>® which last for up to 4 weeks.</a:t>
          </a:r>
        </a:p>
      </dgm:t>
    </dgm:pt>
    <dgm:pt modelId="{9FDF8E46-7F7B-DF4D-9D4C-B80D563FA1B2}" type="parTrans" cxnId="{1949EB44-36A6-FC49-9566-006E15DC1B45}">
      <dgm:prSet/>
      <dgm:spPr/>
      <dgm:t>
        <a:bodyPr/>
        <a:lstStyle/>
        <a:p>
          <a:endParaRPr lang="en-GB"/>
        </a:p>
      </dgm:t>
    </dgm:pt>
    <dgm:pt modelId="{0592D6FA-F7CD-3A45-ABCE-44B234A03611}" type="sibTrans" cxnId="{1949EB44-36A6-FC49-9566-006E15DC1B45}">
      <dgm:prSet/>
      <dgm:spPr/>
      <dgm:t>
        <a:bodyPr/>
        <a:lstStyle/>
        <a:p>
          <a:endParaRPr lang="en-GB"/>
        </a:p>
      </dgm:t>
    </dgm:pt>
    <dgm:pt modelId="{B8D5D5EF-0789-3748-9CAD-9D25029D257A}" type="pres">
      <dgm:prSet presAssocID="{6DF8600B-BB7D-45D4-8200-1186C899B5CC}" presName="linear" presStyleCnt="0">
        <dgm:presLayoutVars>
          <dgm:animLvl val="lvl"/>
          <dgm:resizeHandles val="exact"/>
        </dgm:presLayoutVars>
      </dgm:prSet>
      <dgm:spPr/>
      <dgm:t>
        <a:bodyPr/>
        <a:lstStyle/>
        <a:p>
          <a:endParaRPr lang="en-GB"/>
        </a:p>
      </dgm:t>
    </dgm:pt>
    <dgm:pt modelId="{93480F4C-5428-0C4C-96EC-C3A71CB527D2}" type="pres">
      <dgm:prSet presAssocID="{415B4478-6D8C-8047-B6EE-34BA34089976}" presName="parentText" presStyleLbl="node1" presStyleIdx="0" presStyleCnt="3">
        <dgm:presLayoutVars>
          <dgm:chMax val="0"/>
          <dgm:bulletEnabled val="1"/>
        </dgm:presLayoutVars>
      </dgm:prSet>
      <dgm:spPr/>
      <dgm:t>
        <a:bodyPr/>
        <a:lstStyle/>
        <a:p>
          <a:endParaRPr lang="en-GB"/>
        </a:p>
      </dgm:t>
    </dgm:pt>
    <dgm:pt modelId="{FAC13D39-94CC-0144-A24B-59D0FDB3F081}" type="pres">
      <dgm:prSet presAssocID="{465E7A35-1042-8C4A-831B-AED1D84CC243}" presName="spacer" presStyleCnt="0"/>
      <dgm:spPr/>
    </dgm:pt>
    <dgm:pt modelId="{256FAC8E-53A7-2343-BB38-2643181BCFE7}" type="pres">
      <dgm:prSet presAssocID="{942D3804-550D-8B4C-A80E-99A7A51B49DA}" presName="parentText" presStyleLbl="node1" presStyleIdx="1" presStyleCnt="3">
        <dgm:presLayoutVars>
          <dgm:chMax val="0"/>
          <dgm:bulletEnabled val="1"/>
        </dgm:presLayoutVars>
      </dgm:prSet>
      <dgm:spPr/>
      <dgm:t>
        <a:bodyPr/>
        <a:lstStyle/>
        <a:p>
          <a:endParaRPr lang="en-GB"/>
        </a:p>
      </dgm:t>
    </dgm:pt>
    <dgm:pt modelId="{E8026288-917E-B24F-B97A-E685540392C2}" type="pres">
      <dgm:prSet presAssocID="{C1EF675F-6F7B-2C4E-B7A7-4C8D99FAD43B}" presName="spacer" presStyleCnt="0"/>
      <dgm:spPr/>
    </dgm:pt>
    <dgm:pt modelId="{35223229-60E1-EF4A-99F7-FE99DB4DFCDF}" type="pres">
      <dgm:prSet presAssocID="{3A464EF0-FB8C-E24E-A8A7-FB4A69381466}" presName="parentText" presStyleLbl="node1" presStyleIdx="2" presStyleCnt="3">
        <dgm:presLayoutVars>
          <dgm:chMax val="0"/>
          <dgm:bulletEnabled val="1"/>
        </dgm:presLayoutVars>
      </dgm:prSet>
      <dgm:spPr/>
      <dgm:t>
        <a:bodyPr/>
        <a:lstStyle/>
        <a:p>
          <a:endParaRPr lang="en-GB"/>
        </a:p>
      </dgm:t>
    </dgm:pt>
  </dgm:ptLst>
  <dgm:cxnLst>
    <dgm:cxn modelId="{DEA04C71-5864-A243-9C39-236ED91CEEAB}" type="presOf" srcId="{6DF8600B-BB7D-45D4-8200-1186C899B5CC}" destId="{B8D5D5EF-0789-3748-9CAD-9D25029D257A}" srcOrd="0" destOrd="0" presId="urn:microsoft.com/office/officeart/2005/8/layout/vList2"/>
    <dgm:cxn modelId="{8C96A404-4750-0945-8865-69C26EECCAF0}" srcId="{6DF8600B-BB7D-45D4-8200-1186C899B5CC}" destId="{415B4478-6D8C-8047-B6EE-34BA34089976}" srcOrd="0" destOrd="0" parTransId="{FA9DB54A-957D-E843-A94B-8E315117BDD8}" sibTransId="{465E7A35-1042-8C4A-831B-AED1D84CC243}"/>
    <dgm:cxn modelId="{1949EB44-36A6-FC49-9566-006E15DC1B45}" srcId="{6DF8600B-BB7D-45D4-8200-1186C899B5CC}" destId="{3A464EF0-FB8C-E24E-A8A7-FB4A69381466}" srcOrd="2" destOrd="0" parTransId="{9FDF8E46-7F7B-DF4D-9D4C-B80D563FA1B2}" sibTransId="{0592D6FA-F7CD-3A45-ABCE-44B234A03611}"/>
    <dgm:cxn modelId="{4D05F4EC-124B-044A-8B2E-FBFE82DD561D}" type="presOf" srcId="{3A464EF0-FB8C-E24E-A8A7-FB4A69381466}" destId="{35223229-60E1-EF4A-99F7-FE99DB4DFCDF}" srcOrd="0" destOrd="0" presId="urn:microsoft.com/office/officeart/2005/8/layout/vList2"/>
    <dgm:cxn modelId="{FA95A046-726E-6543-9184-7F4C1CCF4885}" type="presOf" srcId="{942D3804-550D-8B4C-A80E-99A7A51B49DA}" destId="{256FAC8E-53A7-2343-BB38-2643181BCFE7}" srcOrd="0" destOrd="0" presId="urn:microsoft.com/office/officeart/2005/8/layout/vList2"/>
    <dgm:cxn modelId="{B9FFA5E8-F22A-E84F-8A21-12D6702BFD82}" type="presOf" srcId="{415B4478-6D8C-8047-B6EE-34BA34089976}" destId="{93480F4C-5428-0C4C-96EC-C3A71CB527D2}" srcOrd="0" destOrd="0" presId="urn:microsoft.com/office/officeart/2005/8/layout/vList2"/>
    <dgm:cxn modelId="{F9E89F6A-DB3C-D14B-BEFE-30934409A112}" srcId="{6DF8600B-BB7D-45D4-8200-1186C899B5CC}" destId="{942D3804-550D-8B4C-A80E-99A7A51B49DA}" srcOrd="1" destOrd="0" parTransId="{99C92D32-9637-4141-B49B-E8894685F6BC}" sibTransId="{C1EF675F-6F7B-2C4E-B7A7-4C8D99FAD43B}"/>
    <dgm:cxn modelId="{49765D2F-0CA6-4D49-B53D-C4C3530E0E36}" type="presParOf" srcId="{B8D5D5EF-0789-3748-9CAD-9D25029D257A}" destId="{93480F4C-5428-0C4C-96EC-C3A71CB527D2}" srcOrd="0" destOrd="0" presId="urn:microsoft.com/office/officeart/2005/8/layout/vList2"/>
    <dgm:cxn modelId="{B87D6806-9DDA-354D-95BB-20F5E0E52AB3}" type="presParOf" srcId="{B8D5D5EF-0789-3748-9CAD-9D25029D257A}" destId="{FAC13D39-94CC-0144-A24B-59D0FDB3F081}" srcOrd="1" destOrd="0" presId="urn:microsoft.com/office/officeart/2005/8/layout/vList2"/>
    <dgm:cxn modelId="{D035BFA6-F408-9249-9EA6-71FD20944061}" type="presParOf" srcId="{B8D5D5EF-0789-3748-9CAD-9D25029D257A}" destId="{256FAC8E-53A7-2343-BB38-2643181BCFE7}" srcOrd="2" destOrd="0" presId="urn:microsoft.com/office/officeart/2005/8/layout/vList2"/>
    <dgm:cxn modelId="{0771C147-2B3F-544F-BA1D-7DC47FD9C761}" type="presParOf" srcId="{B8D5D5EF-0789-3748-9CAD-9D25029D257A}" destId="{E8026288-917E-B24F-B97A-E685540392C2}" srcOrd="3" destOrd="0" presId="urn:microsoft.com/office/officeart/2005/8/layout/vList2"/>
    <dgm:cxn modelId="{D0F05C73-CEAE-4748-BFC5-BB2D134C002A}" type="presParOf" srcId="{B8D5D5EF-0789-3748-9CAD-9D25029D257A}" destId="{35223229-60E1-EF4A-99F7-FE99DB4DFCDF}"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6DF8600B-BB7D-45D4-8200-1186C899B5CC}"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C485BEC7-5608-2444-BA2C-B32D886D2F45}">
      <dgm:prSet/>
      <dgm:spPr/>
      <dgm:t>
        <a:bodyPr/>
        <a:lstStyle/>
        <a:p>
          <a:r>
            <a:rPr lang="en-GB" altLang="en-US" b="1" dirty="0" smtClean="0"/>
            <a:t>Consider a switch </a:t>
          </a:r>
          <a:r>
            <a:rPr lang="en-GB" altLang="en-US" b="1" dirty="0"/>
            <a:t>from Buprenorphine MAT to Methadone MAT guided by SUS  if antagonism is a concern.</a:t>
          </a:r>
        </a:p>
      </dgm:t>
    </dgm:pt>
    <dgm:pt modelId="{D48847C1-F59F-3546-BE6E-9399028A77C5}" type="parTrans" cxnId="{B9949552-801C-5A4D-9238-93216D6A11BD}">
      <dgm:prSet/>
      <dgm:spPr/>
      <dgm:t>
        <a:bodyPr/>
        <a:lstStyle/>
        <a:p>
          <a:endParaRPr lang="en-GB"/>
        </a:p>
      </dgm:t>
    </dgm:pt>
    <dgm:pt modelId="{8D19A791-4D92-E347-9E8C-015A4CF0FA63}" type="sibTrans" cxnId="{B9949552-801C-5A4D-9238-93216D6A11BD}">
      <dgm:prSet/>
      <dgm:spPr/>
      <dgm:t>
        <a:bodyPr/>
        <a:lstStyle/>
        <a:p>
          <a:endParaRPr lang="en-GB"/>
        </a:p>
      </dgm:t>
    </dgm:pt>
    <dgm:pt modelId="{1FE85576-1279-EB47-BE03-DB8641E1D895}">
      <dgm:prSet/>
      <dgm:spPr/>
      <dgm:t>
        <a:bodyPr/>
        <a:lstStyle/>
        <a:p>
          <a:r>
            <a:rPr lang="en-GB" altLang="en-US" b="1" dirty="0"/>
            <a:t>Consider use of Opioids with a high mu-opioid receptor affinity (Fentanyl and Alfentanil).</a:t>
          </a:r>
        </a:p>
      </dgm:t>
    </dgm:pt>
    <dgm:pt modelId="{530BD410-D070-C944-B2F0-D5A5EFF372BD}" type="parTrans" cxnId="{942D99FF-C6D4-3440-9758-EE55CFEFA18C}">
      <dgm:prSet/>
      <dgm:spPr/>
      <dgm:t>
        <a:bodyPr/>
        <a:lstStyle/>
        <a:p>
          <a:endParaRPr lang="en-GB"/>
        </a:p>
      </dgm:t>
    </dgm:pt>
    <dgm:pt modelId="{503CA871-B2A5-4148-9CC5-1ACD98DE6111}" type="sibTrans" cxnId="{942D99FF-C6D4-3440-9758-EE55CFEFA18C}">
      <dgm:prSet/>
      <dgm:spPr/>
      <dgm:t>
        <a:bodyPr/>
        <a:lstStyle/>
        <a:p>
          <a:endParaRPr lang="en-GB"/>
        </a:p>
      </dgm:t>
    </dgm:pt>
    <dgm:pt modelId="{B8D5D5EF-0789-3748-9CAD-9D25029D257A}" type="pres">
      <dgm:prSet presAssocID="{6DF8600B-BB7D-45D4-8200-1186C899B5CC}" presName="linear" presStyleCnt="0">
        <dgm:presLayoutVars>
          <dgm:animLvl val="lvl"/>
          <dgm:resizeHandles val="exact"/>
        </dgm:presLayoutVars>
      </dgm:prSet>
      <dgm:spPr/>
      <dgm:t>
        <a:bodyPr/>
        <a:lstStyle/>
        <a:p>
          <a:endParaRPr lang="en-GB"/>
        </a:p>
      </dgm:t>
    </dgm:pt>
    <dgm:pt modelId="{9F68060C-DEEB-C94E-AC78-66BA2B85BA60}" type="pres">
      <dgm:prSet presAssocID="{C485BEC7-5608-2444-BA2C-B32D886D2F45}" presName="parentText" presStyleLbl="node1" presStyleIdx="0" presStyleCnt="2">
        <dgm:presLayoutVars>
          <dgm:chMax val="0"/>
          <dgm:bulletEnabled val="1"/>
        </dgm:presLayoutVars>
      </dgm:prSet>
      <dgm:spPr/>
      <dgm:t>
        <a:bodyPr/>
        <a:lstStyle/>
        <a:p>
          <a:endParaRPr lang="en-GB"/>
        </a:p>
      </dgm:t>
    </dgm:pt>
    <dgm:pt modelId="{2FE2E704-91AE-8146-BAA8-B0CF4C66A43D}" type="pres">
      <dgm:prSet presAssocID="{8D19A791-4D92-E347-9E8C-015A4CF0FA63}" presName="spacer" presStyleCnt="0"/>
      <dgm:spPr/>
    </dgm:pt>
    <dgm:pt modelId="{B6722C59-76E7-534C-B8F9-3F563ED7AD0E}" type="pres">
      <dgm:prSet presAssocID="{1FE85576-1279-EB47-BE03-DB8641E1D895}" presName="parentText" presStyleLbl="node1" presStyleIdx="1" presStyleCnt="2">
        <dgm:presLayoutVars>
          <dgm:chMax val="0"/>
          <dgm:bulletEnabled val="1"/>
        </dgm:presLayoutVars>
      </dgm:prSet>
      <dgm:spPr/>
      <dgm:t>
        <a:bodyPr/>
        <a:lstStyle/>
        <a:p>
          <a:endParaRPr lang="en-GB"/>
        </a:p>
      </dgm:t>
    </dgm:pt>
  </dgm:ptLst>
  <dgm:cxnLst>
    <dgm:cxn modelId="{DEA04C71-5864-A243-9C39-236ED91CEEAB}" type="presOf" srcId="{6DF8600B-BB7D-45D4-8200-1186C899B5CC}" destId="{B8D5D5EF-0789-3748-9CAD-9D25029D257A}" srcOrd="0" destOrd="0" presId="urn:microsoft.com/office/officeart/2005/8/layout/vList2"/>
    <dgm:cxn modelId="{B9949552-801C-5A4D-9238-93216D6A11BD}" srcId="{6DF8600B-BB7D-45D4-8200-1186C899B5CC}" destId="{C485BEC7-5608-2444-BA2C-B32D886D2F45}" srcOrd="0" destOrd="0" parTransId="{D48847C1-F59F-3546-BE6E-9399028A77C5}" sibTransId="{8D19A791-4D92-E347-9E8C-015A4CF0FA63}"/>
    <dgm:cxn modelId="{2823FC99-86A7-1540-BBAA-11822E848C04}" type="presOf" srcId="{C485BEC7-5608-2444-BA2C-B32D886D2F45}" destId="{9F68060C-DEEB-C94E-AC78-66BA2B85BA60}" srcOrd="0" destOrd="0" presId="urn:microsoft.com/office/officeart/2005/8/layout/vList2"/>
    <dgm:cxn modelId="{AD5349D0-7CEB-8B44-AFA2-1FCAA3D5FB82}" type="presOf" srcId="{1FE85576-1279-EB47-BE03-DB8641E1D895}" destId="{B6722C59-76E7-534C-B8F9-3F563ED7AD0E}" srcOrd="0" destOrd="0" presId="urn:microsoft.com/office/officeart/2005/8/layout/vList2"/>
    <dgm:cxn modelId="{942D99FF-C6D4-3440-9758-EE55CFEFA18C}" srcId="{6DF8600B-BB7D-45D4-8200-1186C899B5CC}" destId="{1FE85576-1279-EB47-BE03-DB8641E1D895}" srcOrd="1" destOrd="0" parTransId="{530BD410-D070-C944-B2F0-D5A5EFF372BD}" sibTransId="{503CA871-B2A5-4148-9CC5-1ACD98DE6111}"/>
    <dgm:cxn modelId="{1668CD7F-6C93-BD48-B855-B78A0B8AFBD5}" type="presParOf" srcId="{B8D5D5EF-0789-3748-9CAD-9D25029D257A}" destId="{9F68060C-DEEB-C94E-AC78-66BA2B85BA60}" srcOrd="0" destOrd="0" presId="urn:microsoft.com/office/officeart/2005/8/layout/vList2"/>
    <dgm:cxn modelId="{66CC0A01-E1D2-8C44-ADF3-9FD094770DE0}" type="presParOf" srcId="{B8D5D5EF-0789-3748-9CAD-9D25029D257A}" destId="{2FE2E704-91AE-8146-BAA8-B0CF4C66A43D}" srcOrd="1" destOrd="0" presId="urn:microsoft.com/office/officeart/2005/8/layout/vList2"/>
    <dgm:cxn modelId="{B1B24406-C652-2545-BBD1-17475DC0C6E7}" type="presParOf" srcId="{B8D5D5EF-0789-3748-9CAD-9D25029D257A}" destId="{B6722C59-76E7-534C-B8F9-3F563ED7AD0E}"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E8B65B5-ADAA-4A7F-AC22-7F9BA78A00F7}"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0905FEA9-3FCB-A34A-9E0A-40B5E09FA33D}">
      <dgm:prSet/>
      <dgm:spPr/>
      <dgm:t>
        <a:bodyPr/>
        <a:lstStyle/>
        <a:p>
          <a:r>
            <a:rPr lang="en-GB" altLang="en-US" b="1" dirty="0" smtClean="0">
              <a:solidFill>
                <a:schemeClr val="bg1"/>
              </a:solidFill>
            </a:rPr>
            <a:t>Can </a:t>
          </a:r>
          <a:r>
            <a:rPr lang="en-GB" altLang="en-US" b="1" dirty="0">
              <a:solidFill>
                <a:schemeClr val="bg1"/>
              </a:solidFill>
            </a:rPr>
            <a:t>be isolated </a:t>
          </a:r>
          <a:r>
            <a:rPr lang="en-GB" altLang="en-US" b="1" dirty="0" smtClean="0">
              <a:solidFill>
                <a:schemeClr val="bg1"/>
              </a:solidFill>
            </a:rPr>
            <a:t>from the usual sources </a:t>
          </a:r>
          <a:r>
            <a:rPr lang="en-GB" altLang="en-US" b="1" dirty="0">
              <a:solidFill>
                <a:schemeClr val="bg1"/>
              </a:solidFill>
            </a:rPr>
            <a:t>of </a:t>
          </a:r>
          <a:r>
            <a:rPr lang="en-GB" altLang="en-US" b="1" dirty="0" smtClean="0">
              <a:solidFill>
                <a:schemeClr val="bg1"/>
              </a:solidFill>
            </a:rPr>
            <a:t>support. </a:t>
          </a:r>
          <a:endParaRPr lang="en-GB" altLang="en-US" b="1" dirty="0">
            <a:solidFill>
              <a:schemeClr val="bg1"/>
            </a:solidFill>
          </a:endParaRPr>
        </a:p>
      </dgm:t>
    </dgm:pt>
    <dgm:pt modelId="{9FD9F8F2-CD13-8744-82E3-0C27E4F2B080}" type="parTrans" cxnId="{98A29F1F-7DD4-C04F-8E00-4DBACBF2EC2E}">
      <dgm:prSet/>
      <dgm:spPr/>
      <dgm:t>
        <a:bodyPr/>
        <a:lstStyle/>
        <a:p>
          <a:endParaRPr lang="en-GB"/>
        </a:p>
      </dgm:t>
    </dgm:pt>
    <dgm:pt modelId="{1C4363FA-4CCD-EA4E-9AAB-FD198C1FA80E}" type="sibTrans" cxnId="{98A29F1F-7DD4-C04F-8E00-4DBACBF2EC2E}">
      <dgm:prSet/>
      <dgm:spPr/>
      <dgm:t>
        <a:bodyPr/>
        <a:lstStyle/>
        <a:p>
          <a:endParaRPr lang="en-GB"/>
        </a:p>
      </dgm:t>
    </dgm:pt>
    <dgm:pt modelId="{769BC428-01FE-439D-9266-9732FFFB9D69}">
      <dgm:prSet/>
      <dgm:spPr/>
      <dgm:t>
        <a:bodyPr/>
        <a:lstStyle/>
        <a:p>
          <a:r>
            <a:rPr lang="en-GB" altLang="en-US" b="1" dirty="0" smtClean="0">
              <a:solidFill>
                <a:schemeClr val="bg1"/>
              </a:solidFill>
            </a:rPr>
            <a:t>They may be less able to talk to others because of stigma, shame, embarrassment, </a:t>
          </a:r>
          <a:r>
            <a:rPr lang="en-GB" altLang="en-US" b="1" smtClean="0">
              <a:solidFill>
                <a:schemeClr val="bg1"/>
              </a:solidFill>
            </a:rPr>
            <a:t>self-blame..</a:t>
          </a:r>
          <a:endParaRPr lang="en-GB" altLang="en-US" b="1" dirty="0">
            <a:solidFill>
              <a:schemeClr val="bg1"/>
            </a:solidFill>
          </a:endParaRPr>
        </a:p>
      </dgm:t>
    </dgm:pt>
    <dgm:pt modelId="{92AFC254-0D3A-4BB9-9BB1-CFB7AD19939C}" type="parTrans" cxnId="{3E1BBF28-81BB-44FB-A091-1E582D820824}">
      <dgm:prSet/>
      <dgm:spPr/>
      <dgm:t>
        <a:bodyPr/>
        <a:lstStyle/>
        <a:p>
          <a:endParaRPr lang="en-GB"/>
        </a:p>
      </dgm:t>
    </dgm:pt>
    <dgm:pt modelId="{424A3574-366C-4246-A34D-39E0455F19D0}" type="sibTrans" cxnId="{3E1BBF28-81BB-44FB-A091-1E582D820824}">
      <dgm:prSet/>
      <dgm:spPr/>
      <dgm:t>
        <a:bodyPr/>
        <a:lstStyle/>
        <a:p>
          <a:endParaRPr lang="en-GB"/>
        </a:p>
      </dgm:t>
    </dgm:pt>
    <dgm:pt modelId="{AEBE31DD-2967-5A45-BCBF-D5F3B5F59001}" type="pres">
      <dgm:prSet presAssocID="{7E8B65B5-ADAA-4A7F-AC22-7F9BA78A00F7}" presName="linear" presStyleCnt="0">
        <dgm:presLayoutVars>
          <dgm:animLvl val="lvl"/>
          <dgm:resizeHandles val="exact"/>
        </dgm:presLayoutVars>
      </dgm:prSet>
      <dgm:spPr/>
      <dgm:t>
        <a:bodyPr/>
        <a:lstStyle/>
        <a:p>
          <a:endParaRPr lang="en-GB"/>
        </a:p>
      </dgm:t>
    </dgm:pt>
    <dgm:pt modelId="{9FE8D8C0-A8EB-E446-AA7F-B26A77D4833F}" type="pres">
      <dgm:prSet presAssocID="{0905FEA9-3FCB-A34A-9E0A-40B5E09FA33D}" presName="parentText" presStyleLbl="node1" presStyleIdx="0" presStyleCnt="2">
        <dgm:presLayoutVars>
          <dgm:chMax val="0"/>
          <dgm:bulletEnabled val="1"/>
        </dgm:presLayoutVars>
      </dgm:prSet>
      <dgm:spPr/>
      <dgm:t>
        <a:bodyPr/>
        <a:lstStyle/>
        <a:p>
          <a:endParaRPr lang="en-GB"/>
        </a:p>
      </dgm:t>
    </dgm:pt>
    <dgm:pt modelId="{B263CF3C-8ECD-FB47-937F-7422E1C68E2F}" type="pres">
      <dgm:prSet presAssocID="{1C4363FA-4CCD-EA4E-9AAB-FD198C1FA80E}" presName="spacer" presStyleCnt="0"/>
      <dgm:spPr/>
    </dgm:pt>
    <dgm:pt modelId="{5BF76E5B-0DF2-4D1B-A8CC-3B574996A59D}" type="pres">
      <dgm:prSet presAssocID="{769BC428-01FE-439D-9266-9732FFFB9D69}" presName="parentText" presStyleLbl="node1" presStyleIdx="1" presStyleCnt="2">
        <dgm:presLayoutVars>
          <dgm:chMax val="0"/>
          <dgm:bulletEnabled val="1"/>
        </dgm:presLayoutVars>
      </dgm:prSet>
      <dgm:spPr/>
      <dgm:t>
        <a:bodyPr/>
        <a:lstStyle/>
        <a:p>
          <a:endParaRPr lang="en-GB"/>
        </a:p>
      </dgm:t>
    </dgm:pt>
  </dgm:ptLst>
  <dgm:cxnLst>
    <dgm:cxn modelId="{E907B916-53C8-EC44-B1CC-88C302DAEB9B}" type="presOf" srcId="{0905FEA9-3FCB-A34A-9E0A-40B5E09FA33D}" destId="{9FE8D8C0-A8EB-E446-AA7F-B26A77D4833F}" srcOrd="0" destOrd="0" presId="urn:microsoft.com/office/officeart/2005/8/layout/vList2"/>
    <dgm:cxn modelId="{98A29F1F-7DD4-C04F-8E00-4DBACBF2EC2E}" srcId="{7E8B65B5-ADAA-4A7F-AC22-7F9BA78A00F7}" destId="{0905FEA9-3FCB-A34A-9E0A-40B5E09FA33D}" srcOrd="0" destOrd="0" parTransId="{9FD9F8F2-CD13-8744-82E3-0C27E4F2B080}" sibTransId="{1C4363FA-4CCD-EA4E-9AAB-FD198C1FA80E}"/>
    <dgm:cxn modelId="{8C6A6748-5B89-0D4F-9108-EE3EFB254DFB}" type="presOf" srcId="{7E8B65B5-ADAA-4A7F-AC22-7F9BA78A00F7}" destId="{AEBE31DD-2967-5A45-BCBF-D5F3B5F59001}" srcOrd="0" destOrd="0" presId="urn:microsoft.com/office/officeart/2005/8/layout/vList2"/>
    <dgm:cxn modelId="{57E380FC-231A-4553-ABD8-5410E2E4239F}" type="presOf" srcId="{769BC428-01FE-439D-9266-9732FFFB9D69}" destId="{5BF76E5B-0DF2-4D1B-A8CC-3B574996A59D}" srcOrd="0" destOrd="0" presId="urn:microsoft.com/office/officeart/2005/8/layout/vList2"/>
    <dgm:cxn modelId="{3E1BBF28-81BB-44FB-A091-1E582D820824}" srcId="{7E8B65B5-ADAA-4A7F-AC22-7F9BA78A00F7}" destId="{769BC428-01FE-439D-9266-9732FFFB9D69}" srcOrd="1" destOrd="0" parTransId="{92AFC254-0D3A-4BB9-9BB1-CFB7AD19939C}" sibTransId="{424A3574-366C-4246-A34D-39E0455F19D0}"/>
    <dgm:cxn modelId="{5DF466CD-246B-7741-BB0C-CBBFEBCFCB81}" type="presParOf" srcId="{AEBE31DD-2967-5A45-BCBF-D5F3B5F59001}" destId="{9FE8D8C0-A8EB-E446-AA7F-B26A77D4833F}" srcOrd="0" destOrd="0" presId="urn:microsoft.com/office/officeart/2005/8/layout/vList2"/>
    <dgm:cxn modelId="{79D436BE-B005-5445-81A9-44B801CA9F39}" type="presParOf" srcId="{AEBE31DD-2967-5A45-BCBF-D5F3B5F59001}" destId="{B263CF3C-8ECD-FB47-937F-7422E1C68E2F}" srcOrd="1" destOrd="0" presId="urn:microsoft.com/office/officeart/2005/8/layout/vList2"/>
    <dgm:cxn modelId="{949B4FE4-BEE3-4976-92E5-AA5755408A62}" type="presParOf" srcId="{AEBE31DD-2967-5A45-BCBF-D5F3B5F59001}" destId="{5BF76E5B-0DF2-4D1B-A8CC-3B574996A59D}"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E8B65B5-ADAA-4A7F-AC22-7F9BA78A00F7}"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AF9D98D1-0D83-594D-A2AF-4AB9C842D7E7}">
      <dgm:prSet/>
      <dgm:spPr/>
      <dgm:t>
        <a:bodyPr/>
        <a:lstStyle/>
        <a:p>
          <a:r>
            <a:rPr lang="en-GB" altLang="en-US" b="1" dirty="0">
              <a:solidFill>
                <a:schemeClr val="bg1"/>
              </a:solidFill>
            </a:rPr>
            <a:t>Sometimes </a:t>
          </a:r>
          <a:r>
            <a:rPr lang="en-GB" altLang="en-US" b="1" dirty="0" smtClean="0">
              <a:solidFill>
                <a:schemeClr val="bg1"/>
              </a:solidFill>
            </a:rPr>
            <a:t>they are still estranged </a:t>
          </a:r>
          <a:r>
            <a:rPr lang="en-GB" altLang="en-US" b="1" dirty="0">
              <a:solidFill>
                <a:schemeClr val="bg1"/>
              </a:solidFill>
            </a:rPr>
            <a:t>from </a:t>
          </a:r>
          <a:r>
            <a:rPr lang="en-GB" altLang="en-US" b="1" dirty="0" smtClean="0">
              <a:solidFill>
                <a:schemeClr val="bg1"/>
              </a:solidFill>
            </a:rPr>
            <a:t>the patient, but not </a:t>
          </a:r>
          <a:r>
            <a:rPr lang="en-GB" altLang="en-US" b="1" dirty="0">
              <a:solidFill>
                <a:schemeClr val="bg1"/>
              </a:solidFill>
            </a:rPr>
            <a:t>through their choosing.</a:t>
          </a:r>
        </a:p>
      </dgm:t>
    </dgm:pt>
    <dgm:pt modelId="{A77F4C49-F327-B544-983B-661620875D35}" type="parTrans" cxnId="{D2FA0FF5-E6D7-C241-BF76-E0D7FFD515C7}">
      <dgm:prSet/>
      <dgm:spPr/>
      <dgm:t>
        <a:bodyPr/>
        <a:lstStyle/>
        <a:p>
          <a:endParaRPr lang="en-GB"/>
        </a:p>
      </dgm:t>
    </dgm:pt>
    <dgm:pt modelId="{D6865763-6707-1845-BEC7-6E56A20569B6}" type="sibTrans" cxnId="{D2FA0FF5-E6D7-C241-BF76-E0D7FFD515C7}">
      <dgm:prSet/>
      <dgm:spPr/>
      <dgm:t>
        <a:bodyPr/>
        <a:lstStyle/>
        <a:p>
          <a:endParaRPr lang="en-GB"/>
        </a:p>
      </dgm:t>
    </dgm:pt>
    <dgm:pt modelId="{2790A9E9-04D2-4174-A7BF-89CAD098C6AB}">
      <dgm:prSet/>
      <dgm:spPr/>
      <dgm:t>
        <a:bodyPr/>
        <a:lstStyle/>
        <a:p>
          <a:r>
            <a:rPr lang="en-GB" altLang="en-US" b="1" dirty="0" smtClean="0">
              <a:solidFill>
                <a:schemeClr val="bg1"/>
              </a:solidFill>
            </a:rPr>
            <a:t>May also have substance use disorder </a:t>
          </a:r>
          <a:endParaRPr lang="en-GB" altLang="en-US" b="1" dirty="0">
            <a:solidFill>
              <a:schemeClr val="bg1"/>
            </a:solidFill>
          </a:endParaRPr>
        </a:p>
      </dgm:t>
    </dgm:pt>
    <dgm:pt modelId="{6A100EEE-7D82-421E-B4D7-87FAC0EAFF55}" type="parTrans" cxnId="{A904CF54-375B-48EC-ABAD-E4BAF3397562}">
      <dgm:prSet/>
      <dgm:spPr/>
    </dgm:pt>
    <dgm:pt modelId="{15C3FA84-409A-47A7-AFDB-F42C6EBFC096}" type="sibTrans" cxnId="{A904CF54-375B-48EC-ABAD-E4BAF3397562}">
      <dgm:prSet/>
      <dgm:spPr/>
    </dgm:pt>
    <dgm:pt modelId="{8050F6D3-B678-4E7F-BC92-B0A12D782059}">
      <dgm:prSet/>
      <dgm:spPr/>
      <dgm:t>
        <a:bodyPr/>
        <a:lstStyle/>
        <a:p>
          <a:r>
            <a:rPr lang="en-GB" altLang="en-US" b="1" dirty="0" smtClean="0">
              <a:solidFill>
                <a:schemeClr val="bg1"/>
              </a:solidFill>
            </a:rPr>
            <a:t>Or the relationship can be fractious or confrontational</a:t>
          </a:r>
          <a:endParaRPr lang="en-GB" altLang="en-US" b="1" dirty="0">
            <a:solidFill>
              <a:schemeClr val="bg1"/>
            </a:solidFill>
          </a:endParaRPr>
        </a:p>
      </dgm:t>
    </dgm:pt>
    <dgm:pt modelId="{51A114E3-3C2D-4563-8217-7C83076B6B92}" type="parTrans" cxnId="{D014D535-EDA7-4EDB-9105-0ED2B514D7C6}">
      <dgm:prSet/>
      <dgm:spPr/>
    </dgm:pt>
    <dgm:pt modelId="{0211C80A-31EF-4443-8870-CF613EB5FAFF}" type="sibTrans" cxnId="{D014D535-EDA7-4EDB-9105-0ED2B514D7C6}">
      <dgm:prSet/>
      <dgm:spPr/>
    </dgm:pt>
    <dgm:pt modelId="{AEBE31DD-2967-5A45-BCBF-D5F3B5F59001}" type="pres">
      <dgm:prSet presAssocID="{7E8B65B5-ADAA-4A7F-AC22-7F9BA78A00F7}" presName="linear" presStyleCnt="0">
        <dgm:presLayoutVars>
          <dgm:animLvl val="lvl"/>
          <dgm:resizeHandles val="exact"/>
        </dgm:presLayoutVars>
      </dgm:prSet>
      <dgm:spPr/>
      <dgm:t>
        <a:bodyPr/>
        <a:lstStyle/>
        <a:p>
          <a:endParaRPr lang="en-GB"/>
        </a:p>
      </dgm:t>
    </dgm:pt>
    <dgm:pt modelId="{846BBB3F-5AAF-1F4F-8ACE-5669CF407F00}" type="pres">
      <dgm:prSet presAssocID="{AF9D98D1-0D83-594D-A2AF-4AB9C842D7E7}" presName="parentText" presStyleLbl="node1" presStyleIdx="0" presStyleCnt="3">
        <dgm:presLayoutVars>
          <dgm:chMax val="0"/>
          <dgm:bulletEnabled val="1"/>
        </dgm:presLayoutVars>
      </dgm:prSet>
      <dgm:spPr/>
      <dgm:t>
        <a:bodyPr/>
        <a:lstStyle/>
        <a:p>
          <a:endParaRPr lang="en-GB"/>
        </a:p>
      </dgm:t>
    </dgm:pt>
    <dgm:pt modelId="{8FBC7ED5-4832-4674-BC43-E57C69BC66AD}" type="pres">
      <dgm:prSet presAssocID="{D6865763-6707-1845-BEC7-6E56A20569B6}" presName="spacer" presStyleCnt="0"/>
      <dgm:spPr/>
    </dgm:pt>
    <dgm:pt modelId="{A2DE7388-2AB8-46A5-A4B5-DBA5ABFE04F5}" type="pres">
      <dgm:prSet presAssocID="{8050F6D3-B678-4E7F-BC92-B0A12D782059}" presName="parentText" presStyleLbl="node1" presStyleIdx="1" presStyleCnt="3">
        <dgm:presLayoutVars>
          <dgm:chMax val="0"/>
          <dgm:bulletEnabled val="1"/>
        </dgm:presLayoutVars>
      </dgm:prSet>
      <dgm:spPr/>
      <dgm:t>
        <a:bodyPr/>
        <a:lstStyle/>
        <a:p>
          <a:endParaRPr lang="en-GB"/>
        </a:p>
      </dgm:t>
    </dgm:pt>
    <dgm:pt modelId="{C82C544D-3C7A-4206-A2D6-CD6E75066B55}" type="pres">
      <dgm:prSet presAssocID="{0211C80A-31EF-4443-8870-CF613EB5FAFF}" presName="spacer" presStyleCnt="0"/>
      <dgm:spPr/>
    </dgm:pt>
    <dgm:pt modelId="{CF8C155A-3DFA-4357-82E6-333726B7B10F}" type="pres">
      <dgm:prSet presAssocID="{2790A9E9-04D2-4174-A7BF-89CAD098C6AB}" presName="parentText" presStyleLbl="node1" presStyleIdx="2" presStyleCnt="3">
        <dgm:presLayoutVars>
          <dgm:chMax val="0"/>
          <dgm:bulletEnabled val="1"/>
        </dgm:presLayoutVars>
      </dgm:prSet>
      <dgm:spPr/>
      <dgm:t>
        <a:bodyPr/>
        <a:lstStyle/>
        <a:p>
          <a:endParaRPr lang="en-GB"/>
        </a:p>
      </dgm:t>
    </dgm:pt>
  </dgm:ptLst>
  <dgm:cxnLst>
    <dgm:cxn modelId="{D2FA0FF5-E6D7-C241-BF76-E0D7FFD515C7}" srcId="{7E8B65B5-ADAA-4A7F-AC22-7F9BA78A00F7}" destId="{AF9D98D1-0D83-594D-A2AF-4AB9C842D7E7}" srcOrd="0" destOrd="0" parTransId="{A77F4C49-F327-B544-983B-661620875D35}" sibTransId="{D6865763-6707-1845-BEC7-6E56A20569B6}"/>
    <dgm:cxn modelId="{A904CF54-375B-48EC-ABAD-E4BAF3397562}" srcId="{7E8B65B5-ADAA-4A7F-AC22-7F9BA78A00F7}" destId="{2790A9E9-04D2-4174-A7BF-89CAD098C6AB}" srcOrd="2" destOrd="0" parTransId="{6A100EEE-7D82-421E-B4D7-87FAC0EAFF55}" sibTransId="{15C3FA84-409A-47A7-AFDB-F42C6EBFC096}"/>
    <dgm:cxn modelId="{014A365A-02C2-4751-BFF4-8B8104DDDF3E}" type="presOf" srcId="{7E8B65B5-ADAA-4A7F-AC22-7F9BA78A00F7}" destId="{AEBE31DD-2967-5A45-BCBF-D5F3B5F59001}" srcOrd="0" destOrd="0" presId="urn:microsoft.com/office/officeart/2005/8/layout/vList2"/>
    <dgm:cxn modelId="{67C71892-7512-47B1-BB27-76B7EF8ED0DE}" type="presOf" srcId="{2790A9E9-04D2-4174-A7BF-89CAD098C6AB}" destId="{CF8C155A-3DFA-4357-82E6-333726B7B10F}" srcOrd="0" destOrd="0" presId="urn:microsoft.com/office/officeart/2005/8/layout/vList2"/>
    <dgm:cxn modelId="{0649AA19-C837-497A-B16B-AD879A8DF560}" type="presOf" srcId="{AF9D98D1-0D83-594D-A2AF-4AB9C842D7E7}" destId="{846BBB3F-5AAF-1F4F-8ACE-5669CF407F00}" srcOrd="0" destOrd="0" presId="urn:microsoft.com/office/officeart/2005/8/layout/vList2"/>
    <dgm:cxn modelId="{B9D1B629-3536-4B1B-BBA0-D8988B97D45C}" type="presOf" srcId="{8050F6D3-B678-4E7F-BC92-B0A12D782059}" destId="{A2DE7388-2AB8-46A5-A4B5-DBA5ABFE04F5}" srcOrd="0" destOrd="0" presId="urn:microsoft.com/office/officeart/2005/8/layout/vList2"/>
    <dgm:cxn modelId="{D014D535-EDA7-4EDB-9105-0ED2B514D7C6}" srcId="{7E8B65B5-ADAA-4A7F-AC22-7F9BA78A00F7}" destId="{8050F6D3-B678-4E7F-BC92-B0A12D782059}" srcOrd="1" destOrd="0" parTransId="{51A114E3-3C2D-4563-8217-7C83076B6B92}" sibTransId="{0211C80A-31EF-4443-8870-CF613EB5FAFF}"/>
    <dgm:cxn modelId="{D922F61B-7094-46C6-B695-9DAEA155BCB2}" type="presParOf" srcId="{AEBE31DD-2967-5A45-BCBF-D5F3B5F59001}" destId="{846BBB3F-5AAF-1F4F-8ACE-5669CF407F00}" srcOrd="0" destOrd="0" presId="urn:microsoft.com/office/officeart/2005/8/layout/vList2"/>
    <dgm:cxn modelId="{2756DEEF-63B5-4156-B74F-AB349F288BD6}" type="presParOf" srcId="{AEBE31DD-2967-5A45-BCBF-D5F3B5F59001}" destId="{8FBC7ED5-4832-4674-BC43-E57C69BC66AD}" srcOrd="1" destOrd="0" presId="urn:microsoft.com/office/officeart/2005/8/layout/vList2"/>
    <dgm:cxn modelId="{ADC5EDBA-574D-4A7F-8F04-8F1766CD010D}" type="presParOf" srcId="{AEBE31DD-2967-5A45-BCBF-D5F3B5F59001}" destId="{A2DE7388-2AB8-46A5-A4B5-DBA5ABFE04F5}" srcOrd="2" destOrd="0" presId="urn:microsoft.com/office/officeart/2005/8/layout/vList2"/>
    <dgm:cxn modelId="{666AEC3B-4DC5-4923-B45C-76F19300A422}" type="presParOf" srcId="{AEBE31DD-2967-5A45-BCBF-D5F3B5F59001}" destId="{C82C544D-3C7A-4206-A2D6-CD6E75066B55}" srcOrd="3" destOrd="0" presId="urn:microsoft.com/office/officeart/2005/8/layout/vList2"/>
    <dgm:cxn modelId="{28FE65B8-1F4F-465A-A887-862AF752DB17}" type="presParOf" srcId="{AEBE31DD-2967-5A45-BCBF-D5F3B5F59001}" destId="{CF8C155A-3DFA-4357-82E6-333726B7B10F}"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9407A42-D50C-45EF-960C-5347332A7E79}"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6A6FD464-70A7-4EE2-B8B6-57399DE6A437}">
      <dgm:prSet/>
      <dgm:spPr/>
      <dgm:t>
        <a:bodyPr/>
        <a:lstStyle/>
        <a:p>
          <a:r>
            <a:rPr lang="en-GB" b="1" dirty="0"/>
            <a:t>Growing population of aging patients with ongoing or past substance use disorder</a:t>
          </a:r>
          <a:endParaRPr lang="en-US" b="1" dirty="0"/>
        </a:p>
      </dgm:t>
    </dgm:pt>
    <dgm:pt modelId="{1538E02D-BDE0-4A9C-A063-799177806203}" type="parTrans" cxnId="{F3C64567-2A85-441A-B6B2-EDE712B0E3F6}">
      <dgm:prSet/>
      <dgm:spPr/>
      <dgm:t>
        <a:bodyPr/>
        <a:lstStyle/>
        <a:p>
          <a:endParaRPr lang="en-US"/>
        </a:p>
      </dgm:t>
    </dgm:pt>
    <dgm:pt modelId="{2AC572D5-6F8D-479B-ABD0-A93790985EB1}" type="sibTrans" cxnId="{F3C64567-2A85-441A-B6B2-EDE712B0E3F6}">
      <dgm:prSet/>
      <dgm:spPr/>
      <dgm:t>
        <a:bodyPr/>
        <a:lstStyle/>
        <a:p>
          <a:endParaRPr lang="en-US"/>
        </a:p>
      </dgm:t>
    </dgm:pt>
    <dgm:pt modelId="{2469C067-E49F-499F-A84D-30DBCEAA70A8}">
      <dgm:prSet/>
      <dgm:spPr/>
      <dgm:t>
        <a:bodyPr/>
        <a:lstStyle/>
        <a:p>
          <a:r>
            <a:rPr lang="en-GB" b="1" dirty="0"/>
            <a:t>Who have an increased risk of developing life limiting illness</a:t>
          </a:r>
          <a:endParaRPr lang="en-US" b="1" dirty="0"/>
        </a:p>
      </dgm:t>
    </dgm:pt>
    <dgm:pt modelId="{A391CC94-05B4-4FBD-85E6-1ACF5EFE4949}" type="parTrans" cxnId="{FF9EDC9B-DE48-4A43-9DD4-CDACD40A3775}">
      <dgm:prSet/>
      <dgm:spPr/>
      <dgm:t>
        <a:bodyPr/>
        <a:lstStyle/>
        <a:p>
          <a:endParaRPr lang="en-US"/>
        </a:p>
      </dgm:t>
    </dgm:pt>
    <dgm:pt modelId="{7B38852C-E9BC-4B82-B304-36069D125CA7}" type="sibTrans" cxnId="{FF9EDC9B-DE48-4A43-9DD4-CDACD40A3775}">
      <dgm:prSet/>
      <dgm:spPr/>
      <dgm:t>
        <a:bodyPr/>
        <a:lstStyle/>
        <a:p>
          <a:endParaRPr lang="en-US"/>
        </a:p>
      </dgm:t>
    </dgm:pt>
    <dgm:pt modelId="{FD4369ED-D726-9649-85FD-E74BEF771FB2}" type="pres">
      <dgm:prSet presAssocID="{89407A42-D50C-45EF-960C-5347332A7E79}" presName="linear" presStyleCnt="0">
        <dgm:presLayoutVars>
          <dgm:animLvl val="lvl"/>
          <dgm:resizeHandles val="exact"/>
        </dgm:presLayoutVars>
      </dgm:prSet>
      <dgm:spPr/>
      <dgm:t>
        <a:bodyPr/>
        <a:lstStyle/>
        <a:p>
          <a:endParaRPr lang="en-GB"/>
        </a:p>
      </dgm:t>
    </dgm:pt>
    <dgm:pt modelId="{A7E5B4D6-E43A-8641-9181-2192509467FC}" type="pres">
      <dgm:prSet presAssocID="{6A6FD464-70A7-4EE2-B8B6-57399DE6A437}" presName="parentText" presStyleLbl="node1" presStyleIdx="0" presStyleCnt="2">
        <dgm:presLayoutVars>
          <dgm:chMax val="0"/>
          <dgm:bulletEnabled val="1"/>
        </dgm:presLayoutVars>
      </dgm:prSet>
      <dgm:spPr/>
      <dgm:t>
        <a:bodyPr/>
        <a:lstStyle/>
        <a:p>
          <a:endParaRPr lang="en-GB"/>
        </a:p>
      </dgm:t>
    </dgm:pt>
    <dgm:pt modelId="{59E2627B-2E5E-6F4C-8757-504249DFC763}" type="pres">
      <dgm:prSet presAssocID="{2AC572D5-6F8D-479B-ABD0-A93790985EB1}" presName="spacer" presStyleCnt="0"/>
      <dgm:spPr/>
    </dgm:pt>
    <dgm:pt modelId="{EF4F6FC8-D8CF-9F4E-A9B9-0C3D833A65AA}" type="pres">
      <dgm:prSet presAssocID="{2469C067-E49F-499F-A84D-30DBCEAA70A8}" presName="parentText" presStyleLbl="node1" presStyleIdx="1" presStyleCnt="2">
        <dgm:presLayoutVars>
          <dgm:chMax val="0"/>
          <dgm:bulletEnabled val="1"/>
        </dgm:presLayoutVars>
      </dgm:prSet>
      <dgm:spPr/>
      <dgm:t>
        <a:bodyPr/>
        <a:lstStyle/>
        <a:p>
          <a:endParaRPr lang="en-GB"/>
        </a:p>
      </dgm:t>
    </dgm:pt>
  </dgm:ptLst>
  <dgm:cxnLst>
    <dgm:cxn modelId="{7A5182F6-3467-AC48-A8C8-FDEB2A851D34}" type="presOf" srcId="{6A6FD464-70A7-4EE2-B8B6-57399DE6A437}" destId="{A7E5B4D6-E43A-8641-9181-2192509467FC}" srcOrd="0" destOrd="0" presId="urn:microsoft.com/office/officeart/2005/8/layout/vList2"/>
    <dgm:cxn modelId="{148AC614-18AD-DD47-BD78-6C69205EA1AE}" type="presOf" srcId="{2469C067-E49F-499F-A84D-30DBCEAA70A8}" destId="{EF4F6FC8-D8CF-9F4E-A9B9-0C3D833A65AA}" srcOrd="0" destOrd="0" presId="urn:microsoft.com/office/officeart/2005/8/layout/vList2"/>
    <dgm:cxn modelId="{F3C64567-2A85-441A-B6B2-EDE712B0E3F6}" srcId="{89407A42-D50C-45EF-960C-5347332A7E79}" destId="{6A6FD464-70A7-4EE2-B8B6-57399DE6A437}" srcOrd="0" destOrd="0" parTransId="{1538E02D-BDE0-4A9C-A063-799177806203}" sibTransId="{2AC572D5-6F8D-479B-ABD0-A93790985EB1}"/>
    <dgm:cxn modelId="{FF9EDC9B-DE48-4A43-9DD4-CDACD40A3775}" srcId="{89407A42-D50C-45EF-960C-5347332A7E79}" destId="{2469C067-E49F-499F-A84D-30DBCEAA70A8}" srcOrd="1" destOrd="0" parTransId="{A391CC94-05B4-4FBD-85E6-1ACF5EFE4949}" sibTransId="{7B38852C-E9BC-4B82-B304-36069D125CA7}"/>
    <dgm:cxn modelId="{DDE5F29D-8212-F944-8357-077DA4DA9EDA}" type="presOf" srcId="{89407A42-D50C-45EF-960C-5347332A7E79}" destId="{FD4369ED-D726-9649-85FD-E74BEF771FB2}" srcOrd="0" destOrd="0" presId="urn:microsoft.com/office/officeart/2005/8/layout/vList2"/>
    <dgm:cxn modelId="{27A6AF80-6806-E749-B5CC-963EB0F5ACE7}" type="presParOf" srcId="{FD4369ED-D726-9649-85FD-E74BEF771FB2}" destId="{A7E5B4D6-E43A-8641-9181-2192509467FC}" srcOrd="0" destOrd="0" presId="urn:microsoft.com/office/officeart/2005/8/layout/vList2"/>
    <dgm:cxn modelId="{4D52AB27-174F-3C46-A33E-BECE5218511F}" type="presParOf" srcId="{FD4369ED-D726-9649-85FD-E74BEF771FB2}" destId="{59E2627B-2E5E-6F4C-8757-504249DFC763}" srcOrd="1" destOrd="0" presId="urn:microsoft.com/office/officeart/2005/8/layout/vList2"/>
    <dgm:cxn modelId="{6C8CFE25-CDCD-5E42-B189-0792A1820B4E}" type="presParOf" srcId="{FD4369ED-D726-9649-85FD-E74BEF771FB2}" destId="{EF4F6FC8-D8CF-9F4E-A9B9-0C3D833A65AA}"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E8B65B5-ADAA-4A7F-AC22-7F9BA78A00F7}"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E594EC9C-61B7-42C3-8BDE-2C81D89EBCD7}">
      <dgm:prSet/>
      <dgm:spPr/>
      <dgm:t>
        <a:bodyPr/>
        <a:lstStyle/>
        <a:p>
          <a:r>
            <a:rPr lang="en-GB" b="1" dirty="0"/>
            <a:t>May have more </a:t>
          </a:r>
          <a:r>
            <a:rPr lang="en-GB" b="1" dirty="0" smtClean="0"/>
            <a:t>complex </a:t>
          </a:r>
          <a:r>
            <a:rPr lang="en-GB" b="1" dirty="0"/>
            <a:t>bereavement and require more specialist </a:t>
          </a:r>
          <a:r>
            <a:rPr lang="en-GB" b="1" dirty="0" smtClean="0"/>
            <a:t>support.</a:t>
          </a:r>
          <a:endParaRPr lang="en-US" b="1" dirty="0"/>
        </a:p>
      </dgm:t>
    </dgm:pt>
    <dgm:pt modelId="{7321E083-3B57-431A-80CB-56E40F2F5BF5}" type="parTrans" cxnId="{52A1503C-A3C6-4116-996A-A81AE4874379}">
      <dgm:prSet/>
      <dgm:spPr/>
      <dgm:t>
        <a:bodyPr/>
        <a:lstStyle/>
        <a:p>
          <a:endParaRPr lang="en-US"/>
        </a:p>
      </dgm:t>
    </dgm:pt>
    <dgm:pt modelId="{B51A6CB5-D727-4272-A88C-57AF0620F0F4}" type="sibTrans" cxnId="{52A1503C-A3C6-4116-996A-A81AE4874379}">
      <dgm:prSet/>
      <dgm:spPr/>
      <dgm:t>
        <a:bodyPr/>
        <a:lstStyle/>
        <a:p>
          <a:endParaRPr lang="en-US"/>
        </a:p>
      </dgm:t>
    </dgm:pt>
    <dgm:pt modelId="{7B1A2559-B92D-4756-8DC8-29E24B0A3229}">
      <dgm:prSet/>
      <dgm:spPr/>
      <dgm:t>
        <a:bodyPr/>
        <a:lstStyle/>
        <a:p>
          <a:r>
            <a:rPr lang="en-GB" b="1" dirty="0"/>
            <a:t>Families may not want substance use recording on </a:t>
          </a:r>
          <a:r>
            <a:rPr lang="en-GB" b="1" dirty="0" smtClean="0"/>
            <a:t>the death </a:t>
          </a:r>
          <a:r>
            <a:rPr lang="en-GB" b="1" dirty="0"/>
            <a:t>certificate</a:t>
          </a:r>
          <a:endParaRPr lang="en-US" b="1" dirty="0"/>
        </a:p>
      </dgm:t>
    </dgm:pt>
    <dgm:pt modelId="{58177744-B555-4908-AD19-03EF4AEB2B8A}" type="parTrans" cxnId="{430F8E36-62B5-4B8B-BB70-5236B93DFE21}">
      <dgm:prSet/>
      <dgm:spPr/>
      <dgm:t>
        <a:bodyPr/>
        <a:lstStyle/>
        <a:p>
          <a:endParaRPr lang="en-US"/>
        </a:p>
      </dgm:t>
    </dgm:pt>
    <dgm:pt modelId="{45FDB552-2E2C-4444-BD98-47B692CB8125}" type="sibTrans" cxnId="{430F8E36-62B5-4B8B-BB70-5236B93DFE21}">
      <dgm:prSet/>
      <dgm:spPr/>
      <dgm:t>
        <a:bodyPr/>
        <a:lstStyle/>
        <a:p>
          <a:endParaRPr lang="en-US"/>
        </a:p>
      </dgm:t>
    </dgm:pt>
    <dgm:pt modelId="{463FA42A-CE00-4C8B-A604-62B39AA5BDAB}">
      <dgm:prSet/>
      <dgm:spPr/>
      <dgm:t>
        <a:bodyPr/>
        <a:lstStyle/>
        <a:p>
          <a:r>
            <a:rPr lang="en-GB" altLang="en-US" b="1" dirty="0" smtClean="0">
              <a:solidFill>
                <a:schemeClr val="bg1"/>
              </a:solidFill>
            </a:rPr>
            <a:t>Funeral Poverty</a:t>
          </a:r>
          <a:endParaRPr lang="en-GB" altLang="en-US" b="1" dirty="0">
            <a:solidFill>
              <a:schemeClr val="bg1"/>
            </a:solidFill>
          </a:endParaRPr>
        </a:p>
      </dgm:t>
    </dgm:pt>
    <dgm:pt modelId="{AD36DF77-8EAD-48FA-BA31-BA228950AD46}" type="parTrans" cxnId="{1DFD5FCE-E1AF-4C12-A2CE-055288FF421D}">
      <dgm:prSet/>
      <dgm:spPr/>
      <dgm:t>
        <a:bodyPr/>
        <a:lstStyle/>
        <a:p>
          <a:endParaRPr lang="en-GB"/>
        </a:p>
      </dgm:t>
    </dgm:pt>
    <dgm:pt modelId="{265E5D71-47FB-4684-AE1F-309E1F863EDC}" type="sibTrans" cxnId="{1DFD5FCE-E1AF-4C12-A2CE-055288FF421D}">
      <dgm:prSet/>
      <dgm:spPr/>
      <dgm:t>
        <a:bodyPr/>
        <a:lstStyle/>
        <a:p>
          <a:endParaRPr lang="en-GB"/>
        </a:p>
      </dgm:t>
    </dgm:pt>
    <dgm:pt modelId="{AEBE31DD-2967-5A45-BCBF-D5F3B5F59001}" type="pres">
      <dgm:prSet presAssocID="{7E8B65B5-ADAA-4A7F-AC22-7F9BA78A00F7}" presName="linear" presStyleCnt="0">
        <dgm:presLayoutVars>
          <dgm:animLvl val="lvl"/>
          <dgm:resizeHandles val="exact"/>
        </dgm:presLayoutVars>
      </dgm:prSet>
      <dgm:spPr/>
      <dgm:t>
        <a:bodyPr/>
        <a:lstStyle/>
        <a:p>
          <a:endParaRPr lang="en-GB"/>
        </a:p>
      </dgm:t>
    </dgm:pt>
    <dgm:pt modelId="{19EF74D6-BC29-D14C-869A-BC6A2208FE69}" type="pres">
      <dgm:prSet presAssocID="{E594EC9C-61B7-42C3-8BDE-2C81D89EBCD7}" presName="parentText" presStyleLbl="node1" presStyleIdx="0" presStyleCnt="3">
        <dgm:presLayoutVars>
          <dgm:chMax val="0"/>
          <dgm:bulletEnabled val="1"/>
        </dgm:presLayoutVars>
      </dgm:prSet>
      <dgm:spPr/>
      <dgm:t>
        <a:bodyPr/>
        <a:lstStyle/>
        <a:p>
          <a:endParaRPr lang="en-GB"/>
        </a:p>
      </dgm:t>
    </dgm:pt>
    <dgm:pt modelId="{C9FB7CE3-A771-4441-8F54-F23AFE5BFAD4}" type="pres">
      <dgm:prSet presAssocID="{B51A6CB5-D727-4272-A88C-57AF0620F0F4}" presName="spacer" presStyleCnt="0"/>
      <dgm:spPr/>
    </dgm:pt>
    <dgm:pt modelId="{A1822181-29AF-5B4C-BD10-A5550AE27014}" type="pres">
      <dgm:prSet presAssocID="{7B1A2559-B92D-4756-8DC8-29E24B0A3229}" presName="parentText" presStyleLbl="node1" presStyleIdx="1" presStyleCnt="3">
        <dgm:presLayoutVars>
          <dgm:chMax val="0"/>
          <dgm:bulletEnabled val="1"/>
        </dgm:presLayoutVars>
      </dgm:prSet>
      <dgm:spPr/>
      <dgm:t>
        <a:bodyPr/>
        <a:lstStyle/>
        <a:p>
          <a:endParaRPr lang="en-GB"/>
        </a:p>
      </dgm:t>
    </dgm:pt>
    <dgm:pt modelId="{FD7DAF1F-3348-4D08-B088-4D89F685F63E}" type="pres">
      <dgm:prSet presAssocID="{45FDB552-2E2C-4444-BD98-47B692CB8125}" presName="spacer" presStyleCnt="0"/>
      <dgm:spPr/>
    </dgm:pt>
    <dgm:pt modelId="{1FAC24F5-833B-4BDC-BED0-0C737FAC6D4C}" type="pres">
      <dgm:prSet presAssocID="{463FA42A-CE00-4C8B-A604-62B39AA5BDAB}" presName="parentText" presStyleLbl="node1" presStyleIdx="2" presStyleCnt="3">
        <dgm:presLayoutVars>
          <dgm:chMax val="0"/>
          <dgm:bulletEnabled val="1"/>
        </dgm:presLayoutVars>
      </dgm:prSet>
      <dgm:spPr/>
      <dgm:t>
        <a:bodyPr/>
        <a:lstStyle/>
        <a:p>
          <a:endParaRPr lang="en-GB"/>
        </a:p>
      </dgm:t>
    </dgm:pt>
  </dgm:ptLst>
  <dgm:cxnLst>
    <dgm:cxn modelId="{14878EBC-FD31-4F4C-ACB7-DC564360C563}" type="presOf" srcId="{E594EC9C-61B7-42C3-8BDE-2C81D89EBCD7}" destId="{19EF74D6-BC29-D14C-869A-BC6A2208FE69}" srcOrd="0" destOrd="0" presId="urn:microsoft.com/office/officeart/2005/8/layout/vList2"/>
    <dgm:cxn modelId="{FE0BDD50-4A7A-4447-858A-7E761A952E3A}" type="presOf" srcId="{463FA42A-CE00-4C8B-A604-62B39AA5BDAB}" destId="{1FAC24F5-833B-4BDC-BED0-0C737FAC6D4C}" srcOrd="0" destOrd="0" presId="urn:microsoft.com/office/officeart/2005/8/layout/vList2"/>
    <dgm:cxn modelId="{430F8E36-62B5-4B8B-BB70-5236B93DFE21}" srcId="{7E8B65B5-ADAA-4A7F-AC22-7F9BA78A00F7}" destId="{7B1A2559-B92D-4756-8DC8-29E24B0A3229}" srcOrd="1" destOrd="0" parTransId="{58177744-B555-4908-AD19-03EF4AEB2B8A}" sibTransId="{45FDB552-2E2C-4444-BD98-47B692CB8125}"/>
    <dgm:cxn modelId="{52A1503C-A3C6-4116-996A-A81AE4874379}" srcId="{7E8B65B5-ADAA-4A7F-AC22-7F9BA78A00F7}" destId="{E594EC9C-61B7-42C3-8BDE-2C81D89EBCD7}" srcOrd="0" destOrd="0" parTransId="{7321E083-3B57-431A-80CB-56E40F2F5BF5}" sibTransId="{B51A6CB5-D727-4272-A88C-57AF0620F0F4}"/>
    <dgm:cxn modelId="{05899C00-0231-D74E-8B18-AAAB6C55933B}" type="presOf" srcId="{7B1A2559-B92D-4756-8DC8-29E24B0A3229}" destId="{A1822181-29AF-5B4C-BD10-A5550AE27014}" srcOrd="0" destOrd="0" presId="urn:microsoft.com/office/officeart/2005/8/layout/vList2"/>
    <dgm:cxn modelId="{8C6A6748-5B89-0D4F-9108-EE3EFB254DFB}" type="presOf" srcId="{7E8B65B5-ADAA-4A7F-AC22-7F9BA78A00F7}" destId="{AEBE31DD-2967-5A45-BCBF-D5F3B5F59001}" srcOrd="0" destOrd="0" presId="urn:microsoft.com/office/officeart/2005/8/layout/vList2"/>
    <dgm:cxn modelId="{1DFD5FCE-E1AF-4C12-A2CE-055288FF421D}" srcId="{7E8B65B5-ADAA-4A7F-AC22-7F9BA78A00F7}" destId="{463FA42A-CE00-4C8B-A604-62B39AA5BDAB}" srcOrd="2" destOrd="0" parTransId="{AD36DF77-8EAD-48FA-BA31-BA228950AD46}" sibTransId="{265E5D71-47FB-4684-AE1F-309E1F863EDC}"/>
    <dgm:cxn modelId="{A7A3A54D-320A-F84C-B645-538CD16F5A8A}" type="presParOf" srcId="{AEBE31DD-2967-5A45-BCBF-D5F3B5F59001}" destId="{19EF74D6-BC29-D14C-869A-BC6A2208FE69}" srcOrd="0" destOrd="0" presId="urn:microsoft.com/office/officeart/2005/8/layout/vList2"/>
    <dgm:cxn modelId="{46A7D17D-3E5F-9345-AF56-4AA43C8B1119}" type="presParOf" srcId="{AEBE31DD-2967-5A45-BCBF-D5F3B5F59001}" destId="{C9FB7CE3-A771-4441-8F54-F23AFE5BFAD4}" srcOrd="1" destOrd="0" presId="urn:microsoft.com/office/officeart/2005/8/layout/vList2"/>
    <dgm:cxn modelId="{F7181BDA-47A5-AB43-A439-29C69203B0CC}" type="presParOf" srcId="{AEBE31DD-2967-5A45-BCBF-D5F3B5F59001}" destId="{A1822181-29AF-5B4C-BD10-A5550AE27014}" srcOrd="2" destOrd="0" presId="urn:microsoft.com/office/officeart/2005/8/layout/vList2"/>
    <dgm:cxn modelId="{C00FB4F8-1328-4D28-B85F-647C566CAD46}" type="presParOf" srcId="{AEBE31DD-2967-5A45-BCBF-D5F3B5F59001}" destId="{FD7DAF1F-3348-4D08-B088-4D89F685F63E}" srcOrd="3" destOrd="0" presId="urn:microsoft.com/office/officeart/2005/8/layout/vList2"/>
    <dgm:cxn modelId="{78335AEE-290E-4FC7-909A-136DB2663878}" type="presParOf" srcId="{AEBE31DD-2967-5A45-BCBF-D5F3B5F59001}" destId="{1FAC24F5-833B-4BDC-BED0-0C737FAC6D4C}"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ACB1CBA7-433E-4A99-80B7-2FBBF0301EC5}"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FEF82B4E-73DF-4D14-8159-5C89C2BFA8E8}">
      <dgm:prSet/>
      <dgm:spPr/>
      <dgm:t>
        <a:bodyPr/>
        <a:lstStyle/>
        <a:p>
          <a:r>
            <a:rPr lang="en-GB" b="1" dirty="0"/>
            <a:t>We already have the skills needed to </a:t>
          </a:r>
          <a:r>
            <a:rPr lang="en-GB" b="1" dirty="0" smtClean="0"/>
            <a:t>help care for these patients.</a:t>
          </a:r>
          <a:endParaRPr lang="en-US" b="1" dirty="0"/>
        </a:p>
      </dgm:t>
    </dgm:pt>
    <dgm:pt modelId="{D12CA215-3913-4DDC-A0A1-1292178E31AE}" type="parTrans" cxnId="{EDE4B911-E003-43AE-A295-DB450D4843D7}">
      <dgm:prSet/>
      <dgm:spPr/>
      <dgm:t>
        <a:bodyPr/>
        <a:lstStyle/>
        <a:p>
          <a:endParaRPr lang="en-US"/>
        </a:p>
      </dgm:t>
    </dgm:pt>
    <dgm:pt modelId="{ADA3A66F-8A51-4D42-ACBE-47FD01D53D30}" type="sibTrans" cxnId="{EDE4B911-E003-43AE-A295-DB450D4843D7}">
      <dgm:prSet/>
      <dgm:spPr/>
      <dgm:t>
        <a:bodyPr/>
        <a:lstStyle/>
        <a:p>
          <a:endParaRPr lang="en-US"/>
        </a:p>
      </dgm:t>
    </dgm:pt>
    <dgm:pt modelId="{8DFB732C-FE3B-456E-8A4B-7A7EFD74F2D9}">
      <dgm:prSet/>
      <dgm:spPr/>
      <dgm:t>
        <a:bodyPr/>
        <a:lstStyle/>
        <a:p>
          <a:r>
            <a:rPr lang="en-GB" b="1" dirty="0" smtClean="0"/>
            <a:t>Try to manage symptoms as we would in our normal practice.</a:t>
          </a:r>
          <a:endParaRPr lang="en-US" b="1" dirty="0"/>
        </a:p>
      </dgm:t>
    </dgm:pt>
    <dgm:pt modelId="{C280A756-F91E-4919-9606-FFD1DA05A8AE}" type="parTrans" cxnId="{13D6B6B1-D46B-452A-B9D1-2AE57326A554}">
      <dgm:prSet/>
      <dgm:spPr/>
      <dgm:t>
        <a:bodyPr/>
        <a:lstStyle/>
        <a:p>
          <a:endParaRPr lang="en-GB"/>
        </a:p>
      </dgm:t>
    </dgm:pt>
    <dgm:pt modelId="{F246B334-2E21-4A4B-B1E4-4D4AD69B7DE1}" type="sibTrans" cxnId="{13D6B6B1-D46B-452A-B9D1-2AE57326A554}">
      <dgm:prSet/>
      <dgm:spPr/>
      <dgm:t>
        <a:bodyPr/>
        <a:lstStyle/>
        <a:p>
          <a:endParaRPr lang="en-GB"/>
        </a:p>
      </dgm:t>
    </dgm:pt>
    <dgm:pt modelId="{0E3C2399-FB9A-4421-BA66-464403543075}">
      <dgm:prSet/>
      <dgm:spPr/>
      <dgm:t>
        <a:bodyPr/>
        <a:lstStyle/>
        <a:p>
          <a:r>
            <a:rPr lang="en-GB" b="0" i="0" dirty="0" smtClean="0">
              <a:solidFill>
                <a:schemeClr val="bg1"/>
              </a:solidFill>
              <a:effectLst/>
              <a:latin typeface="+mn-lt"/>
              <a:ea typeface="+mn-ea"/>
              <a:cs typeface="+mn-cs"/>
            </a:rPr>
            <a:t>Treat holistically, using a trauma informed approach</a:t>
          </a:r>
          <a:r>
            <a:rPr lang="en-GB" b="0" i="0" dirty="0" smtClean="0">
              <a:solidFill>
                <a:schemeClr val="tx1"/>
              </a:solidFill>
              <a:effectLst/>
              <a:latin typeface="+mn-lt"/>
              <a:ea typeface="+mn-ea"/>
              <a:cs typeface="+mn-cs"/>
            </a:rPr>
            <a:t> </a:t>
          </a:r>
          <a:endParaRPr lang="en-GB" b="0" i="0" baseline="0" dirty="0" smtClean="0">
            <a:solidFill>
              <a:schemeClr val="bg1"/>
            </a:solidFill>
            <a:effectLst/>
            <a:latin typeface="+mn-lt"/>
            <a:ea typeface="+mn-ea"/>
            <a:cs typeface="+mn-cs"/>
          </a:endParaRPr>
        </a:p>
      </dgm:t>
    </dgm:pt>
    <dgm:pt modelId="{7604B6AC-52A4-460B-8A20-CF48023E76AD}" type="parTrans" cxnId="{0A2FBC4B-523F-4258-A49D-2742F781B52E}">
      <dgm:prSet/>
      <dgm:spPr/>
      <dgm:t>
        <a:bodyPr/>
        <a:lstStyle/>
        <a:p>
          <a:endParaRPr lang="en-GB"/>
        </a:p>
      </dgm:t>
    </dgm:pt>
    <dgm:pt modelId="{A8468BCC-F7D7-4721-A9A0-6947CA04D48D}" type="sibTrans" cxnId="{0A2FBC4B-523F-4258-A49D-2742F781B52E}">
      <dgm:prSet/>
      <dgm:spPr/>
      <dgm:t>
        <a:bodyPr/>
        <a:lstStyle/>
        <a:p>
          <a:endParaRPr lang="en-GB"/>
        </a:p>
      </dgm:t>
    </dgm:pt>
    <dgm:pt modelId="{DEF8B31A-7934-49FB-883A-6526AE7D411C}">
      <dgm:prSet/>
      <dgm:spPr/>
      <dgm:t>
        <a:bodyPr/>
        <a:lstStyle/>
        <a:p>
          <a:r>
            <a:rPr lang="en-GB" b="0" i="0" baseline="0" dirty="0" smtClean="0">
              <a:solidFill>
                <a:schemeClr val="bg1"/>
              </a:solidFill>
              <a:effectLst/>
              <a:latin typeface="+mn-lt"/>
              <a:ea typeface="+mn-ea"/>
              <a:cs typeface="+mn-cs"/>
            </a:rPr>
            <a:t>Be as flexible as possible</a:t>
          </a:r>
        </a:p>
      </dgm:t>
    </dgm:pt>
    <dgm:pt modelId="{90C9626D-F2B0-4B19-9CF2-4A481C738C91}" type="parTrans" cxnId="{2470257A-6608-4060-AF36-EAFC5BBC524E}">
      <dgm:prSet/>
      <dgm:spPr/>
      <dgm:t>
        <a:bodyPr/>
        <a:lstStyle/>
        <a:p>
          <a:endParaRPr lang="en-GB"/>
        </a:p>
      </dgm:t>
    </dgm:pt>
    <dgm:pt modelId="{A14FA27F-CA69-4615-9D49-5C5DF5A90AD2}" type="sibTrans" cxnId="{2470257A-6608-4060-AF36-EAFC5BBC524E}">
      <dgm:prSet/>
      <dgm:spPr/>
      <dgm:t>
        <a:bodyPr/>
        <a:lstStyle/>
        <a:p>
          <a:endParaRPr lang="en-GB"/>
        </a:p>
      </dgm:t>
    </dgm:pt>
    <dgm:pt modelId="{8E36A828-8404-9547-B60F-6CC45DF65FFB}" type="pres">
      <dgm:prSet presAssocID="{ACB1CBA7-433E-4A99-80B7-2FBBF0301EC5}" presName="linear" presStyleCnt="0">
        <dgm:presLayoutVars>
          <dgm:animLvl val="lvl"/>
          <dgm:resizeHandles val="exact"/>
        </dgm:presLayoutVars>
      </dgm:prSet>
      <dgm:spPr/>
      <dgm:t>
        <a:bodyPr/>
        <a:lstStyle/>
        <a:p>
          <a:endParaRPr lang="en-GB"/>
        </a:p>
      </dgm:t>
    </dgm:pt>
    <dgm:pt modelId="{93B7DDE4-DECC-5443-8865-9780153E1991}" type="pres">
      <dgm:prSet presAssocID="{FEF82B4E-73DF-4D14-8159-5C89C2BFA8E8}" presName="parentText" presStyleLbl="node1" presStyleIdx="0" presStyleCnt="4">
        <dgm:presLayoutVars>
          <dgm:chMax val="0"/>
          <dgm:bulletEnabled val="1"/>
        </dgm:presLayoutVars>
      </dgm:prSet>
      <dgm:spPr/>
      <dgm:t>
        <a:bodyPr/>
        <a:lstStyle/>
        <a:p>
          <a:endParaRPr lang="en-GB"/>
        </a:p>
      </dgm:t>
    </dgm:pt>
    <dgm:pt modelId="{38A42746-CC0C-BE4F-AB4F-2926E79B1CA3}" type="pres">
      <dgm:prSet presAssocID="{ADA3A66F-8A51-4D42-ACBE-47FD01D53D30}" presName="spacer" presStyleCnt="0"/>
      <dgm:spPr/>
    </dgm:pt>
    <dgm:pt modelId="{03704487-21B2-4BE0-9B1C-047EEAEF92A3}" type="pres">
      <dgm:prSet presAssocID="{8DFB732C-FE3B-456E-8A4B-7A7EFD74F2D9}" presName="parentText" presStyleLbl="node1" presStyleIdx="1" presStyleCnt="4">
        <dgm:presLayoutVars>
          <dgm:chMax val="0"/>
          <dgm:bulletEnabled val="1"/>
        </dgm:presLayoutVars>
      </dgm:prSet>
      <dgm:spPr/>
      <dgm:t>
        <a:bodyPr/>
        <a:lstStyle/>
        <a:p>
          <a:endParaRPr lang="en-GB"/>
        </a:p>
      </dgm:t>
    </dgm:pt>
    <dgm:pt modelId="{D2C7B94B-7314-44D7-9D95-B7C670DA6176}" type="pres">
      <dgm:prSet presAssocID="{F246B334-2E21-4A4B-B1E4-4D4AD69B7DE1}" presName="spacer" presStyleCnt="0"/>
      <dgm:spPr/>
    </dgm:pt>
    <dgm:pt modelId="{47433A6C-65BB-49C6-A997-ABA6A25FBCD9}" type="pres">
      <dgm:prSet presAssocID="{DEF8B31A-7934-49FB-883A-6526AE7D411C}" presName="parentText" presStyleLbl="node1" presStyleIdx="2" presStyleCnt="4">
        <dgm:presLayoutVars>
          <dgm:chMax val="0"/>
          <dgm:bulletEnabled val="1"/>
        </dgm:presLayoutVars>
      </dgm:prSet>
      <dgm:spPr/>
      <dgm:t>
        <a:bodyPr/>
        <a:lstStyle/>
        <a:p>
          <a:endParaRPr lang="en-GB"/>
        </a:p>
      </dgm:t>
    </dgm:pt>
    <dgm:pt modelId="{883CEDC1-5061-41BF-925C-AC403B59E054}" type="pres">
      <dgm:prSet presAssocID="{A14FA27F-CA69-4615-9D49-5C5DF5A90AD2}" presName="spacer" presStyleCnt="0"/>
      <dgm:spPr/>
    </dgm:pt>
    <dgm:pt modelId="{BB473840-BCB0-48E3-AD08-49B75FC0A946}" type="pres">
      <dgm:prSet presAssocID="{0E3C2399-FB9A-4421-BA66-464403543075}" presName="parentText" presStyleLbl="node1" presStyleIdx="3" presStyleCnt="4">
        <dgm:presLayoutVars>
          <dgm:chMax val="0"/>
          <dgm:bulletEnabled val="1"/>
        </dgm:presLayoutVars>
      </dgm:prSet>
      <dgm:spPr/>
      <dgm:t>
        <a:bodyPr/>
        <a:lstStyle/>
        <a:p>
          <a:endParaRPr lang="en-GB"/>
        </a:p>
      </dgm:t>
    </dgm:pt>
  </dgm:ptLst>
  <dgm:cxnLst>
    <dgm:cxn modelId="{989DF6EF-3203-42CB-B4FF-972F1A0325C1}" type="presOf" srcId="{8DFB732C-FE3B-456E-8A4B-7A7EFD74F2D9}" destId="{03704487-21B2-4BE0-9B1C-047EEAEF92A3}" srcOrd="0" destOrd="0" presId="urn:microsoft.com/office/officeart/2005/8/layout/vList2"/>
    <dgm:cxn modelId="{2470257A-6608-4060-AF36-EAFC5BBC524E}" srcId="{ACB1CBA7-433E-4A99-80B7-2FBBF0301EC5}" destId="{DEF8B31A-7934-49FB-883A-6526AE7D411C}" srcOrd="2" destOrd="0" parTransId="{90C9626D-F2B0-4B19-9CF2-4A481C738C91}" sibTransId="{A14FA27F-CA69-4615-9D49-5C5DF5A90AD2}"/>
    <dgm:cxn modelId="{D645F425-6EFD-4916-94FA-26AF3B17487F}" type="presOf" srcId="{DEF8B31A-7934-49FB-883A-6526AE7D411C}" destId="{47433A6C-65BB-49C6-A997-ABA6A25FBCD9}" srcOrd="0" destOrd="0" presId="urn:microsoft.com/office/officeart/2005/8/layout/vList2"/>
    <dgm:cxn modelId="{13D6B6B1-D46B-452A-B9D1-2AE57326A554}" srcId="{ACB1CBA7-433E-4A99-80B7-2FBBF0301EC5}" destId="{8DFB732C-FE3B-456E-8A4B-7A7EFD74F2D9}" srcOrd="1" destOrd="0" parTransId="{C280A756-F91E-4919-9606-FFD1DA05A8AE}" sibTransId="{F246B334-2E21-4A4B-B1E4-4D4AD69B7DE1}"/>
    <dgm:cxn modelId="{0A2FBC4B-523F-4258-A49D-2742F781B52E}" srcId="{ACB1CBA7-433E-4A99-80B7-2FBBF0301EC5}" destId="{0E3C2399-FB9A-4421-BA66-464403543075}" srcOrd="3" destOrd="0" parTransId="{7604B6AC-52A4-460B-8A20-CF48023E76AD}" sibTransId="{A8468BCC-F7D7-4721-A9A0-6947CA04D48D}"/>
    <dgm:cxn modelId="{EDE4B911-E003-43AE-A295-DB450D4843D7}" srcId="{ACB1CBA7-433E-4A99-80B7-2FBBF0301EC5}" destId="{FEF82B4E-73DF-4D14-8159-5C89C2BFA8E8}" srcOrd="0" destOrd="0" parTransId="{D12CA215-3913-4DDC-A0A1-1292178E31AE}" sibTransId="{ADA3A66F-8A51-4D42-ACBE-47FD01D53D30}"/>
    <dgm:cxn modelId="{4F775F1D-1920-104A-BC7B-0933E004616A}" type="presOf" srcId="{FEF82B4E-73DF-4D14-8159-5C89C2BFA8E8}" destId="{93B7DDE4-DECC-5443-8865-9780153E1991}" srcOrd="0" destOrd="0" presId="urn:microsoft.com/office/officeart/2005/8/layout/vList2"/>
    <dgm:cxn modelId="{B4659FEC-8A92-43CF-9D46-8B7198ADC2A7}" type="presOf" srcId="{0E3C2399-FB9A-4421-BA66-464403543075}" destId="{BB473840-BCB0-48E3-AD08-49B75FC0A946}" srcOrd="0" destOrd="0" presId="urn:microsoft.com/office/officeart/2005/8/layout/vList2"/>
    <dgm:cxn modelId="{BCA45E78-761B-A246-B4A0-C8EE3077DD2C}" type="presOf" srcId="{ACB1CBA7-433E-4A99-80B7-2FBBF0301EC5}" destId="{8E36A828-8404-9547-B60F-6CC45DF65FFB}" srcOrd="0" destOrd="0" presId="urn:microsoft.com/office/officeart/2005/8/layout/vList2"/>
    <dgm:cxn modelId="{D1230100-B7CA-4F47-A5DA-BE4CE2319972}" type="presParOf" srcId="{8E36A828-8404-9547-B60F-6CC45DF65FFB}" destId="{93B7DDE4-DECC-5443-8865-9780153E1991}" srcOrd="0" destOrd="0" presId="urn:microsoft.com/office/officeart/2005/8/layout/vList2"/>
    <dgm:cxn modelId="{03C61A03-A40C-40C3-94F9-DFE93C68D0E3}" type="presParOf" srcId="{8E36A828-8404-9547-B60F-6CC45DF65FFB}" destId="{38A42746-CC0C-BE4F-AB4F-2926E79B1CA3}" srcOrd="1" destOrd="0" presId="urn:microsoft.com/office/officeart/2005/8/layout/vList2"/>
    <dgm:cxn modelId="{24C26095-88DE-4991-A59F-63B37A06D2E6}" type="presParOf" srcId="{8E36A828-8404-9547-B60F-6CC45DF65FFB}" destId="{03704487-21B2-4BE0-9B1C-047EEAEF92A3}" srcOrd="2" destOrd="0" presId="urn:microsoft.com/office/officeart/2005/8/layout/vList2"/>
    <dgm:cxn modelId="{4501CF70-81DC-4275-9E5D-D4BE8A538300}" type="presParOf" srcId="{8E36A828-8404-9547-B60F-6CC45DF65FFB}" destId="{D2C7B94B-7314-44D7-9D95-B7C670DA6176}" srcOrd="3" destOrd="0" presId="urn:microsoft.com/office/officeart/2005/8/layout/vList2"/>
    <dgm:cxn modelId="{0B5CBCC9-2ED1-4755-A3D4-2EB5A74A8D97}" type="presParOf" srcId="{8E36A828-8404-9547-B60F-6CC45DF65FFB}" destId="{47433A6C-65BB-49C6-A997-ABA6A25FBCD9}" srcOrd="4" destOrd="0" presId="urn:microsoft.com/office/officeart/2005/8/layout/vList2"/>
    <dgm:cxn modelId="{9E0E5CC3-4CF0-4E8F-A646-EB245AEF0414}" type="presParOf" srcId="{8E36A828-8404-9547-B60F-6CC45DF65FFB}" destId="{883CEDC1-5061-41BF-925C-AC403B59E054}" srcOrd="5" destOrd="0" presId="urn:microsoft.com/office/officeart/2005/8/layout/vList2"/>
    <dgm:cxn modelId="{39682BB0-EE4E-47D5-A24E-12C46B3CCC1D}" type="presParOf" srcId="{8E36A828-8404-9547-B60F-6CC45DF65FFB}" destId="{BB473840-BCB0-48E3-AD08-49B75FC0A946}"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ACB1CBA7-433E-4A99-80B7-2FBBF0301EC5}"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ACF79E85-C4E0-4465-80A2-743116CE53E4}">
      <dgm:prSet/>
      <dgm:spPr/>
      <dgm:t>
        <a:bodyPr/>
        <a:lstStyle/>
        <a:p>
          <a:r>
            <a:rPr lang="en-GB" b="1" dirty="0"/>
            <a:t>Work collaboratively</a:t>
          </a:r>
          <a:endParaRPr lang="en-US" b="1" dirty="0"/>
        </a:p>
      </dgm:t>
    </dgm:pt>
    <dgm:pt modelId="{BD299211-6FB8-404C-B86D-165CC96BAD74}" type="parTrans" cxnId="{9BB72195-6B9A-470C-835A-527772C1DAFC}">
      <dgm:prSet/>
      <dgm:spPr/>
      <dgm:t>
        <a:bodyPr/>
        <a:lstStyle/>
        <a:p>
          <a:endParaRPr lang="en-US"/>
        </a:p>
      </dgm:t>
    </dgm:pt>
    <dgm:pt modelId="{6AEFC6E2-628D-48F1-8B5F-43489F24A448}" type="sibTrans" cxnId="{9BB72195-6B9A-470C-835A-527772C1DAFC}">
      <dgm:prSet/>
      <dgm:spPr/>
      <dgm:t>
        <a:bodyPr/>
        <a:lstStyle/>
        <a:p>
          <a:endParaRPr lang="en-US"/>
        </a:p>
      </dgm:t>
    </dgm:pt>
    <dgm:pt modelId="{9BE553DC-8F4D-4EB0-9BFA-C672FDDA58B7}">
      <dgm:prSet/>
      <dgm:spPr/>
      <dgm:t>
        <a:bodyPr/>
        <a:lstStyle/>
        <a:p>
          <a:r>
            <a:rPr lang="en-GB" b="1" dirty="0" smtClean="0"/>
            <a:t>Try not to make </a:t>
          </a:r>
          <a:r>
            <a:rPr lang="en-GB" b="1" dirty="0"/>
            <a:t>assumptions </a:t>
          </a:r>
          <a:endParaRPr lang="en-US" b="1" dirty="0"/>
        </a:p>
      </dgm:t>
    </dgm:pt>
    <dgm:pt modelId="{C6AE9446-3980-4183-A315-AAE8339AEF33}" type="parTrans" cxnId="{6E13DB64-9AD7-430E-AAFF-A8BCBFC256B1}">
      <dgm:prSet/>
      <dgm:spPr/>
      <dgm:t>
        <a:bodyPr/>
        <a:lstStyle/>
        <a:p>
          <a:endParaRPr lang="en-US"/>
        </a:p>
      </dgm:t>
    </dgm:pt>
    <dgm:pt modelId="{8455E712-7FD4-4115-9156-8158C621D85F}" type="sibTrans" cxnId="{6E13DB64-9AD7-430E-AAFF-A8BCBFC256B1}">
      <dgm:prSet/>
      <dgm:spPr/>
      <dgm:t>
        <a:bodyPr/>
        <a:lstStyle/>
        <a:p>
          <a:endParaRPr lang="en-US"/>
        </a:p>
      </dgm:t>
    </dgm:pt>
    <dgm:pt modelId="{8E36A828-8404-9547-B60F-6CC45DF65FFB}" type="pres">
      <dgm:prSet presAssocID="{ACB1CBA7-433E-4A99-80B7-2FBBF0301EC5}" presName="linear" presStyleCnt="0">
        <dgm:presLayoutVars>
          <dgm:animLvl val="lvl"/>
          <dgm:resizeHandles val="exact"/>
        </dgm:presLayoutVars>
      </dgm:prSet>
      <dgm:spPr/>
      <dgm:t>
        <a:bodyPr/>
        <a:lstStyle/>
        <a:p>
          <a:endParaRPr lang="en-GB"/>
        </a:p>
      </dgm:t>
    </dgm:pt>
    <dgm:pt modelId="{A1EA83F9-DFDE-984E-A903-0D7AF032C8AF}" type="pres">
      <dgm:prSet presAssocID="{ACF79E85-C4E0-4465-80A2-743116CE53E4}" presName="parentText" presStyleLbl="node1" presStyleIdx="0" presStyleCnt="2" custScaleY="95923">
        <dgm:presLayoutVars>
          <dgm:chMax val="0"/>
          <dgm:bulletEnabled val="1"/>
        </dgm:presLayoutVars>
      </dgm:prSet>
      <dgm:spPr/>
      <dgm:t>
        <a:bodyPr/>
        <a:lstStyle/>
        <a:p>
          <a:endParaRPr lang="en-GB"/>
        </a:p>
      </dgm:t>
    </dgm:pt>
    <dgm:pt modelId="{B28921E7-010A-9B48-83C6-21D413828D3A}" type="pres">
      <dgm:prSet presAssocID="{6AEFC6E2-628D-48F1-8B5F-43489F24A448}" presName="spacer" presStyleCnt="0"/>
      <dgm:spPr/>
    </dgm:pt>
    <dgm:pt modelId="{3A2BF676-B171-1C4D-B76B-E9EE11D03970}" type="pres">
      <dgm:prSet presAssocID="{9BE553DC-8F4D-4EB0-9BFA-C672FDDA58B7}" presName="parentText" presStyleLbl="node1" presStyleIdx="1" presStyleCnt="2">
        <dgm:presLayoutVars>
          <dgm:chMax val="0"/>
          <dgm:bulletEnabled val="1"/>
        </dgm:presLayoutVars>
      </dgm:prSet>
      <dgm:spPr/>
      <dgm:t>
        <a:bodyPr/>
        <a:lstStyle/>
        <a:p>
          <a:endParaRPr lang="en-GB"/>
        </a:p>
      </dgm:t>
    </dgm:pt>
  </dgm:ptLst>
  <dgm:cxnLst>
    <dgm:cxn modelId="{28027756-5817-493B-8F44-0D53D291426D}" type="presOf" srcId="{ACF79E85-C4E0-4465-80A2-743116CE53E4}" destId="{A1EA83F9-DFDE-984E-A903-0D7AF032C8AF}" srcOrd="0" destOrd="0" presId="urn:microsoft.com/office/officeart/2005/8/layout/vList2"/>
    <dgm:cxn modelId="{6E13DB64-9AD7-430E-AAFF-A8BCBFC256B1}" srcId="{ACB1CBA7-433E-4A99-80B7-2FBBF0301EC5}" destId="{9BE553DC-8F4D-4EB0-9BFA-C672FDDA58B7}" srcOrd="1" destOrd="0" parTransId="{C6AE9446-3980-4183-A315-AAE8339AEF33}" sibTransId="{8455E712-7FD4-4115-9156-8158C621D85F}"/>
    <dgm:cxn modelId="{9BB72195-6B9A-470C-835A-527772C1DAFC}" srcId="{ACB1CBA7-433E-4A99-80B7-2FBBF0301EC5}" destId="{ACF79E85-C4E0-4465-80A2-743116CE53E4}" srcOrd="0" destOrd="0" parTransId="{BD299211-6FB8-404C-B86D-165CC96BAD74}" sibTransId="{6AEFC6E2-628D-48F1-8B5F-43489F24A448}"/>
    <dgm:cxn modelId="{487B2A01-389C-4EE4-A4C1-2F36D5783154}" type="presOf" srcId="{ACB1CBA7-433E-4A99-80B7-2FBBF0301EC5}" destId="{8E36A828-8404-9547-B60F-6CC45DF65FFB}" srcOrd="0" destOrd="0" presId="urn:microsoft.com/office/officeart/2005/8/layout/vList2"/>
    <dgm:cxn modelId="{26A7922C-472F-4BEA-BCE5-F6E9A2A76A91}" type="presOf" srcId="{9BE553DC-8F4D-4EB0-9BFA-C672FDDA58B7}" destId="{3A2BF676-B171-1C4D-B76B-E9EE11D03970}" srcOrd="0" destOrd="0" presId="urn:microsoft.com/office/officeart/2005/8/layout/vList2"/>
    <dgm:cxn modelId="{DC9CBC39-1E8E-47AE-8C71-764F6B03234D}" type="presParOf" srcId="{8E36A828-8404-9547-B60F-6CC45DF65FFB}" destId="{A1EA83F9-DFDE-984E-A903-0D7AF032C8AF}" srcOrd="0" destOrd="0" presId="urn:microsoft.com/office/officeart/2005/8/layout/vList2"/>
    <dgm:cxn modelId="{598ECB7A-95EC-4AFB-948D-BB31AE908C36}" type="presParOf" srcId="{8E36A828-8404-9547-B60F-6CC45DF65FFB}" destId="{B28921E7-010A-9B48-83C6-21D413828D3A}" srcOrd="1" destOrd="0" presId="urn:microsoft.com/office/officeart/2005/8/layout/vList2"/>
    <dgm:cxn modelId="{DDE5D650-F8F7-44C8-B6DA-FA9A599EB98A}" type="presParOf" srcId="{8E36A828-8404-9547-B60F-6CC45DF65FFB}" destId="{3A2BF676-B171-1C4D-B76B-E9EE11D03970}"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ACB1CBA7-433E-4A99-80B7-2FBBF0301EC5}"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FEF82B4E-73DF-4D14-8159-5C89C2BFA8E8}">
      <dgm:prSet/>
      <dgm:spPr/>
      <dgm:t>
        <a:bodyPr/>
        <a:lstStyle/>
        <a:p>
          <a:pPr algn="l"/>
          <a:r>
            <a:rPr lang="en-US" b="1" dirty="0" smtClean="0"/>
            <a:t> </a:t>
          </a:r>
          <a:r>
            <a:rPr lang="en-US" b="1" dirty="0"/>
            <a:t>Scottish Palliative </a:t>
          </a:r>
          <a:r>
            <a:rPr lang="en-US" b="1" dirty="0" smtClean="0"/>
            <a:t>Care Guideline: </a:t>
          </a:r>
        </a:p>
        <a:p>
          <a:pPr algn="ctr"/>
          <a:r>
            <a:rPr lang="en-US" b="1" dirty="0" smtClean="0"/>
            <a:t>‘Palliative Care for People with Substance Use Disorder’</a:t>
          </a:r>
          <a:endParaRPr lang="en-US" b="1" dirty="0"/>
        </a:p>
      </dgm:t>
    </dgm:pt>
    <dgm:pt modelId="{D12CA215-3913-4DDC-A0A1-1292178E31AE}" type="parTrans" cxnId="{EDE4B911-E003-43AE-A295-DB450D4843D7}">
      <dgm:prSet/>
      <dgm:spPr/>
      <dgm:t>
        <a:bodyPr/>
        <a:lstStyle/>
        <a:p>
          <a:endParaRPr lang="en-US"/>
        </a:p>
      </dgm:t>
    </dgm:pt>
    <dgm:pt modelId="{ADA3A66F-8A51-4D42-ACBE-47FD01D53D30}" type="sibTrans" cxnId="{EDE4B911-E003-43AE-A295-DB450D4843D7}">
      <dgm:prSet/>
      <dgm:spPr/>
      <dgm:t>
        <a:bodyPr/>
        <a:lstStyle/>
        <a:p>
          <a:endParaRPr lang="en-US"/>
        </a:p>
      </dgm:t>
    </dgm:pt>
    <dgm:pt modelId="{8E36A828-8404-9547-B60F-6CC45DF65FFB}" type="pres">
      <dgm:prSet presAssocID="{ACB1CBA7-433E-4A99-80B7-2FBBF0301EC5}" presName="linear" presStyleCnt="0">
        <dgm:presLayoutVars>
          <dgm:animLvl val="lvl"/>
          <dgm:resizeHandles val="exact"/>
        </dgm:presLayoutVars>
      </dgm:prSet>
      <dgm:spPr/>
      <dgm:t>
        <a:bodyPr/>
        <a:lstStyle/>
        <a:p>
          <a:endParaRPr lang="en-GB"/>
        </a:p>
      </dgm:t>
    </dgm:pt>
    <dgm:pt modelId="{93B7DDE4-DECC-5443-8865-9780153E1991}" type="pres">
      <dgm:prSet presAssocID="{FEF82B4E-73DF-4D14-8159-5C89C2BFA8E8}" presName="parentText" presStyleLbl="node1" presStyleIdx="0" presStyleCnt="1" custAng="0">
        <dgm:presLayoutVars>
          <dgm:chMax val="0"/>
          <dgm:bulletEnabled val="1"/>
        </dgm:presLayoutVars>
      </dgm:prSet>
      <dgm:spPr/>
      <dgm:t>
        <a:bodyPr/>
        <a:lstStyle/>
        <a:p>
          <a:endParaRPr lang="en-GB"/>
        </a:p>
      </dgm:t>
    </dgm:pt>
  </dgm:ptLst>
  <dgm:cxnLst>
    <dgm:cxn modelId="{EDE4B911-E003-43AE-A295-DB450D4843D7}" srcId="{ACB1CBA7-433E-4A99-80B7-2FBBF0301EC5}" destId="{FEF82B4E-73DF-4D14-8159-5C89C2BFA8E8}" srcOrd="0" destOrd="0" parTransId="{D12CA215-3913-4DDC-A0A1-1292178E31AE}" sibTransId="{ADA3A66F-8A51-4D42-ACBE-47FD01D53D30}"/>
    <dgm:cxn modelId="{479FA0C5-528B-4374-937B-788C4ACF3D35}" type="presOf" srcId="{ACB1CBA7-433E-4A99-80B7-2FBBF0301EC5}" destId="{8E36A828-8404-9547-B60F-6CC45DF65FFB}" srcOrd="0" destOrd="0" presId="urn:microsoft.com/office/officeart/2005/8/layout/vList2"/>
    <dgm:cxn modelId="{CDEF9176-CF75-4763-B5AB-235632B6D7CA}" type="presOf" srcId="{FEF82B4E-73DF-4D14-8159-5C89C2BFA8E8}" destId="{93B7DDE4-DECC-5443-8865-9780153E1991}" srcOrd="0" destOrd="0" presId="urn:microsoft.com/office/officeart/2005/8/layout/vList2"/>
    <dgm:cxn modelId="{B530E26D-E88F-4F0C-9D69-1AFD7209E868}" type="presParOf" srcId="{8E36A828-8404-9547-B60F-6CC45DF65FFB}" destId="{93B7DDE4-DECC-5443-8865-9780153E1991}"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4A031FC-2827-4896-8D4D-D786673764E0}"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40578C08-093B-49C0-8BB8-4EA7AB7A1A9F}">
      <dgm:prSet/>
      <dgm:spPr/>
      <dgm:t>
        <a:bodyPr/>
        <a:lstStyle/>
        <a:p>
          <a:r>
            <a:rPr lang="en-GB" b="1" dirty="0"/>
            <a:t>High levels of deprivation</a:t>
          </a:r>
          <a:endParaRPr lang="en-US" b="1" dirty="0"/>
        </a:p>
      </dgm:t>
    </dgm:pt>
    <dgm:pt modelId="{4267BF67-36C5-4224-94B2-E2D00DA64B36}" type="parTrans" cxnId="{A896D692-1E52-48D5-B063-FD49BFB2F48C}">
      <dgm:prSet/>
      <dgm:spPr/>
      <dgm:t>
        <a:bodyPr/>
        <a:lstStyle/>
        <a:p>
          <a:endParaRPr lang="en-US"/>
        </a:p>
      </dgm:t>
    </dgm:pt>
    <dgm:pt modelId="{236D42CF-AA8A-4253-B46F-745BDFDCFD4C}" type="sibTrans" cxnId="{A896D692-1E52-48D5-B063-FD49BFB2F48C}">
      <dgm:prSet/>
      <dgm:spPr/>
      <dgm:t>
        <a:bodyPr/>
        <a:lstStyle/>
        <a:p>
          <a:endParaRPr lang="en-US"/>
        </a:p>
      </dgm:t>
    </dgm:pt>
    <dgm:pt modelId="{D69BEE7F-5381-42F4-AB37-59614EAE856D}">
      <dgm:prSet/>
      <dgm:spPr/>
      <dgm:t>
        <a:bodyPr/>
        <a:lstStyle/>
        <a:p>
          <a:r>
            <a:rPr lang="en-GB" b="1" dirty="0"/>
            <a:t>Challenging / complex daily routines</a:t>
          </a:r>
          <a:endParaRPr lang="en-US" b="1" dirty="0"/>
        </a:p>
      </dgm:t>
    </dgm:pt>
    <dgm:pt modelId="{0FDC8F90-85D0-49E9-A825-84386F968FDC}" type="parTrans" cxnId="{1F933860-2DB4-48C7-987D-AB0D4CA27CC5}">
      <dgm:prSet/>
      <dgm:spPr/>
      <dgm:t>
        <a:bodyPr/>
        <a:lstStyle/>
        <a:p>
          <a:endParaRPr lang="en-US"/>
        </a:p>
      </dgm:t>
    </dgm:pt>
    <dgm:pt modelId="{D37D00B4-FA1E-42EC-9FD4-AE48C8860ECC}" type="sibTrans" cxnId="{1F933860-2DB4-48C7-987D-AB0D4CA27CC5}">
      <dgm:prSet/>
      <dgm:spPr/>
      <dgm:t>
        <a:bodyPr/>
        <a:lstStyle/>
        <a:p>
          <a:endParaRPr lang="en-US"/>
        </a:p>
      </dgm:t>
    </dgm:pt>
    <dgm:pt modelId="{5A288C06-DCD4-434C-A403-E6AFCC41B62C}">
      <dgm:prSet/>
      <dgm:spPr/>
      <dgm:t>
        <a:bodyPr/>
        <a:lstStyle/>
        <a:p>
          <a:r>
            <a:rPr lang="en-GB" b="1" dirty="0"/>
            <a:t>Social isolation / estranged from family and friends</a:t>
          </a:r>
          <a:endParaRPr lang="en-US" b="1" dirty="0"/>
        </a:p>
      </dgm:t>
    </dgm:pt>
    <dgm:pt modelId="{C01CD2D3-22AF-4FB2-80C4-6F492D1D4F93}" type="parTrans" cxnId="{5B9E577F-3193-4EA8-B9DC-7591A4206A67}">
      <dgm:prSet/>
      <dgm:spPr/>
      <dgm:t>
        <a:bodyPr/>
        <a:lstStyle/>
        <a:p>
          <a:endParaRPr lang="en-US"/>
        </a:p>
      </dgm:t>
    </dgm:pt>
    <dgm:pt modelId="{CDD42493-78AD-4DDD-A6FE-31D6EE740B0F}" type="sibTrans" cxnId="{5B9E577F-3193-4EA8-B9DC-7591A4206A67}">
      <dgm:prSet/>
      <dgm:spPr/>
      <dgm:t>
        <a:bodyPr/>
        <a:lstStyle/>
        <a:p>
          <a:endParaRPr lang="en-US"/>
        </a:p>
      </dgm:t>
    </dgm:pt>
    <dgm:pt modelId="{B6011CF1-F253-4746-979E-202348594EA5}" type="pres">
      <dgm:prSet presAssocID="{14A031FC-2827-4896-8D4D-D786673764E0}" presName="linear" presStyleCnt="0">
        <dgm:presLayoutVars>
          <dgm:animLvl val="lvl"/>
          <dgm:resizeHandles val="exact"/>
        </dgm:presLayoutVars>
      </dgm:prSet>
      <dgm:spPr/>
      <dgm:t>
        <a:bodyPr/>
        <a:lstStyle/>
        <a:p>
          <a:endParaRPr lang="en-GB"/>
        </a:p>
      </dgm:t>
    </dgm:pt>
    <dgm:pt modelId="{9E4C4AAD-97A7-014C-92D1-CBAB7307A4F2}" type="pres">
      <dgm:prSet presAssocID="{40578C08-093B-49C0-8BB8-4EA7AB7A1A9F}" presName="parentText" presStyleLbl="node1" presStyleIdx="0" presStyleCnt="3" custScaleY="92829">
        <dgm:presLayoutVars>
          <dgm:chMax val="0"/>
          <dgm:bulletEnabled val="1"/>
        </dgm:presLayoutVars>
      </dgm:prSet>
      <dgm:spPr/>
      <dgm:t>
        <a:bodyPr/>
        <a:lstStyle/>
        <a:p>
          <a:endParaRPr lang="en-GB"/>
        </a:p>
      </dgm:t>
    </dgm:pt>
    <dgm:pt modelId="{8ED88E55-C5E5-CE48-BFA4-542D466B5ADC}" type="pres">
      <dgm:prSet presAssocID="{236D42CF-AA8A-4253-B46F-745BDFDCFD4C}" presName="spacer" presStyleCnt="0"/>
      <dgm:spPr/>
    </dgm:pt>
    <dgm:pt modelId="{81B27EB7-6D5C-6746-8996-6DDB683815DE}" type="pres">
      <dgm:prSet presAssocID="{D69BEE7F-5381-42F4-AB37-59614EAE856D}" presName="parentText" presStyleLbl="node1" presStyleIdx="1" presStyleCnt="3">
        <dgm:presLayoutVars>
          <dgm:chMax val="0"/>
          <dgm:bulletEnabled val="1"/>
        </dgm:presLayoutVars>
      </dgm:prSet>
      <dgm:spPr/>
      <dgm:t>
        <a:bodyPr/>
        <a:lstStyle/>
        <a:p>
          <a:endParaRPr lang="en-GB"/>
        </a:p>
      </dgm:t>
    </dgm:pt>
    <dgm:pt modelId="{7987D923-1A40-CE4A-AE5D-5FE4FB2D4A61}" type="pres">
      <dgm:prSet presAssocID="{D37D00B4-FA1E-42EC-9FD4-AE48C8860ECC}" presName="spacer" presStyleCnt="0"/>
      <dgm:spPr/>
    </dgm:pt>
    <dgm:pt modelId="{8781B7F7-83CE-B944-B0E1-1BC9234B52CF}" type="pres">
      <dgm:prSet presAssocID="{5A288C06-DCD4-434C-A403-E6AFCC41B62C}" presName="parentText" presStyleLbl="node1" presStyleIdx="2" presStyleCnt="3">
        <dgm:presLayoutVars>
          <dgm:chMax val="0"/>
          <dgm:bulletEnabled val="1"/>
        </dgm:presLayoutVars>
      </dgm:prSet>
      <dgm:spPr/>
      <dgm:t>
        <a:bodyPr/>
        <a:lstStyle/>
        <a:p>
          <a:endParaRPr lang="en-GB"/>
        </a:p>
      </dgm:t>
    </dgm:pt>
  </dgm:ptLst>
  <dgm:cxnLst>
    <dgm:cxn modelId="{E67B3BDD-A4E9-8040-97CE-3EBBCD86016B}" type="presOf" srcId="{D69BEE7F-5381-42F4-AB37-59614EAE856D}" destId="{81B27EB7-6D5C-6746-8996-6DDB683815DE}" srcOrd="0" destOrd="0" presId="urn:microsoft.com/office/officeart/2005/8/layout/vList2"/>
    <dgm:cxn modelId="{A896D692-1E52-48D5-B063-FD49BFB2F48C}" srcId="{14A031FC-2827-4896-8D4D-D786673764E0}" destId="{40578C08-093B-49C0-8BB8-4EA7AB7A1A9F}" srcOrd="0" destOrd="0" parTransId="{4267BF67-36C5-4224-94B2-E2D00DA64B36}" sibTransId="{236D42CF-AA8A-4253-B46F-745BDFDCFD4C}"/>
    <dgm:cxn modelId="{5B9E577F-3193-4EA8-B9DC-7591A4206A67}" srcId="{14A031FC-2827-4896-8D4D-D786673764E0}" destId="{5A288C06-DCD4-434C-A403-E6AFCC41B62C}" srcOrd="2" destOrd="0" parTransId="{C01CD2D3-22AF-4FB2-80C4-6F492D1D4F93}" sibTransId="{CDD42493-78AD-4DDD-A6FE-31D6EE740B0F}"/>
    <dgm:cxn modelId="{914EC31E-126C-7B45-8B6F-9B58EE3EA8F7}" type="presOf" srcId="{14A031FC-2827-4896-8D4D-D786673764E0}" destId="{B6011CF1-F253-4746-979E-202348594EA5}" srcOrd="0" destOrd="0" presId="urn:microsoft.com/office/officeart/2005/8/layout/vList2"/>
    <dgm:cxn modelId="{0BD3FAD4-3617-3844-86CA-8A111084ACC7}" type="presOf" srcId="{5A288C06-DCD4-434C-A403-E6AFCC41B62C}" destId="{8781B7F7-83CE-B944-B0E1-1BC9234B52CF}" srcOrd="0" destOrd="0" presId="urn:microsoft.com/office/officeart/2005/8/layout/vList2"/>
    <dgm:cxn modelId="{1F933860-2DB4-48C7-987D-AB0D4CA27CC5}" srcId="{14A031FC-2827-4896-8D4D-D786673764E0}" destId="{D69BEE7F-5381-42F4-AB37-59614EAE856D}" srcOrd="1" destOrd="0" parTransId="{0FDC8F90-85D0-49E9-A825-84386F968FDC}" sibTransId="{D37D00B4-FA1E-42EC-9FD4-AE48C8860ECC}"/>
    <dgm:cxn modelId="{FECB8323-CE36-6E49-BF9B-9108569F3FEB}" type="presOf" srcId="{40578C08-093B-49C0-8BB8-4EA7AB7A1A9F}" destId="{9E4C4AAD-97A7-014C-92D1-CBAB7307A4F2}" srcOrd="0" destOrd="0" presId="urn:microsoft.com/office/officeart/2005/8/layout/vList2"/>
    <dgm:cxn modelId="{C6CFA5FA-A8C9-CE4D-8C76-5E5EB8BBDFAB}" type="presParOf" srcId="{B6011CF1-F253-4746-979E-202348594EA5}" destId="{9E4C4AAD-97A7-014C-92D1-CBAB7307A4F2}" srcOrd="0" destOrd="0" presId="urn:microsoft.com/office/officeart/2005/8/layout/vList2"/>
    <dgm:cxn modelId="{365DCFFC-CBF2-1347-9B66-44B6673CD159}" type="presParOf" srcId="{B6011CF1-F253-4746-979E-202348594EA5}" destId="{8ED88E55-C5E5-CE48-BFA4-542D466B5ADC}" srcOrd="1" destOrd="0" presId="urn:microsoft.com/office/officeart/2005/8/layout/vList2"/>
    <dgm:cxn modelId="{12F4EEA7-E7A0-F14D-AA50-7A2FD1C17C36}" type="presParOf" srcId="{B6011CF1-F253-4746-979E-202348594EA5}" destId="{81B27EB7-6D5C-6746-8996-6DDB683815DE}" srcOrd="2" destOrd="0" presId="urn:microsoft.com/office/officeart/2005/8/layout/vList2"/>
    <dgm:cxn modelId="{FF90CF48-445A-3641-B635-C6FE27ED37A4}" type="presParOf" srcId="{B6011CF1-F253-4746-979E-202348594EA5}" destId="{7987D923-1A40-CE4A-AE5D-5FE4FB2D4A61}" srcOrd="3" destOrd="0" presId="urn:microsoft.com/office/officeart/2005/8/layout/vList2"/>
    <dgm:cxn modelId="{1FA57F4F-03B0-BB47-A7FB-35716347F7A5}" type="presParOf" srcId="{B6011CF1-F253-4746-979E-202348594EA5}" destId="{8781B7F7-83CE-B944-B0E1-1BC9234B52CF}"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4A031FC-2827-4896-8D4D-D786673764E0}"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6046E672-9498-4EF4-A555-A9FF51AFD368}">
      <dgm:prSet/>
      <dgm:spPr/>
      <dgm:t>
        <a:bodyPr/>
        <a:lstStyle/>
        <a:p>
          <a:r>
            <a:rPr lang="en-GB" b="1" dirty="0"/>
            <a:t>Struggle to access Health Care Services </a:t>
          </a:r>
          <a:endParaRPr lang="en-US" b="1" dirty="0"/>
        </a:p>
      </dgm:t>
    </dgm:pt>
    <dgm:pt modelId="{5F793130-D083-4F17-8258-5580096A08EF}" type="parTrans" cxnId="{BA763DCF-0DA8-42DE-A350-8A6086C8DA6B}">
      <dgm:prSet/>
      <dgm:spPr/>
      <dgm:t>
        <a:bodyPr/>
        <a:lstStyle/>
        <a:p>
          <a:endParaRPr lang="en-US"/>
        </a:p>
      </dgm:t>
    </dgm:pt>
    <dgm:pt modelId="{B101BD99-29CF-42F4-8E81-E006A43639AA}" type="sibTrans" cxnId="{BA763DCF-0DA8-42DE-A350-8A6086C8DA6B}">
      <dgm:prSet/>
      <dgm:spPr/>
      <dgm:t>
        <a:bodyPr/>
        <a:lstStyle/>
        <a:p>
          <a:endParaRPr lang="en-US"/>
        </a:p>
      </dgm:t>
    </dgm:pt>
    <dgm:pt modelId="{2AB618A6-FEC2-43C6-A51A-AD1920496181}">
      <dgm:prSet/>
      <dgm:spPr/>
      <dgm:t>
        <a:bodyPr/>
        <a:lstStyle/>
        <a:p>
          <a:r>
            <a:rPr lang="en-GB" b="1" dirty="0"/>
            <a:t>Late presentation of disease</a:t>
          </a:r>
          <a:endParaRPr lang="en-US" b="1" dirty="0"/>
        </a:p>
      </dgm:t>
    </dgm:pt>
    <dgm:pt modelId="{799DFD33-AE96-43A2-A7B5-FCF46E957BCE}" type="parTrans" cxnId="{15155677-DA5B-4035-8257-5DD979A128AD}">
      <dgm:prSet/>
      <dgm:spPr/>
      <dgm:t>
        <a:bodyPr/>
        <a:lstStyle/>
        <a:p>
          <a:endParaRPr lang="en-US"/>
        </a:p>
      </dgm:t>
    </dgm:pt>
    <dgm:pt modelId="{63A0EF00-0975-4989-A7DC-AE9F17990FAA}" type="sibTrans" cxnId="{15155677-DA5B-4035-8257-5DD979A128AD}">
      <dgm:prSet/>
      <dgm:spPr/>
      <dgm:t>
        <a:bodyPr/>
        <a:lstStyle/>
        <a:p>
          <a:endParaRPr lang="en-US"/>
        </a:p>
      </dgm:t>
    </dgm:pt>
    <dgm:pt modelId="{E150CF57-2518-4279-9D56-321E2E4799AC}">
      <dgm:prSet/>
      <dgm:spPr/>
      <dgm:t>
        <a:bodyPr/>
        <a:lstStyle/>
        <a:p>
          <a:r>
            <a:rPr lang="en-US" b="1" dirty="0"/>
            <a:t>Mental Health Issues</a:t>
          </a:r>
        </a:p>
      </dgm:t>
    </dgm:pt>
    <dgm:pt modelId="{2305E696-5124-40BE-B4F2-72BAC4EFEA12}" type="sibTrans" cxnId="{DCC16E53-4C9D-4A8C-9D66-844461DC48C9}">
      <dgm:prSet/>
      <dgm:spPr/>
      <dgm:t>
        <a:bodyPr/>
        <a:lstStyle/>
        <a:p>
          <a:endParaRPr lang="en-GB"/>
        </a:p>
      </dgm:t>
    </dgm:pt>
    <dgm:pt modelId="{0AB4C172-8937-46CF-9A60-89A88F551D6C}" type="parTrans" cxnId="{DCC16E53-4C9D-4A8C-9D66-844461DC48C9}">
      <dgm:prSet/>
      <dgm:spPr/>
      <dgm:t>
        <a:bodyPr/>
        <a:lstStyle/>
        <a:p>
          <a:endParaRPr lang="en-GB"/>
        </a:p>
      </dgm:t>
    </dgm:pt>
    <dgm:pt modelId="{9421DB3A-479E-47DF-A8F4-2F5783B9FCE5}">
      <dgm:prSet/>
      <dgm:spPr/>
      <dgm:t>
        <a:bodyPr/>
        <a:lstStyle/>
        <a:p>
          <a:r>
            <a:rPr lang="en-GB" b="1" dirty="0"/>
            <a:t>Homelessness</a:t>
          </a:r>
          <a:endParaRPr lang="en-US" b="1" dirty="0"/>
        </a:p>
      </dgm:t>
    </dgm:pt>
    <dgm:pt modelId="{EB7B734F-8050-407F-8ABE-6F1424CE122F}" type="sibTrans" cxnId="{31D091F6-4F47-4199-8346-2D6F25552289}">
      <dgm:prSet/>
      <dgm:spPr/>
      <dgm:t>
        <a:bodyPr/>
        <a:lstStyle/>
        <a:p>
          <a:endParaRPr lang="en-US"/>
        </a:p>
      </dgm:t>
    </dgm:pt>
    <dgm:pt modelId="{08E307EE-A027-4D4D-BEFB-4859591A0755}" type="parTrans" cxnId="{31D091F6-4F47-4199-8346-2D6F25552289}">
      <dgm:prSet/>
      <dgm:spPr/>
      <dgm:t>
        <a:bodyPr/>
        <a:lstStyle/>
        <a:p>
          <a:endParaRPr lang="en-US"/>
        </a:p>
      </dgm:t>
    </dgm:pt>
    <dgm:pt modelId="{B6011CF1-F253-4746-979E-202348594EA5}" type="pres">
      <dgm:prSet presAssocID="{14A031FC-2827-4896-8D4D-D786673764E0}" presName="linear" presStyleCnt="0">
        <dgm:presLayoutVars>
          <dgm:animLvl val="lvl"/>
          <dgm:resizeHandles val="exact"/>
        </dgm:presLayoutVars>
      </dgm:prSet>
      <dgm:spPr/>
      <dgm:t>
        <a:bodyPr/>
        <a:lstStyle/>
        <a:p>
          <a:endParaRPr lang="en-GB"/>
        </a:p>
      </dgm:t>
    </dgm:pt>
    <dgm:pt modelId="{71DE778E-E027-3F40-96DB-8533037DB5A6}" type="pres">
      <dgm:prSet presAssocID="{9421DB3A-479E-47DF-A8F4-2F5783B9FCE5}" presName="parentText" presStyleLbl="node1" presStyleIdx="0" presStyleCnt="4">
        <dgm:presLayoutVars>
          <dgm:chMax val="0"/>
          <dgm:bulletEnabled val="1"/>
        </dgm:presLayoutVars>
      </dgm:prSet>
      <dgm:spPr/>
      <dgm:t>
        <a:bodyPr/>
        <a:lstStyle/>
        <a:p>
          <a:endParaRPr lang="en-GB"/>
        </a:p>
      </dgm:t>
    </dgm:pt>
    <dgm:pt modelId="{473F0243-E10E-0343-91B8-53DD9B48D9FF}" type="pres">
      <dgm:prSet presAssocID="{EB7B734F-8050-407F-8ABE-6F1424CE122F}" presName="spacer" presStyleCnt="0"/>
      <dgm:spPr/>
    </dgm:pt>
    <dgm:pt modelId="{312D72E7-E4C0-4215-8AE4-EAD13EDD3081}" type="pres">
      <dgm:prSet presAssocID="{E150CF57-2518-4279-9D56-321E2E4799AC}" presName="parentText" presStyleLbl="node1" presStyleIdx="1" presStyleCnt="4">
        <dgm:presLayoutVars>
          <dgm:chMax val="0"/>
          <dgm:bulletEnabled val="1"/>
        </dgm:presLayoutVars>
      </dgm:prSet>
      <dgm:spPr/>
      <dgm:t>
        <a:bodyPr/>
        <a:lstStyle/>
        <a:p>
          <a:endParaRPr lang="en-GB"/>
        </a:p>
      </dgm:t>
    </dgm:pt>
    <dgm:pt modelId="{EBA944EB-4D8D-41FE-AF71-EFA1BC8C379E}" type="pres">
      <dgm:prSet presAssocID="{2305E696-5124-40BE-B4F2-72BAC4EFEA12}" presName="spacer" presStyleCnt="0"/>
      <dgm:spPr/>
    </dgm:pt>
    <dgm:pt modelId="{9B35E3E2-2C16-B84F-8E68-62AA207EAE5D}" type="pres">
      <dgm:prSet presAssocID="{6046E672-9498-4EF4-A555-A9FF51AFD368}" presName="parentText" presStyleLbl="node1" presStyleIdx="2" presStyleCnt="4">
        <dgm:presLayoutVars>
          <dgm:chMax val="0"/>
          <dgm:bulletEnabled val="1"/>
        </dgm:presLayoutVars>
      </dgm:prSet>
      <dgm:spPr/>
      <dgm:t>
        <a:bodyPr/>
        <a:lstStyle/>
        <a:p>
          <a:endParaRPr lang="en-GB"/>
        </a:p>
      </dgm:t>
    </dgm:pt>
    <dgm:pt modelId="{BE9A2FF1-3ED3-3A4D-9DB9-C796C72B4933}" type="pres">
      <dgm:prSet presAssocID="{B101BD99-29CF-42F4-8E81-E006A43639AA}" presName="spacer" presStyleCnt="0"/>
      <dgm:spPr/>
    </dgm:pt>
    <dgm:pt modelId="{C2D6A9FA-2660-C546-90C4-C59BD2D893D6}" type="pres">
      <dgm:prSet presAssocID="{2AB618A6-FEC2-43C6-A51A-AD1920496181}" presName="parentText" presStyleLbl="node1" presStyleIdx="3" presStyleCnt="4">
        <dgm:presLayoutVars>
          <dgm:chMax val="0"/>
          <dgm:bulletEnabled val="1"/>
        </dgm:presLayoutVars>
      </dgm:prSet>
      <dgm:spPr/>
      <dgm:t>
        <a:bodyPr/>
        <a:lstStyle/>
        <a:p>
          <a:endParaRPr lang="en-GB"/>
        </a:p>
      </dgm:t>
    </dgm:pt>
  </dgm:ptLst>
  <dgm:cxnLst>
    <dgm:cxn modelId="{DCC16E53-4C9D-4A8C-9D66-844461DC48C9}" srcId="{14A031FC-2827-4896-8D4D-D786673764E0}" destId="{E150CF57-2518-4279-9D56-321E2E4799AC}" srcOrd="1" destOrd="0" parTransId="{0AB4C172-8937-46CF-9A60-89A88F551D6C}" sibTransId="{2305E696-5124-40BE-B4F2-72BAC4EFEA12}"/>
    <dgm:cxn modelId="{B86AF1BA-82EC-496E-BA68-63B73FC47922}" type="presOf" srcId="{6046E672-9498-4EF4-A555-A9FF51AFD368}" destId="{9B35E3E2-2C16-B84F-8E68-62AA207EAE5D}" srcOrd="0" destOrd="0" presId="urn:microsoft.com/office/officeart/2005/8/layout/vList2"/>
    <dgm:cxn modelId="{A0CE613D-B1C3-4FB8-A299-0041475AE518}" type="presOf" srcId="{2AB618A6-FEC2-43C6-A51A-AD1920496181}" destId="{C2D6A9FA-2660-C546-90C4-C59BD2D893D6}" srcOrd="0" destOrd="0" presId="urn:microsoft.com/office/officeart/2005/8/layout/vList2"/>
    <dgm:cxn modelId="{A40EAF9C-BF9E-4766-A25F-DF314DDB0028}" type="presOf" srcId="{E150CF57-2518-4279-9D56-321E2E4799AC}" destId="{312D72E7-E4C0-4215-8AE4-EAD13EDD3081}" srcOrd="0" destOrd="0" presId="urn:microsoft.com/office/officeart/2005/8/layout/vList2"/>
    <dgm:cxn modelId="{29A20113-6D3D-4A29-89A0-9BBE79777AAE}" type="presOf" srcId="{14A031FC-2827-4896-8D4D-D786673764E0}" destId="{B6011CF1-F253-4746-979E-202348594EA5}" srcOrd="0" destOrd="0" presId="urn:microsoft.com/office/officeart/2005/8/layout/vList2"/>
    <dgm:cxn modelId="{19991B55-1303-401A-ABED-D2A84BAEDA01}" type="presOf" srcId="{9421DB3A-479E-47DF-A8F4-2F5783B9FCE5}" destId="{71DE778E-E027-3F40-96DB-8533037DB5A6}" srcOrd="0" destOrd="0" presId="urn:microsoft.com/office/officeart/2005/8/layout/vList2"/>
    <dgm:cxn modelId="{31D091F6-4F47-4199-8346-2D6F25552289}" srcId="{14A031FC-2827-4896-8D4D-D786673764E0}" destId="{9421DB3A-479E-47DF-A8F4-2F5783B9FCE5}" srcOrd="0" destOrd="0" parTransId="{08E307EE-A027-4D4D-BEFB-4859591A0755}" sibTransId="{EB7B734F-8050-407F-8ABE-6F1424CE122F}"/>
    <dgm:cxn modelId="{BA763DCF-0DA8-42DE-A350-8A6086C8DA6B}" srcId="{14A031FC-2827-4896-8D4D-D786673764E0}" destId="{6046E672-9498-4EF4-A555-A9FF51AFD368}" srcOrd="2" destOrd="0" parTransId="{5F793130-D083-4F17-8258-5580096A08EF}" sibTransId="{B101BD99-29CF-42F4-8E81-E006A43639AA}"/>
    <dgm:cxn modelId="{15155677-DA5B-4035-8257-5DD979A128AD}" srcId="{14A031FC-2827-4896-8D4D-D786673764E0}" destId="{2AB618A6-FEC2-43C6-A51A-AD1920496181}" srcOrd="3" destOrd="0" parTransId="{799DFD33-AE96-43A2-A7B5-FCF46E957BCE}" sibTransId="{63A0EF00-0975-4989-A7DC-AE9F17990FAA}"/>
    <dgm:cxn modelId="{EF7322CC-A0E2-4C26-A4A4-C511F94A82A8}" type="presParOf" srcId="{B6011CF1-F253-4746-979E-202348594EA5}" destId="{71DE778E-E027-3F40-96DB-8533037DB5A6}" srcOrd="0" destOrd="0" presId="urn:microsoft.com/office/officeart/2005/8/layout/vList2"/>
    <dgm:cxn modelId="{6C7EC3A0-B2E0-4EEA-99F1-150F615E7C45}" type="presParOf" srcId="{B6011CF1-F253-4746-979E-202348594EA5}" destId="{473F0243-E10E-0343-91B8-53DD9B48D9FF}" srcOrd="1" destOrd="0" presId="urn:microsoft.com/office/officeart/2005/8/layout/vList2"/>
    <dgm:cxn modelId="{CC863092-9545-426B-8377-C10544BB3871}" type="presParOf" srcId="{B6011CF1-F253-4746-979E-202348594EA5}" destId="{312D72E7-E4C0-4215-8AE4-EAD13EDD3081}" srcOrd="2" destOrd="0" presId="urn:microsoft.com/office/officeart/2005/8/layout/vList2"/>
    <dgm:cxn modelId="{854C20A7-F077-46B9-AADC-CF2CD714D3E7}" type="presParOf" srcId="{B6011CF1-F253-4746-979E-202348594EA5}" destId="{EBA944EB-4D8D-41FE-AF71-EFA1BC8C379E}" srcOrd="3" destOrd="0" presId="urn:microsoft.com/office/officeart/2005/8/layout/vList2"/>
    <dgm:cxn modelId="{83D6A2D9-A08E-4644-AB32-5AA53AB1A6FB}" type="presParOf" srcId="{B6011CF1-F253-4746-979E-202348594EA5}" destId="{9B35E3E2-2C16-B84F-8E68-62AA207EAE5D}" srcOrd="4" destOrd="0" presId="urn:microsoft.com/office/officeart/2005/8/layout/vList2"/>
    <dgm:cxn modelId="{CA062AE5-BB0E-4F46-9C39-D9C889BF5388}" type="presParOf" srcId="{B6011CF1-F253-4746-979E-202348594EA5}" destId="{BE9A2FF1-3ED3-3A4D-9DB9-C796C72B4933}" srcOrd="5" destOrd="0" presId="urn:microsoft.com/office/officeart/2005/8/layout/vList2"/>
    <dgm:cxn modelId="{B96B541A-54AF-41B0-8CB0-6572B0DDF282}" type="presParOf" srcId="{B6011CF1-F253-4746-979E-202348594EA5}" destId="{C2D6A9FA-2660-C546-90C4-C59BD2D893D6}"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7CAA0A8-8A01-4937-8CCE-EE6D93533162}"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EBAE89BA-20EE-7B4A-9502-D4FA73768639}">
      <dgm:prSet/>
      <dgm:spPr/>
      <dgm:t>
        <a:bodyPr/>
        <a:lstStyle/>
        <a:p>
          <a:r>
            <a:rPr lang="en-GB" b="1" dirty="0" smtClean="0">
              <a:solidFill>
                <a:schemeClr val="bg1"/>
              </a:solidFill>
            </a:rPr>
            <a:t>As far as is possible, do </a:t>
          </a:r>
          <a:r>
            <a:rPr lang="en-GB" b="1" dirty="0">
              <a:solidFill>
                <a:schemeClr val="bg1"/>
              </a:solidFill>
            </a:rPr>
            <a:t>what we always do.</a:t>
          </a:r>
        </a:p>
      </dgm:t>
    </dgm:pt>
    <dgm:pt modelId="{5768B1B4-85E4-064C-BE12-4C357B4B09E5}" type="parTrans" cxnId="{73495C19-38AB-4341-87B9-2C834B6C4D72}">
      <dgm:prSet/>
      <dgm:spPr/>
      <dgm:t>
        <a:bodyPr/>
        <a:lstStyle/>
        <a:p>
          <a:endParaRPr lang="en-GB"/>
        </a:p>
      </dgm:t>
    </dgm:pt>
    <dgm:pt modelId="{403F4362-60BC-5F4F-8AA0-898DEA650A9F}" type="sibTrans" cxnId="{73495C19-38AB-4341-87B9-2C834B6C4D72}">
      <dgm:prSet/>
      <dgm:spPr/>
      <dgm:t>
        <a:bodyPr/>
        <a:lstStyle/>
        <a:p>
          <a:endParaRPr lang="en-GB"/>
        </a:p>
      </dgm:t>
    </dgm:pt>
    <dgm:pt modelId="{FE65FDBC-88C0-E94C-9094-42D0CFC28972}" type="pres">
      <dgm:prSet presAssocID="{D7CAA0A8-8A01-4937-8CCE-EE6D93533162}" presName="linear" presStyleCnt="0">
        <dgm:presLayoutVars>
          <dgm:animLvl val="lvl"/>
          <dgm:resizeHandles val="exact"/>
        </dgm:presLayoutVars>
      </dgm:prSet>
      <dgm:spPr/>
      <dgm:t>
        <a:bodyPr/>
        <a:lstStyle/>
        <a:p>
          <a:endParaRPr lang="en-GB"/>
        </a:p>
      </dgm:t>
    </dgm:pt>
    <dgm:pt modelId="{FEC76CF3-5DAE-424C-B9BE-77A5A8ED8F1B}" type="pres">
      <dgm:prSet presAssocID="{EBAE89BA-20EE-7B4A-9502-D4FA73768639}" presName="parentText" presStyleLbl="node1" presStyleIdx="0" presStyleCnt="1" custScaleY="45386">
        <dgm:presLayoutVars>
          <dgm:chMax val="0"/>
          <dgm:bulletEnabled val="1"/>
        </dgm:presLayoutVars>
      </dgm:prSet>
      <dgm:spPr/>
      <dgm:t>
        <a:bodyPr/>
        <a:lstStyle/>
        <a:p>
          <a:endParaRPr lang="en-GB"/>
        </a:p>
      </dgm:t>
    </dgm:pt>
  </dgm:ptLst>
  <dgm:cxnLst>
    <dgm:cxn modelId="{489EB98D-01C3-4578-ADD9-F9241F4C3CA5}" type="presOf" srcId="{D7CAA0A8-8A01-4937-8CCE-EE6D93533162}" destId="{FE65FDBC-88C0-E94C-9094-42D0CFC28972}" srcOrd="0" destOrd="0" presId="urn:microsoft.com/office/officeart/2005/8/layout/vList2"/>
    <dgm:cxn modelId="{73495C19-38AB-4341-87B9-2C834B6C4D72}" srcId="{D7CAA0A8-8A01-4937-8CCE-EE6D93533162}" destId="{EBAE89BA-20EE-7B4A-9502-D4FA73768639}" srcOrd="0" destOrd="0" parTransId="{5768B1B4-85E4-064C-BE12-4C357B4B09E5}" sibTransId="{403F4362-60BC-5F4F-8AA0-898DEA650A9F}"/>
    <dgm:cxn modelId="{08270055-CAC8-406D-8DA0-0E408D57F0B8}" type="presOf" srcId="{EBAE89BA-20EE-7B4A-9502-D4FA73768639}" destId="{FEC76CF3-5DAE-424C-B9BE-77A5A8ED8F1B}" srcOrd="0" destOrd="0" presId="urn:microsoft.com/office/officeart/2005/8/layout/vList2"/>
    <dgm:cxn modelId="{3BF87ABB-9639-4106-9C0F-624B17368C23}" type="presParOf" srcId="{FE65FDBC-88C0-E94C-9094-42D0CFC28972}" destId="{FEC76CF3-5DAE-424C-B9BE-77A5A8ED8F1B}"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7CAA0A8-8A01-4937-8CCE-EE6D93533162}"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68192942-32E1-0B4A-B430-119CF21E3462}">
      <dgm:prSet/>
      <dgm:spPr/>
      <dgm:t>
        <a:bodyPr/>
        <a:lstStyle/>
        <a:p>
          <a:r>
            <a:rPr lang="en-GB" altLang="en-US" b="1" dirty="0"/>
            <a:t>Manage what </a:t>
          </a:r>
          <a:r>
            <a:rPr lang="en-GB" altLang="en-US" b="1" dirty="0" smtClean="0"/>
            <a:t>is manageable</a:t>
          </a:r>
          <a:endParaRPr lang="en-GB" altLang="en-US" b="1" dirty="0"/>
        </a:p>
      </dgm:t>
    </dgm:pt>
    <dgm:pt modelId="{AB5B6D7A-1A04-D442-9EE4-AB5AAC5E7654}" type="parTrans" cxnId="{61763984-A04E-8940-A9E7-88B4058BC11E}">
      <dgm:prSet/>
      <dgm:spPr/>
      <dgm:t>
        <a:bodyPr/>
        <a:lstStyle/>
        <a:p>
          <a:endParaRPr lang="en-GB"/>
        </a:p>
      </dgm:t>
    </dgm:pt>
    <dgm:pt modelId="{F13FC348-DBD2-B84C-B3EB-20A0931399A8}" type="sibTrans" cxnId="{61763984-A04E-8940-A9E7-88B4058BC11E}">
      <dgm:prSet/>
      <dgm:spPr/>
      <dgm:t>
        <a:bodyPr/>
        <a:lstStyle/>
        <a:p>
          <a:endParaRPr lang="en-GB"/>
        </a:p>
      </dgm:t>
    </dgm:pt>
    <dgm:pt modelId="{9D82935A-8697-6346-83B7-6F046B71E754}">
      <dgm:prSet/>
      <dgm:spPr/>
      <dgm:t>
        <a:bodyPr/>
        <a:lstStyle/>
        <a:p>
          <a:r>
            <a:rPr lang="en-GB" altLang="en-US" b="1" dirty="0"/>
            <a:t>Communicate to everyone involved</a:t>
          </a:r>
        </a:p>
      </dgm:t>
    </dgm:pt>
    <dgm:pt modelId="{59B52B93-1F23-2943-B2E2-9CD23DADB903}" type="parTrans" cxnId="{6C57927E-1C4A-C24F-9CB0-739C888A1C9F}">
      <dgm:prSet/>
      <dgm:spPr/>
      <dgm:t>
        <a:bodyPr/>
        <a:lstStyle/>
        <a:p>
          <a:endParaRPr lang="en-GB"/>
        </a:p>
      </dgm:t>
    </dgm:pt>
    <dgm:pt modelId="{AE56CAC5-A2FB-D949-A11A-264FF8ADE210}" type="sibTrans" cxnId="{6C57927E-1C4A-C24F-9CB0-739C888A1C9F}">
      <dgm:prSet/>
      <dgm:spPr/>
      <dgm:t>
        <a:bodyPr/>
        <a:lstStyle/>
        <a:p>
          <a:endParaRPr lang="en-GB"/>
        </a:p>
      </dgm:t>
    </dgm:pt>
    <dgm:pt modelId="{4CB986A2-F684-49DE-9987-D8EE455145DD}">
      <dgm:prSet/>
      <dgm:spPr/>
      <dgm:t>
        <a:bodyPr/>
        <a:lstStyle/>
        <a:p>
          <a:r>
            <a:rPr lang="en-GB" dirty="0"/>
            <a:t>Ask about their current drug use</a:t>
          </a:r>
        </a:p>
      </dgm:t>
    </dgm:pt>
    <dgm:pt modelId="{C2D100AD-4B07-47C9-B6CD-7A6DFBE3255D}" type="parTrans" cxnId="{4F6B25A1-B715-4B3D-BCC3-BB4815DD3B1C}">
      <dgm:prSet/>
      <dgm:spPr/>
      <dgm:t>
        <a:bodyPr/>
        <a:lstStyle/>
        <a:p>
          <a:endParaRPr lang="en-GB"/>
        </a:p>
      </dgm:t>
    </dgm:pt>
    <dgm:pt modelId="{3274ED6B-C570-425E-AF01-9AF96975F266}" type="sibTrans" cxnId="{4F6B25A1-B715-4B3D-BCC3-BB4815DD3B1C}">
      <dgm:prSet/>
      <dgm:spPr/>
      <dgm:t>
        <a:bodyPr/>
        <a:lstStyle/>
        <a:p>
          <a:endParaRPr lang="en-GB"/>
        </a:p>
      </dgm:t>
    </dgm:pt>
    <dgm:pt modelId="{FE65FDBC-88C0-E94C-9094-42D0CFC28972}" type="pres">
      <dgm:prSet presAssocID="{D7CAA0A8-8A01-4937-8CCE-EE6D93533162}" presName="linear" presStyleCnt="0">
        <dgm:presLayoutVars>
          <dgm:animLvl val="lvl"/>
          <dgm:resizeHandles val="exact"/>
        </dgm:presLayoutVars>
      </dgm:prSet>
      <dgm:spPr/>
      <dgm:t>
        <a:bodyPr/>
        <a:lstStyle/>
        <a:p>
          <a:endParaRPr lang="en-GB"/>
        </a:p>
      </dgm:t>
    </dgm:pt>
    <dgm:pt modelId="{4CB7EB52-7620-6748-A22E-F2D419D762CC}" type="pres">
      <dgm:prSet presAssocID="{68192942-32E1-0B4A-B430-119CF21E3462}" presName="parentText" presStyleLbl="node1" presStyleIdx="0" presStyleCnt="3">
        <dgm:presLayoutVars>
          <dgm:chMax val="0"/>
          <dgm:bulletEnabled val="1"/>
        </dgm:presLayoutVars>
      </dgm:prSet>
      <dgm:spPr/>
      <dgm:t>
        <a:bodyPr/>
        <a:lstStyle/>
        <a:p>
          <a:endParaRPr lang="en-GB"/>
        </a:p>
      </dgm:t>
    </dgm:pt>
    <dgm:pt modelId="{1DAED6C3-4EB0-F346-A70E-D10A1401BED9}" type="pres">
      <dgm:prSet presAssocID="{F13FC348-DBD2-B84C-B3EB-20A0931399A8}" presName="spacer" presStyleCnt="0"/>
      <dgm:spPr/>
    </dgm:pt>
    <dgm:pt modelId="{56FC4EAF-9B4F-5C4E-8B88-98041D7E90B6}" type="pres">
      <dgm:prSet presAssocID="{9D82935A-8697-6346-83B7-6F046B71E754}" presName="parentText" presStyleLbl="node1" presStyleIdx="1" presStyleCnt="3">
        <dgm:presLayoutVars>
          <dgm:chMax val="0"/>
          <dgm:bulletEnabled val="1"/>
        </dgm:presLayoutVars>
      </dgm:prSet>
      <dgm:spPr/>
      <dgm:t>
        <a:bodyPr/>
        <a:lstStyle/>
        <a:p>
          <a:endParaRPr lang="en-GB"/>
        </a:p>
      </dgm:t>
    </dgm:pt>
    <dgm:pt modelId="{F76C1592-D5DE-A542-8FB4-F478A8E348AF}" type="pres">
      <dgm:prSet presAssocID="{AE56CAC5-A2FB-D949-A11A-264FF8ADE210}" presName="spacer" presStyleCnt="0"/>
      <dgm:spPr/>
    </dgm:pt>
    <dgm:pt modelId="{B69643C6-AE84-4A94-B005-E71CED277F5A}" type="pres">
      <dgm:prSet presAssocID="{4CB986A2-F684-49DE-9987-D8EE455145DD}" presName="parentText" presStyleLbl="node1" presStyleIdx="2" presStyleCnt="3">
        <dgm:presLayoutVars>
          <dgm:chMax val="0"/>
          <dgm:bulletEnabled val="1"/>
        </dgm:presLayoutVars>
      </dgm:prSet>
      <dgm:spPr/>
      <dgm:t>
        <a:bodyPr/>
        <a:lstStyle/>
        <a:p>
          <a:endParaRPr lang="en-GB"/>
        </a:p>
      </dgm:t>
    </dgm:pt>
  </dgm:ptLst>
  <dgm:cxnLst>
    <dgm:cxn modelId="{EBAC2976-665C-4803-9D24-C2428D5B2C55}" type="presOf" srcId="{4CB986A2-F684-49DE-9987-D8EE455145DD}" destId="{B69643C6-AE84-4A94-B005-E71CED277F5A}" srcOrd="0" destOrd="0" presId="urn:microsoft.com/office/officeart/2005/8/layout/vList2"/>
    <dgm:cxn modelId="{61763984-A04E-8940-A9E7-88B4058BC11E}" srcId="{D7CAA0A8-8A01-4937-8CCE-EE6D93533162}" destId="{68192942-32E1-0B4A-B430-119CF21E3462}" srcOrd="0" destOrd="0" parTransId="{AB5B6D7A-1A04-D442-9EE4-AB5AAC5E7654}" sibTransId="{F13FC348-DBD2-B84C-B3EB-20A0931399A8}"/>
    <dgm:cxn modelId="{4DD232E7-61FD-E640-95AA-85DFDFDBD903}" type="presOf" srcId="{9D82935A-8697-6346-83B7-6F046B71E754}" destId="{56FC4EAF-9B4F-5C4E-8B88-98041D7E90B6}" srcOrd="0" destOrd="0" presId="urn:microsoft.com/office/officeart/2005/8/layout/vList2"/>
    <dgm:cxn modelId="{DD4A4819-E544-5C4E-A4D0-A6165B0A84F8}" type="presOf" srcId="{68192942-32E1-0B4A-B430-119CF21E3462}" destId="{4CB7EB52-7620-6748-A22E-F2D419D762CC}" srcOrd="0" destOrd="0" presId="urn:microsoft.com/office/officeart/2005/8/layout/vList2"/>
    <dgm:cxn modelId="{6C57927E-1C4A-C24F-9CB0-739C888A1C9F}" srcId="{D7CAA0A8-8A01-4937-8CCE-EE6D93533162}" destId="{9D82935A-8697-6346-83B7-6F046B71E754}" srcOrd="1" destOrd="0" parTransId="{59B52B93-1F23-2943-B2E2-9CD23DADB903}" sibTransId="{AE56CAC5-A2FB-D949-A11A-264FF8ADE210}"/>
    <dgm:cxn modelId="{89727990-807E-CB46-AF85-872ED7188337}" type="presOf" srcId="{D7CAA0A8-8A01-4937-8CCE-EE6D93533162}" destId="{FE65FDBC-88C0-E94C-9094-42D0CFC28972}" srcOrd="0" destOrd="0" presId="urn:microsoft.com/office/officeart/2005/8/layout/vList2"/>
    <dgm:cxn modelId="{4F6B25A1-B715-4B3D-BCC3-BB4815DD3B1C}" srcId="{D7CAA0A8-8A01-4937-8CCE-EE6D93533162}" destId="{4CB986A2-F684-49DE-9987-D8EE455145DD}" srcOrd="2" destOrd="0" parTransId="{C2D100AD-4B07-47C9-B6CD-7A6DFBE3255D}" sibTransId="{3274ED6B-C570-425E-AF01-9AF96975F266}"/>
    <dgm:cxn modelId="{EB3EC99E-0C6F-444A-B203-D7ED7179D0A2}" type="presParOf" srcId="{FE65FDBC-88C0-E94C-9094-42D0CFC28972}" destId="{4CB7EB52-7620-6748-A22E-F2D419D762CC}" srcOrd="0" destOrd="0" presId="urn:microsoft.com/office/officeart/2005/8/layout/vList2"/>
    <dgm:cxn modelId="{8A2A9341-DC5D-0642-8FE9-0847BD4A7780}" type="presParOf" srcId="{FE65FDBC-88C0-E94C-9094-42D0CFC28972}" destId="{1DAED6C3-4EB0-F346-A70E-D10A1401BED9}" srcOrd="1" destOrd="0" presId="urn:microsoft.com/office/officeart/2005/8/layout/vList2"/>
    <dgm:cxn modelId="{E71F423D-DDF7-894B-8919-5EFB0460B7EA}" type="presParOf" srcId="{FE65FDBC-88C0-E94C-9094-42D0CFC28972}" destId="{56FC4EAF-9B4F-5C4E-8B88-98041D7E90B6}" srcOrd="2" destOrd="0" presId="urn:microsoft.com/office/officeart/2005/8/layout/vList2"/>
    <dgm:cxn modelId="{37A3C93A-AD07-5849-92F7-D474F9D8287A}" type="presParOf" srcId="{FE65FDBC-88C0-E94C-9094-42D0CFC28972}" destId="{F76C1592-D5DE-A542-8FB4-F478A8E348AF}" srcOrd="3" destOrd="0" presId="urn:microsoft.com/office/officeart/2005/8/layout/vList2"/>
    <dgm:cxn modelId="{1A5CEE76-B472-4ABC-A624-9B133C126B62}" type="presParOf" srcId="{FE65FDBC-88C0-E94C-9094-42D0CFC28972}" destId="{B69643C6-AE84-4A94-B005-E71CED277F5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7CAA0A8-8A01-4937-8CCE-EE6D93533162}"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C55B1EEB-8083-48E1-AE87-D6A6B84CEE32}">
      <dgm:prSet/>
      <dgm:spPr/>
      <dgm:t>
        <a:bodyPr/>
        <a:lstStyle/>
        <a:p>
          <a:r>
            <a:rPr lang="en-GB" b="1" dirty="0"/>
            <a:t>They will often know the patient best</a:t>
          </a:r>
          <a:endParaRPr lang="en-US" b="1" dirty="0"/>
        </a:p>
      </dgm:t>
    </dgm:pt>
    <dgm:pt modelId="{70765FA6-045E-44C7-8DA9-093C57F58450}" type="parTrans" cxnId="{FC236526-31AD-43BB-911B-414263AD4230}">
      <dgm:prSet/>
      <dgm:spPr/>
      <dgm:t>
        <a:bodyPr/>
        <a:lstStyle/>
        <a:p>
          <a:endParaRPr lang="en-US"/>
        </a:p>
      </dgm:t>
    </dgm:pt>
    <dgm:pt modelId="{4539F1F6-BDB7-4658-A66A-A7BA7C846F54}" type="sibTrans" cxnId="{FC236526-31AD-43BB-911B-414263AD4230}">
      <dgm:prSet/>
      <dgm:spPr/>
      <dgm:t>
        <a:bodyPr/>
        <a:lstStyle/>
        <a:p>
          <a:endParaRPr lang="en-US"/>
        </a:p>
      </dgm:t>
    </dgm:pt>
    <dgm:pt modelId="{38154991-C114-407C-BA66-EC9EEA52E11C}">
      <dgm:prSet/>
      <dgm:spPr/>
      <dgm:t>
        <a:bodyPr/>
        <a:lstStyle/>
        <a:p>
          <a:r>
            <a:rPr lang="en-GB" b="1" dirty="0" smtClean="0"/>
            <a:t>Ask SUS </a:t>
          </a:r>
          <a:r>
            <a:rPr lang="en-GB" b="1" dirty="0"/>
            <a:t>to review </a:t>
          </a:r>
          <a:r>
            <a:rPr lang="en-GB" b="1" dirty="0" smtClean="0"/>
            <a:t>jointly</a:t>
          </a:r>
          <a:endParaRPr lang="en-US" b="1" dirty="0"/>
        </a:p>
      </dgm:t>
    </dgm:pt>
    <dgm:pt modelId="{D3252D76-4C14-4077-8AF9-5D3C7AD00292}" type="sibTrans" cxnId="{1CB080E7-6059-4534-A743-48033DE952AD}">
      <dgm:prSet/>
      <dgm:spPr/>
      <dgm:t>
        <a:bodyPr/>
        <a:lstStyle/>
        <a:p>
          <a:endParaRPr lang="en-US"/>
        </a:p>
      </dgm:t>
    </dgm:pt>
    <dgm:pt modelId="{E7BB5F8C-6AFA-4961-8E32-A408810BC3E8}" type="parTrans" cxnId="{1CB080E7-6059-4534-A743-48033DE952AD}">
      <dgm:prSet/>
      <dgm:spPr/>
      <dgm:t>
        <a:bodyPr/>
        <a:lstStyle/>
        <a:p>
          <a:endParaRPr lang="en-US"/>
        </a:p>
      </dgm:t>
    </dgm:pt>
    <dgm:pt modelId="{2847718A-3B1C-4629-82B0-342C7738BBC0}">
      <dgm:prSet/>
      <dgm:spPr/>
      <dgm:t>
        <a:bodyPr/>
        <a:lstStyle/>
        <a:p>
          <a:r>
            <a:rPr lang="en-US" b="1" dirty="0" smtClean="0"/>
            <a:t>Consider a discussion with patient and SUS about </a:t>
          </a:r>
          <a:r>
            <a:rPr lang="en-US" b="1" dirty="0" err="1" smtClean="0"/>
            <a:t>stabilising</a:t>
          </a:r>
          <a:r>
            <a:rPr lang="en-US" b="1" dirty="0" smtClean="0"/>
            <a:t> any MAT and not pursuing further reduction</a:t>
          </a:r>
          <a:endParaRPr lang="en-US" b="1" dirty="0"/>
        </a:p>
      </dgm:t>
    </dgm:pt>
    <dgm:pt modelId="{267FC4A4-C553-47C4-88F9-2C8B1496F7DA}" type="parTrans" cxnId="{BD905E12-469C-450D-82A1-614B24355193}">
      <dgm:prSet/>
      <dgm:spPr/>
      <dgm:t>
        <a:bodyPr/>
        <a:lstStyle/>
        <a:p>
          <a:endParaRPr lang="en-GB"/>
        </a:p>
      </dgm:t>
    </dgm:pt>
    <dgm:pt modelId="{49CF9CBF-F251-4026-AA47-382A7EF5F755}" type="sibTrans" cxnId="{BD905E12-469C-450D-82A1-614B24355193}">
      <dgm:prSet/>
      <dgm:spPr/>
      <dgm:t>
        <a:bodyPr/>
        <a:lstStyle/>
        <a:p>
          <a:endParaRPr lang="en-GB"/>
        </a:p>
      </dgm:t>
    </dgm:pt>
    <dgm:pt modelId="{33F2E4AC-86C5-48AF-8DB2-25181FBB3B20}">
      <dgm:prSet/>
      <dgm:spPr/>
      <dgm:t>
        <a:bodyPr/>
        <a:lstStyle/>
        <a:p>
          <a:r>
            <a:rPr lang="en-GB" b="1" dirty="0" smtClean="0"/>
            <a:t> Their </a:t>
          </a:r>
          <a:r>
            <a:rPr lang="en-GB" b="1" dirty="0"/>
            <a:t>assessments are remarkably similar to ours. </a:t>
          </a:r>
          <a:endParaRPr lang="en-US" b="1" dirty="0"/>
        </a:p>
      </dgm:t>
    </dgm:pt>
    <dgm:pt modelId="{83F58A85-4949-4BA7-80BF-29C0DA2998E6}" type="parTrans" cxnId="{25AEAA21-3DB1-4BFB-89FD-86F1720F2C5A}">
      <dgm:prSet/>
      <dgm:spPr/>
      <dgm:t>
        <a:bodyPr/>
        <a:lstStyle/>
        <a:p>
          <a:endParaRPr lang="en-GB"/>
        </a:p>
      </dgm:t>
    </dgm:pt>
    <dgm:pt modelId="{914B7BD8-82A1-4A7E-9383-2553030F51B8}" type="sibTrans" cxnId="{25AEAA21-3DB1-4BFB-89FD-86F1720F2C5A}">
      <dgm:prSet/>
      <dgm:spPr/>
      <dgm:t>
        <a:bodyPr/>
        <a:lstStyle/>
        <a:p>
          <a:endParaRPr lang="en-GB"/>
        </a:p>
      </dgm:t>
    </dgm:pt>
    <dgm:pt modelId="{3F140974-77D6-46C7-A608-CC5BD2BE1601}">
      <dgm:prSet/>
      <dgm:spPr/>
      <dgm:t>
        <a:bodyPr/>
        <a:lstStyle/>
        <a:p>
          <a:r>
            <a:rPr lang="en-GB" b="1" dirty="0"/>
            <a:t>They can help if dispense daily/ weekly prescription needs changed or someone else now needs to collect</a:t>
          </a:r>
          <a:endParaRPr lang="en-US" b="1" dirty="0"/>
        </a:p>
      </dgm:t>
    </dgm:pt>
    <dgm:pt modelId="{42C5878E-91DC-4008-9371-B7E29280C70B}" type="sibTrans" cxnId="{DE1CD438-42D4-4B3A-9F16-F07EC8AD0923}">
      <dgm:prSet/>
      <dgm:spPr/>
      <dgm:t>
        <a:bodyPr/>
        <a:lstStyle/>
        <a:p>
          <a:endParaRPr lang="en-US"/>
        </a:p>
      </dgm:t>
    </dgm:pt>
    <dgm:pt modelId="{D291A843-2DCF-49F7-A19A-B25F66ECB2C0}" type="parTrans" cxnId="{DE1CD438-42D4-4B3A-9F16-F07EC8AD0923}">
      <dgm:prSet/>
      <dgm:spPr/>
      <dgm:t>
        <a:bodyPr/>
        <a:lstStyle/>
        <a:p>
          <a:endParaRPr lang="en-US"/>
        </a:p>
      </dgm:t>
    </dgm:pt>
    <dgm:pt modelId="{FE65FDBC-88C0-E94C-9094-42D0CFC28972}" type="pres">
      <dgm:prSet presAssocID="{D7CAA0A8-8A01-4937-8CCE-EE6D93533162}" presName="linear" presStyleCnt="0">
        <dgm:presLayoutVars>
          <dgm:animLvl val="lvl"/>
          <dgm:resizeHandles val="exact"/>
        </dgm:presLayoutVars>
      </dgm:prSet>
      <dgm:spPr/>
      <dgm:t>
        <a:bodyPr/>
        <a:lstStyle/>
        <a:p>
          <a:endParaRPr lang="en-GB"/>
        </a:p>
      </dgm:t>
    </dgm:pt>
    <dgm:pt modelId="{196AD8D3-FA93-EA44-A74F-163C687C36E7}" type="pres">
      <dgm:prSet presAssocID="{38154991-C114-407C-BA66-EC9EEA52E11C}" presName="parentText" presStyleLbl="node1" presStyleIdx="0" presStyleCnt="5">
        <dgm:presLayoutVars>
          <dgm:chMax val="0"/>
          <dgm:bulletEnabled val="1"/>
        </dgm:presLayoutVars>
      </dgm:prSet>
      <dgm:spPr/>
      <dgm:t>
        <a:bodyPr/>
        <a:lstStyle/>
        <a:p>
          <a:endParaRPr lang="en-GB"/>
        </a:p>
      </dgm:t>
    </dgm:pt>
    <dgm:pt modelId="{1745D180-C488-CA43-9BF3-848969D06C3B}" type="pres">
      <dgm:prSet presAssocID="{D3252D76-4C14-4077-8AF9-5D3C7AD00292}" presName="spacer" presStyleCnt="0"/>
      <dgm:spPr/>
    </dgm:pt>
    <dgm:pt modelId="{9AA9244C-F5A5-4582-8BF1-917FB183D3AA}" type="pres">
      <dgm:prSet presAssocID="{33F2E4AC-86C5-48AF-8DB2-25181FBB3B20}" presName="parentText" presStyleLbl="node1" presStyleIdx="1" presStyleCnt="5">
        <dgm:presLayoutVars>
          <dgm:chMax val="0"/>
          <dgm:bulletEnabled val="1"/>
        </dgm:presLayoutVars>
      </dgm:prSet>
      <dgm:spPr/>
      <dgm:t>
        <a:bodyPr/>
        <a:lstStyle/>
        <a:p>
          <a:endParaRPr lang="en-GB"/>
        </a:p>
      </dgm:t>
    </dgm:pt>
    <dgm:pt modelId="{BDD697E9-74F4-40CB-82AC-63BE57FFD57B}" type="pres">
      <dgm:prSet presAssocID="{914B7BD8-82A1-4A7E-9383-2553030F51B8}" presName="spacer" presStyleCnt="0"/>
      <dgm:spPr/>
    </dgm:pt>
    <dgm:pt modelId="{82058633-E575-AE46-82A0-EB67BA14CA84}" type="pres">
      <dgm:prSet presAssocID="{C55B1EEB-8083-48E1-AE87-D6A6B84CEE32}" presName="parentText" presStyleLbl="node1" presStyleIdx="2" presStyleCnt="5">
        <dgm:presLayoutVars>
          <dgm:chMax val="0"/>
          <dgm:bulletEnabled val="1"/>
        </dgm:presLayoutVars>
      </dgm:prSet>
      <dgm:spPr/>
      <dgm:t>
        <a:bodyPr/>
        <a:lstStyle/>
        <a:p>
          <a:endParaRPr lang="en-GB"/>
        </a:p>
      </dgm:t>
    </dgm:pt>
    <dgm:pt modelId="{50921AB9-4876-3841-85AC-FFD7B18FA833}" type="pres">
      <dgm:prSet presAssocID="{4539F1F6-BDB7-4658-A66A-A7BA7C846F54}" presName="spacer" presStyleCnt="0"/>
      <dgm:spPr/>
    </dgm:pt>
    <dgm:pt modelId="{27DAF709-A8AD-5948-AEA8-C2728FD1AFE9}" type="pres">
      <dgm:prSet presAssocID="{3F140974-77D6-46C7-A608-CC5BD2BE1601}" presName="parentText" presStyleLbl="node1" presStyleIdx="3" presStyleCnt="5">
        <dgm:presLayoutVars>
          <dgm:chMax val="0"/>
          <dgm:bulletEnabled val="1"/>
        </dgm:presLayoutVars>
      </dgm:prSet>
      <dgm:spPr/>
      <dgm:t>
        <a:bodyPr/>
        <a:lstStyle/>
        <a:p>
          <a:endParaRPr lang="en-GB"/>
        </a:p>
      </dgm:t>
    </dgm:pt>
    <dgm:pt modelId="{6F199349-BF4E-4815-8E6E-DC8DBBB53748}" type="pres">
      <dgm:prSet presAssocID="{42C5878E-91DC-4008-9371-B7E29280C70B}" presName="spacer" presStyleCnt="0"/>
      <dgm:spPr/>
    </dgm:pt>
    <dgm:pt modelId="{ACD6F38B-F2B6-4E33-AC15-51E7A7D8EB89}" type="pres">
      <dgm:prSet presAssocID="{2847718A-3B1C-4629-82B0-342C7738BBC0}" presName="parentText" presStyleLbl="node1" presStyleIdx="4" presStyleCnt="5">
        <dgm:presLayoutVars>
          <dgm:chMax val="0"/>
          <dgm:bulletEnabled val="1"/>
        </dgm:presLayoutVars>
      </dgm:prSet>
      <dgm:spPr/>
      <dgm:t>
        <a:bodyPr/>
        <a:lstStyle/>
        <a:p>
          <a:endParaRPr lang="en-GB"/>
        </a:p>
      </dgm:t>
    </dgm:pt>
  </dgm:ptLst>
  <dgm:cxnLst>
    <dgm:cxn modelId="{F2CE976C-9B9E-4D27-8F6B-162DCE663280}" type="presOf" srcId="{33F2E4AC-86C5-48AF-8DB2-25181FBB3B20}" destId="{9AA9244C-F5A5-4582-8BF1-917FB183D3AA}" srcOrd="0" destOrd="0" presId="urn:microsoft.com/office/officeart/2005/8/layout/vList2"/>
    <dgm:cxn modelId="{25AEAA21-3DB1-4BFB-89FD-86F1720F2C5A}" srcId="{D7CAA0A8-8A01-4937-8CCE-EE6D93533162}" destId="{33F2E4AC-86C5-48AF-8DB2-25181FBB3B20}" srcOrd="1" destOrd="0" parTransId="{83F58A85-4949-4BA7-80BF-29C0DA2998E6}" sibTransId="{914B7BD8-82A1-4A7E-9383-2553030F51B8}"/>
    <dgm:cxn modelId="{DE1CD438-42D4-4B3A-9F16-F07EC8AD0923}" srcId="{D7CAA0A8-8A01-4937-8CCE-EE6D93533162}" destId="{3F140974-77D6-46C7-A608-CC5BD2BE1601}" srcOrd="3" destOrd="0" parTransId="{D291A843-2DCF-49F7-A19A-B25F66ECB2C0}" sibTransId="{42C5878E-91DC-4008-9371-B7E29280C70B}"/>
    <dgm:cxn modelId="{C263A989-BE7E-4260-AC88-C7C76A15ACE9}" type="presOf" srcId="{2847718A-3B1C-4629-82B0-342C7738BBC0}" destId="{ACD6F38B-F2B6-4E33-AC15-51E7A7D8EB89}" srcOrd="0" destOrd="0" presId="urn:microsoft.com/office/officeart/2005/8/layout/vList2"/>
    <dgm:cxn modelId="{7C20DA5D-3C16-554F-8DD1-972AB2ABE033}" type="presOf" srcId="{3F140974-77D6-46C7-A608-CC5BD2BE1601}" destId="{27DAF709-A8AD-5948-AEA8-C2728FD1AFE9}" srcOrd="0" destOrd="0" presId="urn:microsoft.com/office/officeart/2005/8/layout/vList2"/>
    <dgm:cxn modelId="{FC236526-31AD-43BB-911B-414263AD4230}" srcId="{D7CAA0A8-8A01-4937-8CCE-EE6D93533162}" destId="{C55B1EEB-8083-48E1-AE87-D6A6B84CEE32}" srcOrd="2" destOrd="0" parTransId="{70765FA6-045E-44C7-8DA9-093C57F58450}" sibTransId="{4539F1F6-BDB7-4658-A66A-A7BA7C846F54}"/>
    <dgm:cxn modelId="{89727990-807E-CB46-AF85-872ED7188337}" type="presOf" srcId="{D7CAA0A8-8A01-4937-8CCE-EE6D93533162}" destId="{FE65FDBC-88C0-E94C-9094-42D0CFC28972}" srcOrd="0" destOrd="0" presId="urn:microsoft.com/office/officeart/2005/8/layout/vList2"/>
    <dgm:cxn modelId="{36C932E7-C97C-0C48-9340-39414F0EB224}" type="presOf" srcId="{38154991-C114-407C-BA66-EC9EEA52E11C}" destId="{196AD8D3-FA93-EA44-A74F-163C687C36E7}" srcOrd="0" destOrd="0" presId="urn:microsoft.com/office/officeart/2005/8/layout/vList2"/>
    <dgm:cxn modelId="{D5DCBA9D-159B-CA40-9AC6-02040F74BC82}" type="presOf" srcId="{C55B1EEB-8083-48E1-AE87-D6A6B84CEE32}" destId="{82058633-E575-AE46-82A0-EB67BA14CA84}" srcOrd="0" destOrd="0" presId="urn:microsoft.com/office/officeart/2005/8/layout/vList2"/>
    <dgm:cxn modelId="{BD905E12-469C-450D-82A1-614B24355193}" srcId="{D7CAA0A8-8A01-4937-8CCE-EE6D93533162}" destId="{2847718A-3B1C-4629-82B0-342C7738BBC0}" srcOrd="4" destOrd="0" parTransId="{267FC4A4-C553-47C4-88F9-2C8B1496F7DA}" sibTransId="{49CF9CBF-F251-4026-AA47-382A7EF5F755}"/>
    <dgm:cxn modelId="{1CB080E7-6059-4534-A743-48033DE952AD}" srcId="{D7CAA0A8-8A01-4937-8CCE-EE6D93533162}" destId="{38154991-C114-407C-BA66-EC9EEA52E11C}" srcOrd="0" destOrd="0" parTransId="{E7BB5F8C-6AFA-4961-8E32-A408810BC3E8}" sibTransId="{D3252D76-4C14-4077-8AF9-5D3C7AD00292}"/>
    <dgm:cxn modelId="{550D7064-EA18-FA47-B9C9-95A5B14308D0}" type="presParOf" srcId="{FE65FDBC-88C0-E94C-9094-42D0CFC28972}" destId="{196AD8D3-FA93-EA44-A74F-163C687C36E7}" srcOrd="0" destOrd="0" presId="urn:microsoft.com/office/officeart/2005/8/layout/vList2"/>
    <dgm:cxn modelId="{86DB6E79-B72B-3D45-BC2D-43636DF22B7C}" type="presParOf" srcId="{FE65FDBC-88C0-E94C-9094-42D0CFC28972}" destId="{1745D180-C488-CA43-9BF3-848969D06C3B}" srcOrd="1" destOrd="0" presId="urn:microsoft.com/office/officeart/2005/8/layout/vList2"/>
    <dgm:cxn modelId="{3346C813-3062-4337-A19A-A2AB7B22BCE8}" type="presParOf" srcId="{FE65FDBC-88C0-E94C-9094-42D0CFC28972}" destId="{9AA9244C-F5A5-4582-8BF1-917FB183D3AA}" srcOrd="2" destOrd="0" presId="urn:microsoft.com/office/officeart/2005/8/layout/vList2"/>
    <dgm:cxn modelId="{D4FFF3E6-778B-4E12-AF22-71242CAD42FA}" type="presParOf" srcId="{FE65FDBC-88C0-E94C-9094-42D0CFC28972}" destId="{BDD697E9-74F4-40CB-82AC-63BE57FFD57B}" srcOrd="3" destOrd="0" presId="urn:microsoft.com/office/officeart/2005/8/layout/vList2"/>
    <dgm:cxn modelId="{33EFEF03-F72E-374E-8533-40602F00C530}" type="presParOf" srcId="{FE65FDBC-88C0-E94C-9094-42D0CFC28972}" destId="{82058633-E575-AE46-82A0-EB67BA14CA84}" srcOrd="4" destOrd="0" presId="urn:microsoft.com/office/officeart/2005/8/layout/vList2"/>
    <dgm:cxn modelId="{4D7C7FEC-B844-5240-AF13-71CDBB97C547}" type="presParOf" srcId="{FE65FDBC-88C0-E94C-9094-42D0CFC28972}" destId="{50921AB9-4876-3841-85AC-FFD7B18FA833}" srcOrd="5" destOrd="0" presId="urn:microsoft.com/office/officeart/2005/8/layout/vList2"/>
    <dgm:cxn modelId="{8ADF3921-3773-E448-A431-EC572EF16464}" type="presParOf" srcId="{FE65FDBC-88C0-E94C-9094-42D0CFC28972}" destId="{27DAF709-A8AD-5948-AEA8-C2728FD1AFE9}" srcOrd="6" destOrd="0" presId="urn:microsoft.com/office/officeart/2005/8/layout/vList2"/>
    <dgm:cxn modelId="{411D8AFE-6162-4B12-9279-6200B032205D}" type="presParOf" srcId="{FE65FDBC-88C0-E94C-9094-42D0CFC28972}" destId="{6F199349-BF4E-4815-8E6E-DC8DBBB53748}" srcOrd="7" destOrd="0" presId="urn:microsoft.com/office/officeart/2005/8/layout/vList2"/>
    <dgm:cxn modelId="{F52D1D12-8338-4BCF-9F7A-24513667558E}" type="presParOf" srcId="{FE65FDBC-88C0-E94C-9094-42D0CFC28972}" destId="{ACD6F38B-F2B6-4E33-AC15-51E7A7D8EB89}"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A473187-1E7D-BA46-8158-0F6A035B7A49}" type="doc">
      <dgm:prSet loTypeId="urn:microsoft.com/office/officeart/2005/8/layout/cycle1" loCatId="cycle" qsTypeId="urn:microsoft.com/office/officeart/2005/8/quickstyle/simple1" qsCatId="simple" csTypeId="urn:microsoft.com/office/officeart/2005/8/colors/colorful5" csCatId="colorful" phldr="1"/>
      <dgm:spPr/>
      <dgm:t>
        <a:bodyPr/>
        <a:lstStyle/>
        <a:p>
          <a:endParaRPr lang="en-GB"/>
        </a:p>
      </dgm:t>
    </dgm:pt>
    <dgm:pt modelId="{5F72B73F-579B-554C-82DD-EC60A9AA16BE}">
      <dgm:prSet phldrT="[Text]"/>
      <dgm:spPr/>
      <dgm:t>
        <a:bodyPr/>
        <a:lstStyle/>
        <a:p>
          <a:r>
            <a:rPr lang="en-GB"/>
            <a:t>Doctor  anxiety about drug seeking behaviour</a:t>
          </a:r>
        </a:p>
      </dgm:t>
    </dgm:pt>
    <dgm:pt modelId="{4F4B8167-C374-6C43-83BC-09E03F5A52C5}" type="parTrans" cxnId="{BA9B9BE2-6D57-CE4D-9DAE-C841F23497F9}">
      <dgm:prSet/>
      <dgm:spPr/>
      <dgm:t>
        <a:bodyPr/>
        <a:lstStyle/>
        <a:p>
          <a:endParaRPr lang="en-GB"/>
        </a:p>
      </dgm:t>
    </dgm:pt>
    <dgm:pt modelId="{A8E92BF8-1878-B448-8E59-BC19B3166ECC}" type="sibTrans" cxnId="{BA9B9BE2-6D57-CE4D-9DAE-C841F23497F9}">
      <dgm:prSet/>
      <dgm:spPr/>
      <dgm:t>
        <a:bodyPr/>
        <a:lstStyle/>
        <a:p>
          <a:endParaRPr lang="en-GB"/>
        </a:p>
      </dgm:t>
    </dgm:pt>
    <dgm:pt modelId="{BDB15808-AF28-9749-A43F-6B829822A99F}">
      <dgm:prSet phldrT="[Text]"/>
      <dgm:spPr/>
      <dgm:t>
        <a:bodyPr/>
        <a:lstStyle/>
        <a:p>
          <a:r>
            <a:rPr lang="en-GB"/>
            <a:t>Patient seeks illicit analgesia to help pain</a:t>
          </a:r>
        </a:p>
      </dgm:t>
    </dgm:pt>
    <dgm:pt modelId="{0AFE1A31-99D7-534E-9211-8BCB0531BF96}" type="parTrans" cxnId="{6B058B1E-37E0-124B-8424-12370EA2D65C}">
      <dgm:prSet/>
      <dgm:spPr/>
      <dgm:t>
        <a:bodyPr/>
        <a:lstStyle/>
        <a:p>
          <a:endParaRPr lang="en-GB"/>
        </a:p>
      </dgm:t>
    </dgm:pt>
    <dgm:pt modelId="{42E9FD28-8A4C-FA4D-83E2-F64BD15A88FA}" type="sibTrans" cxnId="{6B058B1E-37E0-124B-8424-12370EA2D65C}">
      <dgm:prSet/>
      <dgm:spPr/>
      <dgm:t>
        <a:bodyPr/>
        <a:lstStyle/>
        <a:p>
          <a:endParaRPr lang="en-GB"/>
        </a:p>
      </dgm:t>
    </dgm:pt>
    <dgm:pt modelId="{E4BE870F-F1A5-9947-AF85-D66C0D9A69B2}">
      <dgm:prSet phldrT="[Text]"/>
      <dgm:spPr/>
      <dgm:t>
        <a:bodyPr/>
        <a:lstStyle/>
        <a:p>
          <a:r>
            <a:rPr lang="en-GB"/>
            <a:t>Uncontrolled pain</a:t>
          </a:r>
        </a:p>
      </dgm:t>
    </dgm:pt>
    <dgm:pt modelId="{E2CFE742-E2C4-3945-A957-5BF73B58E62C}" type="parTrans" cxnId="{461BC9FD-6BFA-E14C-B279-63F22D799EBF}">
      <dgm:prSet/>
      <dgm:spPr/>
      <dgm:t>
        <a:bodyPr/>
        <a:lstStyle/>
        <a:p>
          <a:endParaRPr lang="en-GB"/>
        </a:p>
      </dgm:t>
    </dgm:pt>
    <dgm:pt modelId="{2C8B25BA-E835-034C-9C3A-0B926093D91E}" type="sibTrans" cxnId="{461BC9FD-6BFA-E14C-B279-63F22D799EBF}">
      <dgm:prSet/>
      <dgm:spPr/>
      <dgm:t>
        <a:bodyPr/>
        <a:lstStyle/>
        <a:p>
          <a:endParaRPr lang="en-GB"/>
        </a:p>
      </dgm:t>
    </dgm:pt>
    <dgm:pt modelId="{1BC681A8-59A8-8B43-B031-7F23B54D3816}">
      <dgm:prSet phldrT="[Text]"/>
      <dgm:spPr/>
      <dgm:t>
        <a:bodyPr/>
        <a:lstStyle/>
        <a:p>
          <a:r>
            <a:rPr lang="en-GB"/>
            <a:t>Under prescribing</a:t>
          </a:r>
        </a:p>
      </dgm:t>
    </dgm:pt>
    <dgm:pt modelId="{04160CDB-F982-5747-83F2-58B231CC82FC}" type="parTrans" cxnId="{E395AAEF-3B81-9042-B004-6A90BC98A9BF}">
      <dgm:prSet/>
      <dgm:spPr/>
      <dgm:t>
        <a:bodyPr/>
        <a:lstStyle/>
        <a:p>
          <a:endParaRPr lang="en-GB"/>
        </a:p>
      </dgm:t>
    </dgm:pt>
    <dgm:pt modelId="{108D0E7B-D5B2-0A44-9ADC-041313D075BB}" type="sibTrans" cxnId="{E395AAEF-3B81-9042-B004-6A90BC98A9BF}">
      <dgm:prSet/>
      <dgm:spPr/>
      <dgm:t>
        <a:bodyPr/>
        <a:lstStyle/>
        <a:p>
          <a:endParaRPr lang="en-GB"/>
        </a:p>
      </dgm:t>
    </dgm:pt>
    <dgm:pt modelId="{CF42A28A-1DB6-5240-9B02-6FF06F9FCD65}" type="pres">
      <dgm:prSet presAssocID="{3A473187-1E7D-BA46-8158-0F6A035B7A49}" presName="cycle" presStyleCnt="0">
        <dgm:presLayoutVars>
          <dgm:dir/>
          <dgm:resizeHandles val="exact"/>
        </dgm:presLayoutVars>
      </dgm:prSet>
      <dgm:spPr/>
      <dgm:t>
        <a:bodyPr/>
        <a:lstStyle/>
        <a:p>
          <a:endParaRPr lang="en-GB"/>
        </a:p>
      </dgm:t>
    </dgm:pt>
    <dgm:pt modelId="{BE7BB1D8-127E-A640-884D-64C2E5D5879C}" type="pres">
      <dgm:prSet presAssocID="{5F72B73F-579B-554C-82DD-EC60A9AA16BE}" presName="dummy" presStyleCnt="0"/>
      <dgm:spPr/>
    </dgm:pt>
    <dgm:pt modelId="{E3D9FCD5-B955-C74E-B3B1-6C94FB062894}" type="pres">
      <dgm:prSet presAssocID="{5F72B73F-579B-554C-82DD-EC60A9AA16BE}" presName="node" presStyleLbl="revTx" presStyleIdx="0" presStyleCnt="4">
        <dgm:presLayoutVars>
          <dgm:bulletEnabled val="1"/>
        </dgm:presLayoutVars>
      </dgm:prSet>
      <dgm:spPr/>
      <dgm:t>
        <a:bodyPr/>
        <a:lstStyle/>
        <a:p>
          <a:endParaRPr lang="en-GB"/>
        </a:p>
      </dgm:t>
    </dgm:pt>
    <dgm:pt modelId="{BCAAAD6F-56D2-9E49-BFCD-862660BD50A5}" type="pres">
      <dgm:prSet presAssocID="{A8E92BF8-1878-B448-8E59-BC19B3166ECC}" presName="sibTrans" presStyleLbl="node1" presStyleIdx="0" presStyleCnt="4"/>
      <dgm:spPr/>
      <dgm:t>
        <a:bodyPr/>
        <a:lstStyle/>
        <a:p>
          <a:endParaRPr lang="en-GB"/>
        </a:p>
      </dgm:t>
    </dgm:pt>
    <dgm:pt modelId="{B80A9E9D-5EF0-2841-8EE1-BF21FC40AFF8}" type="pres">
      <dgm:prSet presAssocID="{1BC681A8-59A8-8B43-B031-7F23B54D3816}" presName="dummy" presStyleCnt="0"/>
      <dgm:spPr/>
    </dgm:pt>
    <dgm:pt modelId="{9F4CC399-E069-EB40-BC69-CD9B76F34ACF}" type="pres">
      <dgm:prSet presAssocID="{1BC681A8-59A8-8B43-B031-7F23B54D3816}" presName="node" presStyleLbl="revTx" presStyleIdx="1" presStyleCnt="4">
        <dgm:presLayoutVars>
          <dgm:bulletEnabled val="1"/>
        </dgm:presLayoutVars>
      </dgm:prSet>
      <dgm:spPr/>
      <dgm:t>
        <a:bodyPr/>
        <a:lstStyle/>
        <a:p>
          <a:endParaRPr lang="en-GB"/>
        </a:p>
      </dgm:t>
    </dgm:pt>
    <dgm:pt modelId="{301961DA-5B1F-DA4D-9870-B3FC5BC73A8B}" type="pres">
      <dgm:prSet presAssocID="{108D0E7B-D5B2-0A44-9ADC-041313D075BB}" presName="sibTrans" presStyleLbl="node1" presStyleIdx="1" presStyleCnt="4"/>
      <dgm:spPr/>
      <dgm:t>
        <a:bodyPr/>
        <a:lstStyle/>
        <a:p>
          <a:endParaRPr lang="en-GB"/>
        </a:p>
      </dgm:t>
    </dgm:pt>
    <dgm:pt modelId="{86752E04-678A-F944-B7AF-7918DC6C63CE}" type="pres">
      <dgm:prSet presAssocID="{E4BE870F-F1A5-9947-AF85-D66C0D9A69B2}" presName="dummy" presStyleCnt="0"/>
      <dgm:spPr/>
    </dgm:pt>
    <dgm:pt modelId="{442BFE47-D2F0-0C4C-A196-0874E20F2733}" type="pres">
      <dgm:prSet presAssocID="{E4BE870F-F1A5-9947-AF85-D66C0D9A69B2}" presName="node" presStyleLbl="revTx" presStyleIdx="2" presStyleCnt="4">
        <dgm:presLayoutVars>
          <dgm:bulletEnabled val="1"/>
        </dgm:presLayoutVars>
      </dgm:prSet>
      <dgm:spPr/>
      <dgm:t>
        <a:bodyPr/>
        <a:lstStyle/>
        <a:p>
          <a:endParaRPr lang="en-GB"/>
        </a:p>
      </dgm:t>
    </dgm:pt>
    <dgm:pt modelId="{24489A8D-A3F4-7D46-9881-C94DD1D463CC}" type="pres">
      <dgm:prSet presAssocID="{2C8B25BA-E835-034C-9C3A-0B926093D91E}" presName="sibTrans" presStyleLbl="node1" presStyleIdx="2" presStyleCnt="4"/>
      <dgm:spPr/>
      <dgm:t>
        <a:bodyPr/>
        <a:lstStyle/>
        <a:p>
          <a:endParaRPr lang="en-GB"/>
        </a:p>
      </dgm:t>
    </dgm:pt>
    <dgm:pt modelId="{473AC5BB-7239-384A-A648-8DD7B320B466}" type="pres">
      <dgm:prSet presAssocID="{BDB15808-AF28-9749-A43F-6B829822A99F}" presName="dummy" presStyleCnt="0"/>
      <dgm:spPr/>
    </dgm:pt>
    <dgm:pt modelId="{C299284E-E1A4-F945-9F1E-E31D6BC64C33}" type="pres">
      <dgm:prSet presAssocID="{BDB15808-AF28-9749-A43F-6B829822A99F}" presName="node" presStyleLbl="revTx" presStyleIdx="3" presStyleCnt="4">
        <dgm:presLayoutVars>
          <dgm:bulletEnabled val="1"/>
        </dgm:presLayoutVars>
      </dgm:prSet>
      <dgm:spPr/>
      <dgm:t>
        <a:bodyPr/>
        <a:lstStyle/>
        <a:p>
          <a:endParaRPr lang="en-GB"/>
        </a:p>
      </dgm:t>
    </dgm:pt>
    <dgm:pt modelId="{D5C83FB4-614E-A943-ABFA-A7A82E63363B}" type="pres">
      <dgm:prSet presAssocID="{42E9FD28-8A4C-FA4D-83E2-F64BD15A88FA}" presName="sibTrans" presStyleLbl="node1" presStyleIdx="3" presStyleCnt="4"/>
      <dgm:spPr/>
      <dgm:t>
        <a:bodyPr/>
        <a:lstStyle/>
        <a:p>
          <a:endParaRPr lang="en-GB"/>
        </a:p>
      </dgm:t>
    </dgm:pt>
  </dgm:ptLst>
  <dgm:cxnLst>
    <dgm:cxn modelId="{461BC9FD-6BFA-E14C-B279-63F22D799EBF}" srcId="{3A473187-1E7D-BA46-8158-0F6A035B7A49}" destId="{E4BE870F-F1A5-9947-AF85-D66C0D9A69B2}" srcOrd="2" destOrd="0" parTransId="{E2CFE742-E2C4-3945-A957-5BF73B58E62C}" sibTransId="{2C8B25BA-E835-034C-9C3A-0B926093D91E}"/>
    <dgm:cxn modelId="{5DEE23D5-5F60-F444-AA6C-97F4F22AEC1E}" type="presOf" srcId="{1BC681A8-59A8-8B43-B031-7F23B54D3816}" destId="{9F4CC399-E069-EB40-BC69-CD9B76F34ACF}" srcOrd="0" destOrd="0" presId="urn:microsoft.com/office/officeart/2005/8/layout/cycle1"/>
    <dgm:cxn modelId="{E395AAEF-3B81-9042-B004-6A90BC98A9BF}" srcId="{3A473187-1E7D-BA46-8158-0F6A035B7A49}" destId="{1BC681A8-59A8-8B43-B031-7F23B54D3816}" srcOrd="1" destOrd="0" parTransId="{04160CDB-F982-5747-83F2-58B231CC82FC}" sibTransId="{108D0E7B-D5B2-0A44-9ADC-041313D075BB}"/>
    <dgm:cxn modelId="{9162499D-22F8-4C47-AE63-CC30E6771D9B}" type="presOf" srcId="{E4BE870F-F1A5-9947-AF85-D66C0D9A69B2}" destId="{442BFE47-D2F0-0C4C-A196-0874E20F2733}" srcOrd="0" destOrd="0" presId="urn:microsoft.com/office/officeart/2005/8/layout/cycle1"/>
    <dgm:cxn modelId="{95D58440-29D8-2C48-A8F2-04C65995A85F}" type="presOf" srcId="{108D0E7B-D5B2-0A44-9ADC-041313D075BB}" destId="{301961DA-5B1F-DA4D-9870-B3FC5BC73A8B}" srcOrd="0" destOrd="0" presId="urn:microsoft.com/office/officeart/2005/8/layout/cycle1"/>
    <dgm:cxn modelId="{C0DE8B2D-CE45-FE45-87A0-8494FE1AAEAE}" type="presOf" srcId="{42E9FD28-8A4C-FA4D-83E2-F64BD15A88FA}" destId="{D5C83FB4-614E-A943-ABFA-A7A82E63363B}" srcOrd="0" destOrd="0" presId="urn:microsoft.com/office/officeart/2005/8/layout/cycle1"/>
    <dgm:cxn modelId="{5CC21C7D-233E-C84E-9C28-A72A811FCB6D}" type="presOf" srcId="{2C8B25BA-E835-034C-9C3A-0B926093D91E}" destId="{24489A8D-A3F4-7D46-9881-C94DD1D463CC}" srcOrd="0" destOrd="0" presId="urn:microsoft.com/office/officeart/2005/8/layout/cycle1"/>
    <dgm:cxn modelId="{299AD9AD-78BB-0F4C-B51D-5B41713A81CB}" type="presOf" srcId="{3A473187-1E7D-BA46-8158-0F6A035B7A49}" destId="{CF42A28A-1DB6-5240-9B02-6FF06F9FCD65}" srcOrd="0" destOrd="0" presId="urn:microsoft.com/office/officeart/2005/8/layout/cycle1"/>
    <dgm:cxn modelId="{26BA1035-D011-2443-AB6E-A2C774848592}" type="presOf" srcId="{BDB15808-AF28-9749-A43F-6B829822A99F}" destId="{C299284E-E1A4-F945-9F1E-E31D6BC64C33}" srcOrd="0" destOrd="0" presId="urn:microsoft.com/office/officeart/2005/8/layout/cycle1"/>
    <dgm:cxn modelId="{3C596131-8680-7443-8C36-59D8E169A652}" type="presOf" srcId="{A8E92BF8-1878-B448-8E59-BC19B3166ECC}" destId="{BCAAAD6F-56D2-9E49-BFCD-862660BD50A5}" srcOrd="0" destOrd="0" presId="urn:microsoft.com/office/officeart/2005/8/layout/cycle1"/>
    <dgm:cxn modelId="{6B058B1E-37E0-124B-8424-12370EA2D65C}" srcId="{3A473187-1E7D-BA46-8158-0F6A035B7A49}" destId="{BDB15808-AF28-9749-A43F-6B829822A99F}" srcOrd="3" destOrd="0" parTransId="{0AFE1A31-99D7-534E-9211-8BCB0531BF96}" sibTransId="{42E9FD28-8A4C-FA4D-83E2-F64BD15A88FA}"/>
    <dgm:cxn modelId="{BA9B9BE2-6D57-CE4D-9DAE-C841F23497F9}" srcId="{3A473187-1E7D-BA46-8158-0F6A035B7A49}" destId="{5F72B73F-579B-554C-82DD-EC60A9AA16BE}" srcOrd="0" destOrd="0" parTransId="{4F4B8167-C374-6C43-83BC-09E03F5A52C5}" sibTransId="{A8E92BF8-1878-B448-8E59-BC19B3166ECC}"/>
    <dgm:cxn modelId="{31A9140C-17E3-9C46-B46C-5E527AD83DD4}" type="presOf" srcId="{5F72B73F-579B-554C-82DD-EC60A9AA16BE}" destId="{E3D9FCD5-B955-C74E-B3B1-6C94FB062894}" srcOrd="0" destOrd="0" presId="urn:microsoft.com/office/officeart/2005/8/layout/cycle1"/>
    <dgm:cxn modelId="{4422D728-E997-0044-AD80-330E6F5B3A7C}" type="presParOf" srcId="{CF42A28A-1DB6-5240-9B02-6FF06F9FCD65}" destId="{BE7BB1D8-127E-A640-884D-64C2E5D5879C}" srcOrd="0" destOrd="0" presId="urn:microsoft.com/office/officeart/2005/8/layout/cycle1"/>
    <dgm:cxn modelId="{3594AF45-E768-3741-9CB8-AE2CF95EACE6}" type="presParOf" srcId="{CF42A28A-1DB6-5240-9B02-6FF06F9FCD65}" destId="{E3D9FCD5-B955-C74E-B3B1-6C94FB062894}" srcOrd="1" destOrd="0" presId="urn:microsoft.com/office/officeart/2005/8/layout/cycle1"/>
    <dgm:cxn modelId="{B9C8F8E1-2854-1146-8633-B0082B0743D1}" type="presParOf" srcId="{CF42A28A-1DB6-5240-9B02-6FF06F9FCD65}" destId="{BCAAAD6F-56D2-9E49-BFCD-862660BD50A5}" srcOrd="2" destOrd="0" presId="urn:microsoft.com/office/officeart/2005/8/layout/cycle1"/>
    <dgm:cxn modelId="{D20262C3-C92F-6448-8A4F-0A9F69BF22D8}" type="presParOf" srcId="{CF42A28A-1DB6-5240-9B02-6FF06F9FCD65}" destId="{B80A9E9D-5EF0-2841-8EE1-BF21FC40AFF8}" srcOrd="3" destOrd="0" presId="urn:microsoft.com/office/officeart/2005/8/layout/cycle1"/>
    <dgm:cxn modelId="{DBC17137-2854-0542-84ED-2D9611A72C2B}" type="presParOf" srcId="{CF42A28A-1DB6-5240-9B02-6FF06F9FCD65}" destId="{9F4CC399-E069-EB40-BC69-CD9B76F34ACF}" srcOrd="4" destOrd="0" presId="urn:microsoft.com/office/officeart/2005/8/layout/cycle1"/>
    <dgm:cxn modelId="{93E0B9B4-35C9-E44E-8660-2DBAEF1334FE}" type="presParOf" srcId="{CF42A28A-1DB6-5240-9B02-6FF06F9FCD65}" destId="{301961DA-5B1F-DA4D-9870-B3FC5BC73A8B}" srcOrd="5" destOrd="0" presId="urn:microsoft.com/office/officeart/2005/8/layout/cycle1"/>
    <dgm:cxn modelId="{911942C1-86CE-294D-A3E9-7D8C466CD5A4}" type="presParOf" srcId="{CF42A28A-1DB6-5240-9B02-6FF06F9FCD65}" destId="{86752E04-678A-F944-B7AF-7918DC6C63CE}" srcOrd="6" destOrd="0" presId="urn:microsoft.com/office/officeart/2005/8/layout/cycle1"/>
    <dgm:cxn modelId="{75F95761-A808-0243-8B62-8C5A1B4F8DAC}" type="presParOf" srcId="{CF42A28A-1DB6-5240-9B02-6FF06F9FCD65}" destId="{442BFE47-D2F0-0C4C-A196-0874E20F2733}" srcOrd="7" destOrd="0" presId="urn:microsoft.com/office/officeart/2005/8/layout/cycle1"/>
    <dgm:cxn modelId="{CEF072B4-AE44-4C48-B714-8B7D846FF5C0}" type="presParOf" srcId="{CF42A28A-1DB6-5240-9B02-6FF06F9FCD65}" destId="{24489A8D-A3F4-7D46-9881-C94DD1D463CC}" srcOrd="8" destOrd="0" presId="urn:microsoft.com/office/officeart/2005/8/layout/cycle1"/>
    <dgm:cxn modelId="{503608A3-ACAD-6A41-83E3-EB9777863AC5}" type="presParOf" srcId="{CF42A28A-1DB6-5240-9B02-6FF06F9FCD65}" destId="{473AC5BB-7239-384A-A648-8DD7B320B466}" srcOrd="9" destOrd="0" presId="urn:microsoft.com/office/officeart/2005/8/layout/cycle1"/>
    <dgm:cxn modelId="{CEE1BB3F-2329-5E4D-8777-A3609EE2434E}" type="presParOf" srcId="{CF42A28A-1DB6-5240-9B02-6FF06F9FCD65}" destId="{C299284E-E1A4-F945-9F1E-E31D6BC64C33}" srcOrd="10" destOrd="0" presId="urn:microsoft.com/office/officeart/2005/8/layout/cycle1"/>
    <dgm:cxn modelId="{4B6F53DF-66D9-B94F-A0A1-620B37DD1753}" type="presParOf" srcId="{CF42A28A-1DB6-5240-9B02-6FF06F9FCD65}" destId="{D5C83FB4-614E-A943-ABFA-A7A82E63363B}" srcOrd="11"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A473187-1E7D-BA46-8158-0F6A035B7A49}" type="doc">
      <dgm:prSet loTypeId="urn:microsoft.com/office/officeart/2005/8/layout/cycle1" loCatId="cycle" qsTypeId="urn:microsoft.com/office/officeart/2005/8/quickstyle/simple1" qsCatId="simple" csTypeId="urn:microsoft.com/office/officeart/2005/8/colors/colorful5" csCatId="colorful" phldr="1"/>
      <dgm:spPr/>
      <dgm:t>
        <a:bodyPr/>
        <a:lstStyle/>
        <a:p>
          <a:endParaRPr lang="en-GB"/>
        </a:p>
      </dgm:t>
    </dgm:pt>
    <dgm:pt modelId="{5F72B73F-579B-554C-82DD-EC60A9AA16BE}">
      <dgm:prSet phldrT="[Text]"/>
      <dgm:spPr/>
      <dgm:t>
        <a:bodyPr/>
        <a:lstStyle/>
        <a:p>
          <a:r>
            <a:rPr lang="en-GB" dirty="0" smtClean="0"/>
            <a:t>Doctor  prescribes  appropriately</a:t>
          </a:r>
          <a:endParaRPr lang="en-GB" dirty="0"/>
        </a:p>
      </dgm:t>
    </dgm:pt>
    <dgm:pt modelId="{4F4B8167-C374-6C43-83BC-09E03F5A52C5}" type="parTrans" cxnId="{BA9B9BE2-6D57-CE4D-9DAE-C841F23497F9}">
      <dgm:prSet/>
      <dgm:spPr/>
      <dgm:t>
        <a:bodyPr/>
        <a:lstStyle/>
        <a:p>
          <a:endParaRPr lang="en-GB"/>
        </a:p>
      </dgm:t>
    </dgm:pt>
    <dgm:pt modelId="{A8E92BF8-1878-B448-8E59-BC19B3166ECC}" type="sibTrans" cxnId="{BA9B9BE2-6D57-CE4D-9DAE-C841F23497F9}">
      <dgm:prSet/>
      <dgm:spPr/>
      <dgm:t>
        <a:bodyPr/>
        <a:lstStyle/>
        <a:p>
          <a:endParaRPr lang="en-GB"/>
        </a:p>
      </dgm:t>
    </dgm:pt>
    <dgm:pt modelId="{E4BE870F-F1A5-9947-AF85-D66C0D9A69B2}">
      <dgm:prSet phldrT="[Text]"/>
      <dgm:spPr/>
      <dgm:t>
        <a:bodyPr/>
        <a:lstStyle/>
        <a:p>
          <a:r>
            <a:rPr lang="en-GB" smtClean="0"/>
            <a:t>Reduce one </a:t>
          </a:r>
          <a:r>
            <a:rPr lang="en-GB" dirty="0" smtClean="0"/>
            <a:t>of the drivers towards illicit drug use</a:t>
          </a:r>
          <a:endParaRPr lang="en-GB" dirty="0"/>
        </a:p>
      </dgm:t>
    </dgm:pt>
    <dgm:pt modelId="{E2CFE742-E2C4-3945-A957-5BF73B58E62C}" type="parTrans" cxnId="{461BC9FD-6BFA-E14C-B279-63F22D799EBF}">
      <dgm:prSet/>
      <dgm:spPr/>
      <dgm:t>
        <a:bodyPr/>
        <a:lstStyle/>
        <a:p>
          <a:endParaRPr lang="en-GB"/>
        </a:p>
      </dgm:t>
    </dgm:pt>
    <dgm:pt modelId="{2C8B25BA-E835-034C-9C3A-0B926093D91E}" type="sibTrans" cxnId="{461BC9FD-6BFA-E14C-B279-63F22D799EBF}">
      <dgm:prSet/>
      <dgm:spPr/>
      <dgm:t>
        <a:bodyPr/>
        <a:lstStyle/>
        <a:p>
          <a:endParaRPr lang="en-GB"/>
        </a:p>
      </dgm:t>
    </dgm:pt>
    <dgm:pt modelId="{1BC681A8-59A8-8B43-B031-7F23B54D3816}">
      <dgm:prSet phldrT="[Text]"/>
      <dgm:spPr/>
      <dgm:t>
        <a:bodyPr/>
        <a:lstStyle/>
        <a:p>
          <a:r>
            <a:rPr lang="en-GB" dirty="0" smtClean="0"/>
            <a:t>Pain manageable</a:t>
          </a:r>
          <a:endParaRPr lang="en-GB" dirty="0"/>
        </a:p>
      </dgm:t>
    </dgm:pt>
    <dgm:pt modelId="{04160CDB-F982-5747-83F2-58B231CC82FC}" type="parTrans" cxnId="{E395AAEF-3B81-9042-B004-6A90BC98A9BF}">
      <dgm:prSet/>
      <dgm:spPr/>
      <dgm:t>
        <a:bodyPr/>
        <a:lstStyle/>
        <a:p>
          <a:endParaRPr lang="en-GB"/>
        </a:p>
      </dgm:t>
    </dgm:pt>
    <dgm:pt modelId="{108D0E7B-D5B2-0A44-9ADC-041313D075BB}" type="sibTrans" cxnId="{E395AAEF-3B81-9042-B004-6A90BC98A9BF}">
      <dgm:prSet/>
      <dgm:spPr/>
      <dgm:t>
        <a:bodyPr/>
        <a:lstStyle/>
        <a:p>
          <a:endParaRPr lang="en-GB"/>
        </a:p>
      </dgm:t>
    </dgm:pt>
    <dgm:pt modelId="{CF42A28A-1DB6-5240-9B02-6FF06F9FCD65}" type="pres">
      <dgm:prSet presAssocID="{3A473187-1E7D-BA46-8158-0F6A035B7A49}" presName="cycle" presStyleCnt="0">
        <dgm:presLayoutVars>
          <dgm:dir/>
          <dgm:resizeHandles val="exact"/>
        </dgm:presLayoutVars>
      </dgm:prSet>
      <dgm:spPr/>
      <dgm:t>
        <a:bodyPr/>
        <a:lstStyle/>
        <a:p>
          <a:endParaRPr lang="en-GB"/>
        </a:p>
      </dgm:t>
    </dgm:pt>
    <dgm:pt modelId="{BE7BB1D8-127E-A640-884D-64C2E5D5879C}" type="pres">
      <dgm:prSet presAssocID="{5F72B73F-579B-554C-82DD-EC60A9AA16BE}" presName="dummy" presStyleCnt="0"/>
      <dgm:spPr/>
    </dgm:pt>
    <dgm:pt modelId="{E3D9FCD5-B955-C74E-B3B1-6C94FB062894}" type="pres">
      <dgm:prSet presAssocID="{5F72B73F-579B-554C-82DD-EC60A9AA16BE}" presName="node" presStyleLbl="revTx" presStyleIdx="0" presStyleCnt="3">
        <dgm:presLayoutVars>
          <dgm:bulletEnabled val="1"/>
        </dgm:presLayoutVars>
      </dgm:prSet>
      <dgm:spPr/>
      <dgm:t>
        <a:bodyPr/>
        <a:lstStyle/>
        <a:p>
          <a:endParaRPr lang="en-GB"/>
        </a:p>
      </dgm:t>
    </dgm:pt>
    <dgm:pt modelId="{BCAAAD6F-56D2-9E49-BFCD-862660BD50A5}" type="pres">
      <dgm:prSet presAssocID="{A8E92BF8-1878-B448-8E59-BC19B3166ECC}" presName="sibTrans" presStyleLbl="node1" presStyleIdx="0" presStyleCnt="3"/>
      <dgm:spPr/>
      <dgm:t>
        <a:bodyPr/>
        <a:lstStyle/>
        <a:p>
          <a:endParaRPr lang="en-GB"/>
        </a:p>
      </dgm:t>
    </dgm:pt>
    <dgm:pt modelId="{B80A9E9D-5EF0-2841-8EE1-BF21FC40AFF8}" type="pres">
      <dgm:prSet presAssocID="{1BC681A8-59A8-8B43-B031-7F23B54D3816}" presName="dummy" presStyleCnt="0"/>
      <dgm:spPr/>
    </dgm:pt>
    <dgm:pt modelId="{9F4CC399-E069-EB40-BC69-CD9B76F34ACF}" type="pres">
      <dgm:prSet presAssocID="{1BC681A8-59A8-8B43-B031-7F23B54D3816}" presName="node" presStyleLbl="revTx" presStyleIdx="1" presStyleCnt="3">
        <dgm:presLayoutVars>
          <dgm:bulletEnabled val="1"/>
        </dgm:presLayoutVars>
      </dgm:prSet>
      <dgm:spPr/>
      <dgm:t>
        <a:bodyPr/>
        <a:lstStyle/>
        <a:p>
          <a:endParaRPr lang="en-GB"/>
        </a:p>
      </dgm:t>
    </dgm:pt>
    <dgm:pt modelId="{301961DA-5B1F-DA4D-9870-B3FC5BC73A8B}" type="pres">
      <dgm:prSet presAssocID="{108D0E7B-D5B2-0A44-9ADC-041313D075BB}" presName="sibTrans" presStyleLbl="node1" presStyleIdx="1" presStyleCnt="3"/>
      <dgm:spPr/>
      <dgm:t>
        <a:bodyPr/>
        <a:lstStyle/>
        <a:p>
          <a:endParaRPr lang="en-GB"/>
        </a:p>
      </dgm:t>
    </dgm:pt>
    <dgm:pt modelId="{86752E04-678A-F944-B7AF-7918DC6C63CE}" type="pres">
      <dgm:prSet presAssocID="{E4BE870F-F1A5-9947-AF85-D66C0D9A69B2}" presName="dummy" presStyleCnt="0"/>
      <dgm:spPr/>
    </dgm:pt>
    <dgm:pt modelId="{442BFE47-D2F0-0C4C-A196-0874E20F2733}" type="pres">
      <dgm:prSet presAssocID="{E4BE870F-F1A5-9947-AF85-D66C0D9A69B2}" presName="node" presStyleLbl="revTx" presStyleIdx="2" presStyleCnt="3">
        <dgm:presLayoutVars>
          <dgm:bulletEnabled val="1"/>
        </dgm:presLayoutVars>
      </dgm:prSet>
      <dgm:spPr/>
      <dgm:t>
        <a:bodyPr/>
        <a:lstStyle/>
        <a:p>
          <a:endParaRPr lang="en-GB"/>
        </a:p>
      </dgm:t>
    </dgm:pt>
    <dgm:pt modelId="{24489A8D-A3F4-7D46-9881-C94DD1D463CC}" type="pres">
      <dgm:prSet presAssocID="{2C8B25BA-E835-034C-9C3A-0B926093D91E}" presName="sibTrans" presStyleLbl="node1" presStyleIdx="2" presStyleCnt="3"/>
      <dgm:spPr/>
      <dgm:t>
        <a:bodyPr/>
        <a:lstStyle/>
        <a:p>
          <a:endParaRPr lang="en-GB"/>
        </a:p>
      </dgm:t>
    </dgm:pt>
  </dgm:ptLst>
  <dgm:cxnLst>
    <dgm:cxn modelId="{461BC9FD-6BFA-E14C-B279-63F22D799EBF}" srcId="{3A473187-1E7D-BA46-8158-0F6A035B7A49}" destId="{E4BE870F-F1A5-9947-AF85-D66C0D9A69B2}" srcOrd="2" destOrd="0" parTransId="{E2CFE742-E2C4-3945-A957-5BF73B58E62C}" sibTransId="{2C8B25BA-E835-034C-9C3A-0B926093D91E}"/>
    <dgm:cxn modelId="{810D2EDB-BC81-48DE-9CB8-94500A207E80}" type="presOf" srcId="{5F72B73F-579B-554C-82DD-EC60A9AA16BE}" destId="{E3D9FCD5-B955-C74E-B3B1-6C94FB062894}" srcOrd="0" destOrd="0" presId="urn:microsoft.com/office/officeart/2005/8/layout/cycle1"/>
    <dgm:cxn modelId="{50098741-76D6-4489-84B7-C737BC8C8DF8}" type="presOf" srcId="{108D0E7B-D5B2-0A44-9ADC-041313D075BB}" destId="{301961DA-5B1F-DA4D-9870-B3FC5BC73A8B}" srcOrd="0" destOrd="0" presId="urn:microsoft.com/office/officeart/2005/8/layout/cycle1"/>
    <dgm:cxn modelId="{B35A6EE4-7B7B-4999-82E9-401B2D272124}" type="presOf" srcId="{E4BE870F-F1A5-9947-AF85-D66C0D9A69B2}" destId="{442BFE47-D2F0-0C4C-A196-0874E20F2733}" srcOrd="0" destOrd="0" presId="urn:microsoft.com/office/officeart/2005/8/layout/cycle1"/>
    <dgm:cxn modelId="{E395AAEF-3B81-9042-B004-6A90BC98A9BF}" srcId="{3A473187-1E7D-BA46-8158-0F6A035B7A49}" destId="{1BC681A8-59A8-8B43-B031-7F23B54D3816}" srcOrd="1" destOrd="0" parTransId="{04160CDB-F982-5747-83F2-58B231CC82FC}" sibTransId="{108D0E7B-D5B2-0A44-9ADC-041313D075BB}"/>
    <dgm:cxn modelId="{8AE1AF11-DB24-41C2-96E2-0F34D5284F60}" type="presOf" srcId="{3A473187-1E7D-BA46-8158-0F6A035B7A49}" destId="{CF42A28A-1DB6-5240-9B02-6FF06F9FCD65}" srcOrd="0" destOrd="0" presId="urn:microsoft.com/office/officeart/2005/8/layout/cycle1"/>
    <dgm:cxn modelId="{49D59081-D65F-4994-9F0F-428F0795B417}" type="presOf" srcId="{2C8B25BA-E835-034C-9C3A-0B926093D91E}" destId="{24489A8D-A3F4-7D46-9881-C94DD1D463CC}" srcOrd="0" destOrd="0" presId="urn:microsoft.com/office/officeart/2005/8/layout/cycle1"/>
    <dgm:cxn modelId="{98C98612-E726-4555-85C9-5757F0726677}" type="presOf" srcId="{A8E92BF8-1878-B448-8E59-BC19B3166ECC}" destId="{BCAAAD6F-56D2-9E49-BFCD-862660BD50A5}" srcOrd="0" destOrd="0" presId="urn:microsoft.com/office/officeart/2005/8/layout/cycle1"/>
    <dgm:cxn modelId="{BA9B9BE2-6D57-CE4D-9DAE-C841F23497F9}" srcId="{3A473187-1E7D-BA46-8158-0F6A035B7A49}" destId="{5F72B73F-579B-554C-82DD-EC60A9AA16BE}" srcOrd="0" destOrd="0" parTransId="{4F4B8167-C374-6C43-83BC-09E03F5A52C5}" sibTransId="{A8E92BF8-1878-B448-8E59-BC19B3166ECC}"/>
    <dgm:cxn modelId="{A49C14A7-9B03-49F3-89E5-1D52ED059B81}" type="presOf" srcId="{1BC681A8-59A8-8B43-B031-7F23B54D3816}" destId="{9F4CC399-E069-EB40-BC69-CD9B76F34ACF}" srcOrd="0" destOrd="0" presId="urn:microsoft.com/office/officeart/2005/8/layout/cycle1"/>
    <dgm:cxn modelId="{108C8648-ED0C-4EED-9E4A-5C1CE6E3A6F1}" type="presParOf" srcId="{CF42A28A-1DB6-5240-9B02-6FF06F9FCD65}" destId="{BE7BB1D8-127E-A640-884D-64C2E5D5879C}" srcOrd="0" destOrd="0" presId="urn:microsoft.com/office/officeart/2005/8/layout/cycle1"/>
    <dgm:cxn modelId="{BDE32371-CEDF-4741-A9EB-03EE539F4907}" type="presParOf" srcId="{CF42A28A-1DB6-5240-9B02-6FF06F9FCD65}" destId="{E3D9FCD5-B955-C74E-B3B1-6C94FB062894}" srcOrd="1" destOrd="0" presId="urn:microsoft.com/office/officeart/2005/8/layout/cycle1"/>
    <dgm:cxn modelId="{D68ABC02-E27F-48B2-8DED-E5464307CE27}" type="presParOf" srcId="{CF42A28A-1DB6-5240-9B02-6FF06F9FCD65}" destId="{BCAAAD6F-56D2-9E49-BFCD-862660BD50A5}" srcOrd="2" destOrd="0" presId="urn:microsoft.com/office/officeart/2005/8/layout/cycle1"/>
    <dgm:cxn modelId="{50492B02-BCE8-423D-ABCA-9BCE4DCFC169}" type="presParOf" srcId="{CF42A28A-1DB6-5240-9B02-6FF06F9FCD65}" destId="{B80A9E9D-5EF0-2841-8EE1-BF21FC40AFF8}" srcOrd="3" destOrd="0" presId="urn:microsoft.com/office/officeart/2005/8/layout/cycle1"/>
    <dgm:cxn modelId="{7B02D92F-5F51-4CA1-A4CA-717A0969B677}" type="presParOf" srcId="{CF42A28A-1DB6-5240-9B02-6FF06F9FCD65}" destId="{9F4CC399-E069-EB40-BC69-CD9B76F34ACF}" srcOrd="4" destOrd="0" presId="urn:microsoft.com/office/officeart/2005/8/layout/cycle1"/>
    <dgm:cxn modelId="{70DF23CF-1520-4400-AD12-90351880A857}" type="presParOf" srcId="{CF42A28A-1DB6-5240-9B02-6FF06F9FCD65}" destId="{301961DA-5B1F-DA4D-9870-B3FC5BC73A8B}" srcOrd="5" destOrd="0" presId="urn:microsoft.com/office/officeart/2005/8/layout/cycle1"/>
    <dgm:cxn modelId="{6C65DE37-FAD0-487F-B2CA-4DD125B2E487}" type="presParOf" srcId="{CF42A28A-1DB6-5240-9B02-6FF06F9FCD65}" destId="{86752E04-678A-F944-B7AF-7918DC6C63CE}" srcOrd="6" destOrd="0" presId="urn:microsoft.com/office/officeart/2005/8/layout/cycle1"/>
    <dgm:cxn modelId="{F3F3C6F6-9C84-45A2-895E-0C5035DD5AA9}" type="presParOf" srcId="{CF42A28A-1DB6-5240-9B02-6FF06F9FCD65}" destId="{442BFE47-D2F0-0C4C-A196-0874E20F2733}" srcOrd="7" destOrd="0" presId="urn:microsoft.com/office/officeart/2005/8/layout/cycle1"/>
    <dgm:cxn modelId="{2535633E-0EFD-46F0-8909-8D24823E3506}" type="presParOf" srcId="{CF42A28A-1DB6-5240-9B02-6FF06F9FCD65}" destId="{24489A8D-A3F4-7D46-9881-C94DD1D463CC}" srcOrd="8"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FFC045-2B6E-4A6B-8BAE-0D449C61B22C}">
      <dsp:nvSpPr>
        <dsp:cNvPr id="0" name=""/>
        <dsp:cNvSpPr/>
      </dsp:nvSpPr>
      <dsp:spPr>
        <a:xfrm>
          <a:off x="1211960" y="806697"/>
          <a:ext cx="1300146" cy="1300146"/>
        </a:xfrm>
        <a:prstGeom prst="rect">
          <a:avLst/>
        </a:prstGeom>
        <a:blipFill>
          <a:blip xmlns:r="http://schemas.openxmlformats.org/officeDocument/2006/relationships" r:embed="rId1">
            <a:extLst>
              <a:ext uri="{28A0092B-C50C-407E-A947-70E740481C1C}">
                <a14:useLocalDpi xmlns:a14="http://schemas.microsoft.com/office/drawing/2010/main" val="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385FA41-1964-43A2-8838-F0EBC9451876}">
      <dsp:nvSpPr>
        <dsp:cNvPr id="0" name=""/>
        <dsp:cNvSpPr/>
      </dsp:nvSpPr>
      <dsp:spPr>
        <a:xfrm>
          <a:off x="417426" y="2537285"/>
          <a:ext cx="2889215" cy="1516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89000">
            <a:lnSpc>
              <a:spcPct val="90000"/>
            </a:lnSpc>
            <a:spcBef>
              <a:spcPct val="0"/>
            </a:spcBef>
            <a:spcAft>
              <a:spcPct val="35000"/>
            </a:spcAft>
          </a:pPr>
          <a:r>
            <a:rPr lang="en-GB" sz="2000" b="1" kern="1200" dirty="0">
              <a:solidFill>
                <a:schemeClr val="accent6">
                  <a:lumMod val="75000"/>
                </a:schemeClr>
              </a:solidFill>
            </a:rPr>
            <a:t>The language used can seem complicated and often changes over time</a:t>
          </a:r>
          <a:endParaRPr lang="en-US" sz="2000" b="1" kern="1200" dirty="0">
            <a:solidFill>
              <a:schemeClr val="accent6">
                <a:lumMod val="75000"/>
              </a:schemeClr>
            </a:solidFill>
          </a:endParaRPr>
        </a:p>
      </dsp:txBody>
      <dsp:txXfrm>
        <a:off x="417426" y="2537285"/>
        <a:ext cx="2889215" cy="1516342"/>
      </dsp:txXfrm>
    </dsp:sp>
    <dsp:sp modelId="{EEE04185-CA9F-4F7B-B637-3DFA9FE18BA3}">
      <dsp:nvSpPr>
        <dsp:cNvPr id="0" name=""/>
        <dsp:cNvSpPr/>
      </dsp:nvSpPr>
      <dsp:spPr>
        <a:xfrm>
          <a:off x="4606788" y="831407"/>
          <a:ext cx="1300146" cy="1300146"/>
        </a:xfrm>
        <a:prstGeom prst="rect">
          <a:avLst/>
        </a:prstGeom>
        <a:blipFill>
          <a:blip xmlns:r="http://schemas.openxmlformats.org/officeDocument/2006/relationships" r:embed="rId2">
            <a:extLst>
              <a:ext uri="{28A0092B-C50C-407E-A947-70E740481C1C}">
                <a14:useLocalDpi xmlns:a14="http://schemas.microsoft.com/office/drawing/2010/main" val="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A7B31FC-75D4-4A1B-B7B3-ACBD7D86C4FD}">
      <dsp:nvSpPr>
        <dsp:cNvPr id="0" name=""/>
        <dsp:cNvSpPr/>
      </dsp:nvSpPr>
      <dsp:spPr>
        <a:xfrm>
          <a:off x="3812254" y="2611417"/>
          <a:ext cx="2889215" cy="141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89000">
            <a:lnSpc>
              <a:spcPct val="90000"/>
            </a:lnSpc>
            <a:spcBef>
              <a:spcPct val="0"/>
            </a:spcBef>
            <a:spcAft>
              <a:spcPct val="35000"/>
            </a:spcAft>
          </a:pPr>
          <a:r>
            <a:rPr lang="en-GB" sz="2000" b="1" kern="1200" dirty="0">
              <a:solidFill>
                <a:schemeClr val="accent6">
                  <a:lumMod val="75000"/>
                </a:schemeClr>
              </a:solidFill>
            </a:rPr>
            <a:t>Previous terms were thought to be </a:t>
          </a:r>
          <a:r>
            <a:rPr lang="en-GB" sz="2000" b="1" kern="1200" dirty="0" smtClean="0">
              <a:solidFill>
                <a:schemeClr val="accent6">
                  <a:lumMod val="75000"/>
                </a:schemeClr>
              </a:solidFill>
            </a:rPr>
            <a:t>stigmatising </a:t>
          </a:r>
          <a:endParaRPr lang="en-US" sz="2000" b="1" kern="1200" dirty="0">
            <a:solidFill>
              <a:schemeClr val="accent6">
                <a:lumMod val="75000"/>
              </a:schemeClr>
            </a:solidFill>
          </a:endParaRPr>
        </a:p>
      </dsp:txBody>
      <dsp:txXfrm>
        <a:off x="3812254" y="2611417"/>
        <a:ext cx="2889215" cy="1417500"/>
      </dsp:txXfrm>
    </dsp:sp>
    <dsp:sp modelId="{03021E7C-FAA9-4B3D-B472-17DB5C136DBF}">
      <dsp:nvSpPr>
        <dsp:cNvPr id="0" name=""/>
        <dsp:cNvSpPr/>
      </dsp:nvSpPr>
      <dsp:spPr>
        <a:xfrm>
          <a:off x="8001616" y="831407"/>
          <a:ext cx="1300146" cy="1300146"/>
        </a:xfrm>
        <a:prstGeom prst="rect">
          <a:avLst/>
        </a:prstGeom>
        <a:blipFill>
          <a:blip xmlns:r="http://schemas.openxmlformats.org/officeDocument/2006/relationships" r:embed="rId3">
            <a:extLst>
              <a:ext uri="{28A0092B-C50C-407E-A947-70E740481C1C}">
                <a14:useLocalDpi xmlns:a14="http://schemas.microsoft.com/office/drawing/2010/main" val="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AB4FA85-16AB-4BC9-BDF9-929439C33BB6}">
      <dsp:nvSpPr>
        <dsp:cNvPr id="0" name=""/>
        <dsp:cNvSpPr/>
      </dsp:nvSpPr>
      <dsp:spPr>
        <a:xfrm>
          <a:off x="7207082" y="2611417"/>
          <a:ext cx="2889215" cy="141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89000">
            <a:lnSpc>
              <a:spcPct val="90000"/>
            </a:lnSpc>
            <a:spcBef>
              <a:spcPct val="0"/>
            </a:spcBef>
            <a:spcAft>
              <a:spcPct val="35000"/>
            </a:spcAft>
          </a:pPr>
          <a:r>
            <a:rPr lang="en-GB" sz="2000" b="1" kern="1200" dirty="0">
              <a:solidFill>
                <a:schemeClr val="accent6">
                  <a:lumMod val="75000"/>
                </a:schemeClr>
              </a:solidFill>
            </a:rPr>
            <a:t>We should try to avoid using words that risk increasing shame or suggest blame </a:t>
          </a:r>
          <a:endParaRPr lang="en-US" sz="2000" b="1" kern="1200" dirty="0">
            <a:solidFill>
              <a:schemeClr val="accent6">
                <a:lumMod val="75000"/>
              </a:schemeClr>
            </a:solidFill>
          </a:endParaRPr>
        </a:p>
      </dsp:txBody>
      <dsp:txXfrm>
        <a:off x="7207082" y="2611417"/>
        <a:ext cx="2889215" cy="14175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BFC088-044B-9743-881D-3B938480E8CE}" type="datetimeFigureOut">
              <a:rPr lang="en-US" smtClean="0"/>
              <a:t>5/19/2025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9AC85D-130F-C54F-81D6-738775507A13}" type="slidenum">
              <a:rPr lang="en-US" smtClean="0"/>
              <a:t>‹#›</a:t>
            </a:fld>
            <a:endParaRPr lang="en-US"/>
          </a:p>
        </p:txBody>
      </p:sp>
    </p:spTree>
    <p:extLst>
      <p:ext uri="{BB962C8B-B14F-4D97-AF65-F5344CB8AC3E}">
        <p14:creationId xmlns:p14="http://schemas.microsoft.com/office/powerpoint/2010/main" val="3687096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s://en.wikipedia.org/wiki/Tremor" TargetMode="External"/><Relationship Id="rId13" Type="http://schemas.openxmlformats.org/officeDocument/2006/relationships/hyperlink" Target="https://en.wikipedia.org/wiki/Vomiting" TargetMode="External"/><Relationship Id="rId18" Type="http://schemas.openxmlformats.org/officeDocument/2006/relationships/hyperlink" Target="https://en.wikipedia.org/wiki/Headache" TargetMode="External"/><Relationship Id="rId26" Type="http://schemas.openxmlformats.org/officeDocument/2006/relationships/hyperlink" Target="https://en.wikipedia.org/wiki/Seizure" TargetMode="External"/><Relationship Id="rId3" Type="http://schemas.openxmlformats.org/officeDocument/2006/relationships/hyperlink" Target="https://en.wikipedia.org/wiki/Insomnia" TargetMode="External"/><Relationship Id="rId21" Type="http://schemas.openxmlformats.org/officeDocument/2006/relationships/hyperlink" Target="https://en.wikipedia.org/wiki/Muscular_pain" TargetMode="External"/><Relationship Id="rId7" Type="http://schemas.openxmlformats.org/officeDocument/2006/relationships/hyperlink" Target="https://en.wikipedia.org/wiki/Panic_attack" TargetMode="External"/><Relationship Id="rId12" Type="http://schemas.openxmlformats.org/officeDocument/2006/relationships/hyperlink" Target="https://en.wikipedia.org/wiki/Nausea" TargetMode="External"/><Relationship Id="rId17" Type="http://schemas.openxmlformats.org/officeDocument/2006/relationships/hyperlink" Target="https://en.wikipedia.org/wiki/Palpitation" TargetMode="External"/><Relationship Id="rId25" Type="http://schemas.openxmlformats.org/officeDocument/2006/relationships/hyperlink" Target="https://en.wikipedia.org/wiki/Restless_legs_syndrome" TargetMode="External"/><Relationship Id="rId2" Type="http://schemas.openxmlformats.org/officeDocument/2006/relationships/slide" Target="../slides/slide47.xml"/><Relationship Id="rId16" Type="http://schemas.openxmlformats.org/officeDocument/2006/relationships/hyperlink" Target="https://en.wikipedia.org/wiki/Weight_loss" TargetMode="External"/><Relationship Id="rId20" Type="http://schemas.openxmlformats.org/officeDocument/2006/relationships/hyperlink" Target="https://en.wikipedia.org/wiki/Tinnitus" TargetMode="External"/><Relationship Id="rId1" Type="http://schemas.openxmlformats.org/officeDocument/2006/relationships/notesMaster" Target="../notesMasters/notesMaster1.xml"/><Relationship Id="rId6" Type="http://schemas.openxmlformats.org/officeDocument/2006/relationships/hyperlink" Target="https://en.wikipedia.org/wiki/Depression_(mood)" TargetMode="External"/><Relationship Id="rId11" Type="http://schemas.openxmlformats.org/officeDocument/2006/relationships/hyperlink" Target="https://en.wikipedia.org/wiki/Dry_mouth" TargetMode="External"/><Relationship Id="rId24" Type="http://schemas.openxmlformats.org/officeDocument/2006/relationships/hyperlink" Target="https://en.wikipedia.org/wiki/Depersonalization" TargetMode="External"/><Relationship Id="rId5" Type="http://schemas.openxmlformats.org/officeDocument/2006/relationships/hyperlink" Target="https://en.wikipedia.org/wiki/Anxiety" TargetMode="External"/><Relationship Id="rId15" Type="http://schemas.openxmlformats.org/officeDocument/2006/relationships/hyperlink" Target="https://en.wikipedia.org/wiki/Anorexia_(symptom)" TargetMode="External"/><Relationship Id="rId23" Type="http://schemas.openxmlformats.org/officeDocument/2006/relationships/hyperlink" Target="https://en.wikipedia.org/wiki/Benzodiazepine_withdrawal_syndrome#cite_note-Petursson-2" TargetMode="External"/><Relationship Id="rId10" Type="http://schemas.openxmlformats.org/officeDocument/2006/relationships/hyperlink" Target="https://en.wikipedia.org/wiki/Confusion" TargetMode="External"/><Relationship Id="rId19" Type="http://schemas.openxmlformats.org/officeDocument/2006/relationships/hyperlink" Target="https://en.wikipedia.org/wiki/Nightmare" TargetMode="External"/><Relationship Id="rId4" Type="http://schemas.openxmlformats.org/officeDocument/2006/relationships/hyperlink" Target="https://en.wikipedia.org/wiki/Irritability" TargetMode="External"/><Relationship Id="rId9" Type="http://schemas.openxmlformats.org/officeDocument/2006/relationships/hyperlink" Target="https://en.wikipedia.org/wiki/Perspiration" TargetMode="External"/><Relationship Id="rId14" Type="http://schemas.openxmlformats.org/officeDocument/2006/relationships/hyperlink" Target="https://en.wikipedia.org/wiki/Diarrhea" TargetMode="External"/><Relationship Id="rId22" Type="http://schemas.openxmlformats.org/officeDocument/2006/relationships/hyperlink" Target="https://en.wikipedia.org/wiki/Joint_stiffness" TargetMode="External"/><Relationship Id="rId27" Type="http://schemas.openxmlformats.org/officeDocument/2006/relationships/hyperlink" Target="https://en.wikipedia.org/wiki/Suicidal_ideation"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lankellychase.org.uk/publication/hard-edges-scotland/"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Not</a:t>
            </a:r>
            <a:r>
              <a:rPr lang="en-GB" baseline="0" dirty="0" smtClean="0"/>
              <a:t> going to cover smoking and alcohol</a:t>
            </a:r>
            <a:endParaRPr lang="en-GB" dirty="0"/>
          </a:p>
        </p:txBody>
      </p:sp>
      <p:sp>
        <p:nvSpPr>
          <p:cNvPr id="4" name="Slide Number Placeholder 3"/>
          <p:cNvSpPr>
            <a:spLocks noGrp="1"/>
          </p:cNvSpPr>
          <p:nvPr>
            <p:ph type="sldNum" sz="quarter" idx="10"/>
          </p:nvPr>
        </p:nvSpPr>
        <p:spPr/>
        <p:txBody>
          <a:bodyPr/>
          <a:lstStyle/>
          <a:p>
            <a:fld id="{779AC85D-130F-C54F-81D6-738775507A13}" type="slidenum">
              <a:rPr lang="en-US" smtClean="0"/>
              <a:t>1</a:t>
            </a:fld>
            <a:endParaRPr lang="en-US"/>
          </a:p>
        </p:txBody>
      </p:sp>
    </p:spTree>
    <p:extLst>
      <p:ext uri="{BB962C8B-B14F-4D97-AF65-F5344CB8AC3E}">
        <p14:creationId xmlns:p14="http://schemas.microsoft.com/office/powerpoint/2010/main" val="1401631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HPCT recognised the complex situation and arranged early review.</a:t>
            </a:r>
          </a:p>
          <a:p>
            <a:r>
              <a:rPr lang="en-GB" dirty="0" smtClean="0"/>
              <a:t>They offered Lydia reassurance that they would work jointly with SUS to prescribe appropriate medication for symptom control, alongside ongoing use of methadone MAT.</a:t>
            </a:r>
          </a:p>
          <a:p>
            <a:endParaRPr lang="en-GB" dirty="0" smtClean="0"/>
          </a:p>
          <a:p>
            <a:r>
              <a:rPr lang="en-GB" dirty="0" smtClean="0"/>
              <a:t>Spent time building a rapport.</a:t>
            </a:r>
          </a:p>
          <a:p>
            <a:r>
              <a:rPr lang="en-GB" dirty="0" smtClean="0"/>
              <a:t>Lydia confided that she used street benzodiazepine in addition to methadone. </a:t>
            </a:r>
          </a:p>
          <a:p>
            <a:r>
              <a:rPr lang="en-GB" dirty="0" smtClean="0"/>
              <a:t>She found it helpful for her pain. </a:t>
            </a:r>
          </a:p>
          <a:p>
            <a:r>
              <a:rPr lang="en-GB" dirty="0" smtClean="0"/>
              <a:t>Lydia reported occasionally taking some of her partners methadone when in severe pain. Heroin use had crossed her mind from time to time when pain was particularly troublesome.</a:t>
            </a:r>
          </a:p>
          <a:p>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779AC85D-130F-C54F-81D6-738775507A13}" type="slidenum">
              <a:rPr lang="en-US" smtClean="0"/>
              <a:t>21</a:t>
            </a:fld>
            <a:endParaRPr lang="en-US"/>
          </a:p>
        </p:txBody>
      </p:sp>
    </p:spTree>
    <p:extLst>
      <p:ext uri="{BB962C8B-B14F-4D97-AF65-F5344CB8AC3E}">
        <p14:creationId xmlns:p14="http://schemas.microsoft.com/office/powerpoint/2010/main" val="1718582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Previously in hostels/homeless</a:t>
            </a:r>
            <a:endParaRPr lang="en-GB" dirty="0"/>
          </a:p>
        </p:txBody>
      </p:sp>
      <p:sp>
        <p:nvSpPr>
          <p:cNvPr id="4" name="Slide Number Placeholder 3"/>
          <p:cNvSpPr>
            <a:spLocks noGrp="1"/>
          </p:cNvSpPr>
          <p:nvPr>
            <p:ph type="sldNum" sz="quarter" idx="10"/>
          </p:nvPr>
        </p:nvSpPr>
        <p:spPr/>
        <p:txBody>
          <a:bodyPr/>
          <a:lstStyle/>
          <a:p>
            <a:fld id="{779AC85D-130F-C54F-81D6-738775507A13}" type="slidenum">
              <a:rPr lang="en-US" smtClean="0"/>
              <a:t>24</a:t>
            </a:fld>
            <a:endParaRPr lang="en-US"/>
          </a:p>
        </p:txBody>
      </p:sp>
    </p:spTree>
    <p:extLst>
      <p:ext uri="{BB962C8B-B14F-4D97-AF65-F5344CB8AC3E}">
        <p14:creationId xmlns:p14="http://schemas.microsoft.com/office/powerpoint/2010/main" val="2769547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After hearing of Lydia’s diagnosis, her partner left, and friends who were actively using drugs became involved in her life again. Medication ‘lost’ </a:t>
            </a:r>
          </a:p>
          <a:p>
            <a:r>
              <a:rPr lang="en-GB" dirty="0" smtClean="0"/>
              <a:t>Lydia restarted using heroin, feeling it provided an escape from the ‘hopelessness’ she was experiencing. At the point of readmission, she had a declining performance status, further weight loss and lower back pain with radiation down her legs. </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779AC85D-130F-C54F-81D6-738775507A13}" type="slidenum">
              <a:rPr lang="en-US" smtClean="0"/>
              <a:t>26</a:t>
            </a:fld>
            <a:endParaRPr lang="en-US"/>
          </a:p>
        </p:txBody>
      </p:sp>
    </p:spTree>
    <p:extLst>
      <p:ext uri="{BB962C8B-B14F-4D97-AF65-F5344CB8AC3E}">
        <p14:creationId xmlns:p14="http://schemas.microsoft.com/office/powerpoint/2010/main" val="3289411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Vulnerable at home concerned that people may try to break into her flat to steal her medication.</a:t>
            </a:r>
          </a:p>
          <a:p>
            <a:endParaRPr lang="en-GB" dirty="0"/>
          </a:p>
        </p:txBody>
      </p:sp>
      <p:sp>
        <p:nvSpPr>
          <p:cNvPr id="4" name="Slide Number Placeholder 3"/>
          <p:cNvSpPr>
            <a:spLocks noGrp="1"/>
          </p:cNvSpPr>
          <p:nvPr>
            <p:ph type="sldNum" sz="quarter" idx="10"/>
          </p:nvPr>
        </p:nvSpPr>
        <p:spPr/>
        <p:txBody>
          <a:bodyPr/>
          <a:lstStyle/>
          <a:p>
            <a:fld id="{779AC85D-130F-C54F-81D6-738775507A13}" type="slidenum">
              <a:rPr lang="en-US" smtClean="0"/>
              <a:t>28</a:t>
            </a:fld>
            <a:endParaRPr lang="en-US"/>
          </a:p>
        </p:txBody>
      </p:sp>
    </p:spTree>
    <p:extLst>
      <p:ext uri="{BB962C8B-B14F-4D97-AF65-F5344CB8AC3E}">
        <p14:creationId xmlns:p14="http://schemas.microsoft.com/office/powerpoint/2010/main" val="4138847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On two occasions staff expressed concern that friends may have brought non-prescribed substances to the hospice as Lydia had been particularly sleepy after their visit. This was escalated, hospice policy and the legal standpoint clearly discussed, and the possible risk to the patient explained.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The morphine and midazolam were titrated as required. Lydia later experienced terminal agitation requiring escalation of midazolam and the addition of </a:t>
            </a:r>
            <a:r>
              <a:rPr lang="en-GB" dirty="0" err="1" smtClean="0"/>
              <a:t>levomepromazine</a:t>
            </a:r>
            <a:r>
              <a:rPr lang="en-GB" dirty="0" smtClean="0"/>
              <a:t>. She died in the hospice with her daughter present as per her wish.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endParaRPr lang="en-GB" dirty="0"/>
          </a:p>
        </p:txBody>
      </p:sp>
      <p:sp>
        <p:nvSpPr>
          <p:cNvPr id="4" name="Slide Number Placeholder 3"/>
          <p:cNvSpPr>
            <a:spLocks noGrp="1"/>
          </p:cNvSpPr>
          <p:nvPr>
            <p:ph type="sldNum" sz="quarter" idx="10"/>
          </p:nvPr>
        </p:nvSpPr>
        <p:spPr/>
        <p:txBody>
          <a:bodyPr/>
          <a:lstStyle/>
          <a:p>
            <a:fld id="{779AC85D-130F-C54F-81D6-738775507A13}" type="slidenum">
              <a:rPr lang="en-US" smtClean="0"/>
              <a:t>29</a:t>
            </a:fld>
            <a:endParaRPr lang="en-US"/>
          </a:p>
        </p:txBody>
      </p:sp>
    </p:spTree>
    <p:extLst>
      <p:ext uri="{BB962C8B-B14F-4D97-AF65-F5344CB8AC3E}">
        <p14:creationId xmlns:p14="http://schemas.microsoft.com/office/powerpoint/2010/main" val="1582411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xmlns="" id="{3F46F04A-7EB2-CB4E-A3E3-2F8420D454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Notes Placeholder 2">
            <a:extLst>
              <a:ext uri="{FF2B5EF4-FFF2-40B4-BE49-F238E27FC236}">
                <a16:creationId xmlns:a16="http://schemas.microsoft.com/office/drawing/2014/main" xmlns="" id="{B6BC5CD1-40D3-8A44-9AD3-B56C9EE05B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dirty="0"/>
              <a:t>Take a drug history: by that I mean ask them if they are using anything to help with the pain</a:t>
            </a:r>
          </a:p>
          <a:p>
            <a:pPr eaLnBrk="1" hangingPunct="1"/>
            <a:r>
              <a:rPr lang="en-GB" altLang="en-US" dirty="0" smtClean="0"/>
              <a:t>I </a:t>
            </a:r>
            <a:r>
              <a:rPr lang="en-GB" altLang="en-US" dirty="0"/>
              <a:t>think we should try to stick to the way we would normally manage </a:t>
            </a:r>
            <a:r>
              <a:rPr lang="en-GB" altLang="en-US" dirty="0" err="1"/>
              <a:t>symtpoms</a:t>
            </a:r>
            <a:r>
              <a:rPr lang="en-GB" altLang="en-US" dirty="0"/>
              <a:t> as best we can and as much as patients concur</a:t>
            </a:r>
          </a:p>
        </p:txBody>
      </p:sp>
      <p:sp>
        <p:nvSpPr>
          <p:cNvPr id="40963" name="Slide Number Placeholder 3">
            <a:extLst>
              <a:ext uri="{FF2B5EF4-FFF2-40B4-BE49-F238E27FC236}">
                <a16:creationId xmlns:a16="http://schemas.microsoft.com/office/drawing/2014/main" xmlns="" id="{7E622215-A5BE-7A48-970C-C5EAFC169A8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2650217-D56F-804F-AA62-AD6C692988F7}" type="slidenum">
              <a:rPr lang="en-GB" altLang="en-US">
                <a:solidFill>
                  <a:prstClr val="black"/>
                </a:solidFill>
                <a:latin typeface="Arial" panose="020B0604020202020204" pitchFamily="34" charset="0"/>
              </a:rPr>
              <a:pPr fontAlgn="base">
                <a:spcBef>
                  <a:spcPct val="0"/>
                </a:spcBef>
                <a:spcAft>
                  <a:spcPct val="0"/>
                </a:spcAft>
              </a:pPr>
              <a:t>33</a:t>
            </a:fld>
            <a:endParaRPr lang="en-GB"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36089832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xmlns="" id="{3F46F04A-7EB2-CB4E-A3E3-2F8420D454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Notes Placeholder 2">
            <a:extLst>
              <a:ext uri="{FF2B5EF4-FFF2-40B4-BE49-F238E27FC236}">
                <a16:creationId xmlns:a16="http://schemas.microsoft.com/office/drawing/2014/main" xmlns="" id="{B6BC5CD1-40D3-8A44-9AD3-B56C9EE05B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a:t>Take a drug history: by that I mean ask them if they are using anything to help with the pain</a:t>
            </a:r>
          </a:p>
          <a:p>
            <a:pPr eaLnBrk="1" hangingPunct="1"/>
            <a:r>
              <a:rPr lang="en-GB" altLang="en-US"/>
              <a:t>I haven’t done a case because I think we should try to stick to the way we would normally manage symtpoms as best we can and as much as patients concur</a:t>
            </a:r>
          </a:p>
        </p:txBody>
      </p:sp>
      <p:sp>
        <p:nvSpPr>
          <p:cNvPr id="40963" name="Slide Number Placeholder 3">
            <a:extLst>
              <a:ext uri="{FF2B5EF4-FFF2-40B4-BE49-F238E27FC236}">
                <a16:creationId xmlns:a16="http://schemas.microsoft.com/office/drawing/2014/main" xmlns="" id="{7E622215-A5BE-7A48-970C-C5EAFC169A8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2650217-D56F-804F-AA62-AD6C692988F7}" type="slidenum">
              <a:rPr lang="en-GB" altLang="en-US">
                <a:latin typeface="Arial" panose="020B0604020202020204" pitchFamily="34" charset="0"/>
              </a:rPr>
              <a:pPr fontAlgn="base">
                <a:spcBef>
                  <a:spcPct val="0"/>
                </a:spcBef>
                <a:spcAft>
                  <a:spcPct val="0"/>
                </a:spcAft>
              </a:pPr>
              <a:t>34</a:t>
            </a:fld>
            <a:endParaRPr lang="en-GB" altLang="en-US">
              <a:latin typeface="Arial" panose="020B0604020202020204" pitchFamily="34" charset="0"/>
            </a:endParaRPr>
          </a:p>
        </p:txBody>
      </p:sp>
    </p:spTree>
    <p:extLst>
      <p:ext uri="{BB962C8B-B14F-4D97-AF65-F5344CB8AC3E}">
        <p14:creationId xmlns:p14="http://schemas.microsoft.com/office/powerpoint/2010/main" val="623448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a:extLst>
              <a:ext uri="{FF2B5EF4-FFF2-40B4-BE49-F238E27FC236}">
                <a16:creationId xmlns:a16="http://schemas.microsoft.com/office/drawing/2014/main" xmlns="" id="{841B3D1F-8767-4640-854F-44FB2AA68D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8" name="Notes Placeholder 2">
            <a:extLst>
              <a:ext uri="{FF2B5EF4-FFF2-40B4-BE49-F238E27FC236}">
                <a16:creationId xmlns:a16="http://schemas.microsoft.com/office/drawing/2014/main" xmlns="" id="{119C3D0F-AE37-B449-8597-F8C5E618F50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a:t>Recovery services ‘ give a decent dose of MAT…. I tend to think similiarly int ermos of pain management</a:t>
            </a:r>
          </a:p>
        </p:txBody>
      </p:sp>
      <p:sp>
        <p:nvSpPr>
          <p:cNvPr id="45059" name="Slide Number Placeholder 3">
            <a:extLst>
              <a:ext uri="{FF2B5EF4-FFF2-40B4-BE49-F238E27FC236}">
                <a16:creationId xmlns:a16="http://schemas.microsoft.com/office/drawing/2014/main" xmlns="" id="{AFA828AF-B2AF-164B-8BBB-069834E4754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DFFAED7-CD6B-BF4C-905A-DB8D1477016B}" type="slidenum">
              <a:rPr lang="en-GB" altLang="en-US">
                <a:latin typeface="Arial" panose="020B0604020202020204" pitchFamily="34" charset="0"/>
              </a:rPr>
              <a:pPr fontAlgn="base">
                <a:spcBef>
                  <a:spcPct val="0"/>
                </a:spcBef>
                <a:spcAft>
                  <a:spcPct val="0"/>
                </a:spcAft>
              </a:pPr>
              <a:t>35</a:t>
            </a:fld>
            <a:endParaRPr lang="en-GB" altLang="en-US">
              <a:latin typeface="Arial" panose="020B0604020202020204" pitchFamily="34" charset="0"/>
            </a:endParaRPr>
          </a:p>
        </p:txBody>
      </p:sp>
    </p:spTree>
    <p:extLst>
      <p:ext uri="{BB962C8B-B14F-4D97-AF65-F5344CB8AC3E}">
        <p14:creationId xmlns:p14="http://schemas.microsoft.com/office/powerpoint/2010/main" val="2295260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xmlns="" id="{3F46F04A-7EB2-CB4E-A3E3-2F8420D454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Notes Placeholder 2">
            <a:extLst>
              <a:ext uri="{FF2B5EF4-FFF2-40B4-BE49-F238E27FC236}">
                <a16:creationId xmlns:a16="http://schemas.microsoft.com/office/drawing/2014/main" xmlns="" id="{B6BC5CD1-40D3-8A44-9AD3-B56C9EE05B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a:t>Take a drug history: by that I mean ask them if they are using anything to help with the pain</a:t>
            </a:r>
          </a:p>
          <a:p>
            <a:pPr eaLnBrk="1" hangingPunct="1"/>
            <a:r>
              <a:rPr lang="en-GB" altLang="en-US"/>
              <a:t>I haven’t done a case because I think we should try to stick to the way we would normally manage symtpoms as best we can and as much as patients concur</a:t>
            </a:r>
          </a:p>
        </p:txBody>
      </p:sp>
      <p:sp>
        <p:nvSpPr>
          <p:cNvPr id="40963" name="Slide Number Placeholder 3">
            <a:extLst>
              <a:ext uri="{FF2B5EF4-FFF2-40B4-BE49-F238E27FC236}">
                <a16:creationId xmlns:a16="http://schemas.microsoft.com/office/drawing/2014/main" xmlns="" id="{7E622215-A5BE-7A48-970C-C5EAFC169A8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2650217-D56F-804F-AA62-AD6C692988F7}" type="slidenum">
              <a:rPr lang="en-GB" altLang="en-US">
                <a:latin typeface="Arial" panose="020B0604020202020204" pitchFamily="34" charset="0"/>
              </a:rPr>
              <a:pPr fontAlgn="base">
                <a:spcBef>
                  <a:spcPct val="0"/>
                </a:spcBef>
                <a:spcAft>
                  <a:spcPct val="0"/>
                </a:spcAft>
              </a:pPr>
              <a:t>36</a:t>
            </a:fld>
            <a:endParaRPr lang="en-GB" altLang="en-US">
              <a:latin typeface="Arial" panose="020B0604020202020204" pitchFamily="34" charset="0"/>
            </a:endParaRPr>
          </a:p>
        </p:txBody>
      </p:sp>
    </p:spTree>
    <p:extLst>
      <p:ext uri="{BB962C8B-B14F-4D97-AF65-F5344CB8AC3E}">
        <p14:creationId xmlns:p14="http://schemas.microsoft.com/office/powerpoint/2010/main" val="19179267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a:extLst>
              <a:ext uri="{FF2B5EF4-FFF2-40B4-BE49-F238E27FC236}">
                <a16:creationId xmlns:a16="http://schemas.microsoft.com/office/drawing/2014/main" xmlns="" id="{841B3D1F-8767-4640-854F-44FB2AA68D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8" name="Notes Placeholder 2">
            <a:extLst>
              <a:ext uri="{FF2B5EF4-FFF2-40B4-BE49-F238E27FC236}">
                <a16:creationId xmlns:a16="http://schemas.microsoft.com/office/drawing/2014/main" xmlns="" id="{119C3D0F-AE37-B449-8597-F8C5E618F50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a:t>Recovery services ‘ give a decent dose of MAT…. I tend to think similiarly int ermos of pain management</a:t>
            </a:r>
          </a:p>
        </p:txBody>
      </p:sp>
      <p:sp>
        <p:nvSpPr>
          <p:cNvPr id="45059" name="Slide Number Placeholder 3">
            <a:extLst>
              <a:ext uri="{FF2B5EF4-FFF2-40B4-BE49-F238E27FC236}">
                <a16:creationId xmlns:a16="http://schemas.microsoft.com/office/drawing/2014/main" xmlns="" id="{AFA828AF-B2AF-164B-8BBB-069834E4754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DFFAED7-CD6B-BF4C-905A-DB8D1477016B}" type="slidenum">
              <a:rPr lang="en-GB" altLang="en-US">
                <a:latin typeface="Arial" panose="020B0604020202020204" pitchFamily="34" charset="0"/>
              </a:rPr>
              <a:pPr fontAlgn="base">
                <a:spcBef>
                  <a:spcPct val="0"/>
                </a:spcBef>
                <a:spcAft>
                  <a:spcPct val="0"/>
                </a:spcAft>
              </a:pPr>
              <a:t>38</a:t>
            </a:fld>
            <a:endParaRPr lang="en-GB" altLang="en-US">
              <a:latin typeface="Arial" panose="020B0604020202020204" pitchFamily="34" charset="0"/>
            </a:endParaRPr>
          </a:p>
        </p:txBody>
      </p:sp>
    </p:spTree>
    <p:extLst>
      <p:ext uri="{BB962C8B-B14F-4D97-AF65-F5344CB8AC3E}">
        <p14:creationId xmlns:p14="http://schemas.microsoft.com/office/powerpoint/2010/main" val="911736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latin typeface="Calibri" panose="020F0502020204030204" pitchFamily="34" charset="0"/>
                <a:ea typeface="Calibri" panose="020F0502020204030204" pitchFamily="34" charset="0"/>
                <a:cs typeface="Times New Roman" panose="02020603050405020304" pitchFamily="18" charset="0"/>
              </a:rPr>
              <a:t>Explore</a:t>
            </a:r>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 barriers to a coordinated health and social care response to those experiencing multiple and complex needs (MCN) </a:t>
            </a:r>
          </a:p>
          <a:p>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Drugs Death Task Force (DDTF)</a:t>
            </a:r>
          </a:p>
          <a:p>
            <a:r>
              <a:rPr lang="en-GB" dirty="0" smtClean="0">
                <a:latin typeface="Calibri" panose="020F0502020204030204" pitchFamily="34" charset="0"/>
                <a:cs typeface="Times New Roman" panose="02020603050405020304" pitchFamily="18" charset="0"/>
              </a:rPr>
              <a:t>DDTF – MCN group funding bids review – 2.5million</a:t>
            </a:r>
          </a:p>
          <a:p>
            <a:r>
              <a:rPr lang="en-GB" dirty="0" smtClean="0">
                <a:latin typeface="Calibri" panose="020F0502020204030204" pitchFamily="34" charset="0"/>
                <a:cs typeface="Times New Roman" panose="02020603050405020304" pitchFamily="18" charset="0"/>
              </a:rPr>
              <a:t>Set up a cross government MCN networking group </a:t>
            </a:r>
          </a:p>
          <a:p>
            <a:r>
              <a:rPr lang="en-GB" dirty="0" smtClean="0">
                <a:latin typeface="Calibri" panose="020F0502020204030204" pitchFamily="34" charset="0"/>
                <a:cs typeface="Times New Roman" panose="02020603050405020304" pitchFamily="18" charset="0"/>
              </a:rPr>
              <a:t>Liaison with those with lived experience</a:t>
            </a:r>
          </a:p>
          <a:p>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SLWG to explore reasons for a disproportionate increase in drug related deaths in women and the subsequent implications for policy and practice. </a:t>
            </a:r>
          </a:p>
          <a:p>
            <a:r>
              <a:rPr lang="en-GB" dirty="0" smtClean="0">
                <a:latin typeface="Calibri" panose="020F0502020204030204" pitchFamily="34" charset="0"/>
                <a:cs typeface="Times New Roman" panose="02020603050405020304" pitchFamily="18" charset="0"/>
              </a:rPr>
              <a:t>Input into - unscheduled care, distress brief intervention, Inclusive Scotland, HIS, Trauma informed care, mental health assessment units, vaccine delivery</a:t>
            </a:r>
          </a:p>
          <a:p>
            <a:r>
              <a:rPr lang="en-GB" dirty="0" smtClean="0">
                <a:latin typeface="Calibri" panose="020F0502020204030204" pitchFamily="34" charset="0"/>
                <a:cs typeface="Times New Roman" panose="02020603050405020304" pitchFamily="18" charset="0"/>
              </a:rPr>
              <a:t>Developed accepted terminology guidance for SG.</a:t>
            </a:r>
            <a:endParaRPr lang="en-GB" dirty="0" smtClean="0"/>
          </a:p>
          <a:p>
            <a:endParaRPr lang="en-GB" dirty="0" smtClean="0"/>
          </a:p>
          <a:p>
            <a:endParaRPr lang="en-GB" dirty="0" smtClean="0"/>
          </a:p>
          <a:p>
            <a:r>
              <a:rPr lang="en-GB" dirty="0" smtClean="0"/>
              <a:t>Guidelines - Linda Johnston,</a:t>
            </a:r>
            <a:r>
              <a:rPr lang="en-GB" baseline="0" dirty="0" smtClean="0"/>
              <a:t> Susan Cook.</a:t>
            </a:r>
            <a:endParaRPr lang="en-GB" dirty="0"/>
          </a:p>
        </p:txBody>
      </p:sp>
      <p:sp>
        <p:nvSpPr>
          <p:cNvPr id="4" name="Slide Number Placeholder 3"/>
          <p:cNvSpPr>
            <a:spLocks noGrp="1"/>
          </p:cNvSpPr>
          <p:nvPr>
            <p:ph type="sldNum" sz="quarter" idx="10"/>
          </p:nvPr>
        </p:nvSpPr>
        <p:spPr/>
        <p:txBody>
          <a:bodyPr/>
          <a:lstStyle/>
          <a:p>
            <a:fld id="{779AC85D-130F-C54F-81D6-738775507A13}" type="slidenum">
              <a:rPr lang="en-US" smtClean="0"/>
              <a:t>2</a:t>
            </a:fld>
            <a:endParaRPr lang="en-US"/>
          </a:p>
        </p:txBody>
      </p:sp>
    </p:spTree>
    <p:extLst>
      <p:ext uri="{BB962C8B-B14F-4D97-AF65-F5344CB8AC3E}">
        <p14:creationId xmlns:p14="http://schemas.microsoft.com/office/powerpoint/2010/main" val="35342467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a:extLst>
              <a:ext uri="{FF2B5EF4-FFF2-40B4-BE49-F238E27FC236}">
                <a16:creationId xmlns:a16="http://schemas.microsoft.com/office/drawing/2014/main" xmlns="" id="{841B3D1F-8767-4640-854F-44FB2AA68D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8" name="Notes Placeholder 2">
            <a:extLst>
              <a:ext uri="{FF2B5EF4-FFF2-40B4-BE49-F238E27FC236}">
                <a16:creationId xmlns:a16="http://schemas.microsoft.com/office/drawing/2014/main" xmlns="" id="{119C3D0F-AE37-B449-8597-F8C5E618F50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a:t>Recovery services ‘ give a decent dose of MAT…. I tend to think similiarly int ermos of pain management</a:t>
            </a:r>
          </a:p>
        </p:txBody>
      </p:sp>
      <p:sp>
        <p:nvSpPr>
          <p:cNvPr id="45059" name="Slide Number Placeholder 3">
            <a:extLst>
              <a:ext uri="{FF2B5EF4-FFF2-40B4-BE49-F238E27FC236}">
                <a16:creationId xmlns:a16="http://schemas.microsoft.com/office/drawing/2014/main" xmlns="" id="{AFA828AF-B2AF-164B-8BBB-069834E4754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DFFAED7-CD6B-BF4C-905A-DB8D1477016B}" type="slidenum">
              <a:rPr lang="en-GB" altLang="en-US">
                <a:latin typeface="Arial" panose="020B0604020202020204" pitchFamily="34" charset="0"/>
              </a:rPr>
              <a:pPr fontAlgn="base">
                <a:spcBef>
                  <a:spcPct val="0"/>
                </a:spcBef>
                <a:spcAft>
                  <a:spcPct val="0"/>
                </a:spcAft>
              </a:pPr>
              <a:t>39</a:t>
            </a:fld>
            <a:endParaRPr lang="en-GB" altLang="en-US">
              <a:latin typeface="Arial" panose="020B0604020202020204" pitchFamily="34" charset="0"/>
            </a:endParaRPr>
          </a:p>
        </p:txBody>
      </p:sp>
    </p:spTree>
    <p:extLst>
      <p:ext uri="{BB962C8B-B14F-4D97-AF65-F5344CB8AC3E}">
        <p14:creationId xmlns:p14="http://schemas.microsoft.com/office/powerpoint/2010/main" val="35364267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xmlns="" id="{54F727E2-86A7-2A49-B123-7F0295A269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xmlns="" id="{DA9B0860-238A-D644-901F-6C4EA758FBD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a:t>At risk of crisis/ terminal haemorrhage: was this addressed in ACP</a:t>
            </a:r>
          </a:p>
          <a:p>
            <a:pPr eaLnBrk="1" hangingPunct="1"/>
            <a:endParaRPr lang="en-GB" altLang="en-US"/>
          </a:p>
        </p:txBody>
      </p:sp>
      <p:sp>
        <p:nvSpPr>
          <p:cNvPr id="35843" name="Slide Number Placeholder 3">
            <a:extLst>
              <a:ext uri="{FF2B5EF4-FFF2-40B4-BE49-F238E27FC236}">
                <a16:creationId xmlns:a16="http://schemas.microsoft.com/office/drawing/2014/main" xmlns="" id="{C6E4F001-D95A-5C4B-A291-E379D17215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49AF30E-6B8D-1246-8304-B3B4DA7C2649}" type="slidenum">
              <a:rPr lang="en-GB" altLang="en-US">
                <a:latin typeface="Arial" panose="020B0604020202020204" pitchFamily="34" charset="0"/>
              </a:rPr>
              <a:pPr fontAlgn="base">
                <a:spcBef>
                  <a:spcPct val="0"/>
                </a:spcBef>
                <a:spcAft>
                  <a:spcPct val="0"/>
                </a:spcAft>
              </a:pPr>
              <a:t>40</a:t>
            </a:fld>
            <a:endParaRPr lang="en-GB" altLang="en-US">
              <a:latin typeface="Arial" panose="020B0604020202020204" pitchFamily="34" charset="0"/>
            </a:endParaRPr>
          </a:p>
        </p:txBody>
      </p:sp>
    </p:spTree>
    <p:extLst>
      <p:ext uri="{BB962C8B-B14F-4D97-AF65-F5344CB8AC3E}">
        <p14:creationId xmlns:p14="http://schemas.microsoft.com/office/powerpoint/2010/main" val="25660686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xmlns="" id="{54F727E2-86A7-2A49-B123-7F0295A269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xmlns="" id="{DA9B0860-238A-D644-901F-6C4EA758FBD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a:t>At risk of crisis/ terminal haemorrhage: was this addressed in ACP</a:t>
            </a:r>
          </a:p>
          <a:p>
            <a:pPr eaLnBrk="1" hangingPunct="1"/>
            <a:endParaRPr lang="en-GB" altLang="en-US"/>
          </a:p>
        </p:txBody>
      </p:sp>
      <p:sp>
        <p:nvSpPr>
          <p:cNvPr id="35843" name="Slide Number Placeholder 3">
            <a:extLst>
              <a:ext uri="{FF2B5EF4-FFF2-40B4-BE49-F238E27FC236}">
                <a16:creationId xmlns:a16="http://schemas.microsoft.com/office/drawing/2014/main" xmlns="" id="{C6E4F001-D95A-5C4B-A291-E379D17215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49AF30E-6B8D-1246-8304-B3B4DA7C2649}" type="slidenum">
              <a:rPr lang="en-GB" altLang="en-US">
                <a:latin typeface="Arial" panose="020B0604020202020204" pitchFamily="34" charset="0"/>
              </a:rPr>
              <a:pPr fontAlgn="base">
                <a:spcBef>
                  <a:spcPct val="0"/>
                </a:spcBef>
                <a:spcAft>
                  <a:spcPct val="0"/>
                </a:spcAft>
              </a:pPr>
              <a:t>41</a:t>
            </a:fld>
            <a:endParaRPr lang="en-GB" altLang="en-US">
              <a:latin typeface="Arial" panose="020B0604020202020204" pitchFamily="34" charset="0"/>
            </a:endParaRPr>
          </a:p>
        </p:txBody>
      </p:sp>
    </p:spTree>
    <p:extLst>
      <p:ext uri="{BB962C8B-B14F-4D97-AF65-F5344CB8AC3E}">
        <p14:creationId xmlns:p14="http://schemas.microsoft.com/office/powerpoint/2010/main" val="9364995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a:extLst>
              <a:ext uri="{FF2B5EF4-FFF2-40B4-BE49-F238E27FC236}">
                <a16:creationId xmlns:a16="http://schemas.microsoft.com/office/drawing/2014/main" xmlns="" id="{F759A1E9-FF94-2E42-AAC6-98F6CF52A6C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a:extLst>
              <a:ext uri="{FF2B5EF4-FFF2-40B4-BE49-F238E27FC236}">
                <a16:creationId xmlns:a16="http://schemas.microsoft.com/office/drawing/2014/main" xmlns="" id="{4BA1AA8D-1751-2543-AB6F-A800543C98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a:t>Some patients taking MAT may be reluctant to take opioids. Clear information needs to be given regarding the purpose of opioids for analgesia rather than recreational use.</a:t>
            </a:r>
          </a:p>
          <a:p>
            <a:pPr eaLnBrk="1" hangingPunct="1"/>
            <a:endParaRPr lang="en-GB" altLang="en-US"/>
          </a:p>
          <a:p>
            <a:pPr eaLnBrk="1" hangingPunct="1"/>
            <a:endParaRPr lang="en-GB" altLang="en-US"/>
          </a:p>
        </p:txBody>
      </p:sp>
      <p:sp>
        <p:nvSpPr>
          <p:cNvPr id="47107" name="Slide Number Placeholder 3">
            <a:extLst>
              <a:ext uri="{FF2B5EF4-FFF2-40B4-BE49-F238E27FC236}">
                <a16:creationId xmlns:a16="http://schemas.microsoft.com/office/drawing/2014/main" xmlns="" id="{300E9539-F769-E044-A57F-B9CE91B803B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71248AF-23C6-AB4F-9A1F-AEEB7BB0527A}" type="slidenum">
              <a:rPr lang="en-GB" altLang="en-US">
                <a:latin typeface="Arial" panose="020B0604020202020204" pitchFamily="34" charset="0"/>
              </a:rPr>
              <a:pPr fontAlgn="base">
                <a:spcBef>
                  <a:spcPct val="0"/>
                </a:spcBef>
                <a:spcAft>
                  <a:spcPct val="0"/>
                </a:spcAft>
              </a:pPr>
              <a:t>42</a:t>
            </a:fld>
            <a:endParaRPr lang="en-GB" altLang="en-US">
              <a:latin typeface="Arial" panose="020B0604020202020204" pitchFamily="34" charset="0"/>
            </a:endParaRPr>
          </a:p>
        </p:txBody>
      </p:sp>
    </p:spTree>
    <p:extLst>
      <p:ext uri="{BB962C8B-B14F-4D97-AF65-F5344CB8AC3E}">
        <p14:creationId xmlns:p14="http://schemas.microsoft.com/office/powerpoint/2010/main" val="30584589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a:extLst>
              <a:ext uri="{FF2B5EF4-FFF2-40B4-BE49-F238E27FC236}">
                <a16:creationId xmlns:a16="http://schemas.microsoft.com/office/drawing/2014/main" xmlns="" id="{F759A1E9-FF94-2E42-AAC6-98F6CF52A6C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a:extLst>
              <a:ext uri="{FF2B5EF4-FFF2-40B4-BE49-F238E27FC236}">
                <a16:creationId xmlns:a16="http://schemas.microsoft.com/office/drawing/2014/main" xmlns="" id="{4BA1AA8D-1751-2543-AB6F-A800543C98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dirty="0"/>
              <a:t>Some patients taking MAT may be reluctant to take opioids. Clear information needs to be given regarding the purpose of opioids for analgesia rather than recreational use</a:t>
            </a:r>
            <a:r>
              <a:rPr lang="en-GB" altLang="en-US" dirty="0" smtClean="0"/>
              <a:t>.</a:t>
            </a:r>
          </a:p>
          <a:p>
            <a:pPr eaLnBrk="1" hangingPunct="1"/>
            <a:r>
              <a:rPr lang="en-GB" altLang="en-US" dirty="0" smtClean="0"/>
              <a:t>Non-drug options </a:t>
            </a:r>
            <a:r>
              <a:rPr lang="en-GB" altLang="en-US" dirty="0" err="1" smtClean="0"/>
              <a:t>inc</a:t>
            </a:r>
            <a:r>
              <a:rPr lang="en-GB" altLang="en-US" dirty="0" smtClean="0"/>
              <a:t> heat</a:t>
            </a:r>
            <a:r>
              <a:rPr lang="en-GB" altLang="en-US" baseline="0" dirty="0" smtClean="0"/>
              <a:t> packs, XRT, nerve blocks </a:t>
            </a:r>
            <a:r>
              <a:rPr lang="en-GB" altLang="en-US" baseline="0" dirty="0" err="1" smtClean="0"/>
              <a:t>etc</a:t>
            </a:r>
            <a:endParaRPr lang="en-GB" altLang="en-US" dirty="0"/>
          </a:p>
          <a:p>
            <a:pPr eaLnBrk="1" hangingPunct="1"/>
            <a:endParaRPr lang="en-GB" altLang="en-US" dirty="0"/>
          </a:p>
          <a:p>
            <a:pPr eaLnBrk="1" hangingPunct="1"/>
            <a:endParaRPr lang="en-GB" altLang="en-US" dirty="0"/>
          </a:p>
        </p:txBody>
      </p:sp>
      <p:sp>
        <p:nvSpPr>
          <p:cNvPr id="47107" name="Slide Number Placeholder 3">
            <a:extLst>
              <a:ext uri="{FF2B5EF4-FFF2-40B4-BE49-F238E27FC236}">
                <a16:creationId xmlns:a16="http://schemas.microsoft.com/office/drawing/2014/main" xmlns="" id="{300E9539-F769-E044-A57F-B9CE91B803B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71248AF-23C6-AB4F-9A1F-AEEB7BB0527A}" type="slidenum">
              <a:rPr lang="en-GB" altLang="en-US">
                <a:latin typeface="Arial" panose="020B0604020202020204" pitchFamily="34" charset="0"/>
              </a:rPr>
              <a:pPr fontAlgn="base">
                <a:spcBef>
                  <a:spcPct val="0"/>
                </a:spcBef>
                <a:spcAft>
                  <a:spcPct val="0"/>
                </a:spcAft>
              </a:pPr>
              <a:t>45</a:t>
            </a:fld>
            <a:endParaRPr lang="en-GB" altLang="en-US">
              <a:latin typeface="Arial" panose="020B0604020202020204" pitchFamily="34" charset="0"/>
            </a:endParaRPr>
          </a:p>
        </p:txBody>
      </p:sp>
    </p:spTree>
    <p:extLst>
      <p:ext uri="{BB962C8B-B14F-4D97-AF65-F5344CB8AC3E}">
        <p14:creationId xmlns:p14="http://schemas.microsoft.com/office/powerpoint/2010/main" val="1688944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a:extLst>
              <a:ext uri="{FF2B5EF4-FFF2-40B4-BE49-F238E27FC236}">
                <a16:creationId xmlns:a16="http://schemas.microsoft.com/office/drawing/2014/main" xmlns="" id="{F759A1E9-FF94-2E42-AAC6-98F6CF52A6C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a:extLst>
              <a:ext uri="{FF2B5EF4-FFF2-40B4-BE49-F238E27FC236}">
                <a16:creationId xmlns:a16="http://schemas.microsoft.com/office/drawing/2014/main" xmlns="" id="{4BA1AA8D-1751-2543-AB6F-A800543C98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a:t>Some patients taking MAT may be reluctant to take opioids. Clear information needs to be given regarding the purpose of opioids for analgesia rather than recreational use.</a:t>
            </a:r>
          </a:p>
          <a:p>
            <a:pPr eaLnBrk="1" hangingPunct="1"/>
            <a:endParaRPr lang="en-GB" altLang="en-US"/>
          </a:p>
          <a:p>
            <a:pPr eaLnBrk="1" hangingPunct="1"/>
            <a:endParaRPr lang="en-GB" altLang="en-US"/>
          </a:p>
        </p:txBody>
      </p:sp>
      <p:sp>
        <p:nvSpPr>
          <p:cNvPr id="47107" name="Slide Number Placeholder 3">
            <a:extLst>
              <a:ext uri="{FF2B5EF4-FFF2-40B4-BE49-F238E27FC236}">
                <a16:creationId xmlns:a16="http://schemas.microsoft.com/office/drawing/2014/main" xmlns="" id="{300E9539-F769-E044-A57F-B9CE91B803B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71248AF-23C6-AB4F-9A1F-AEEB7BB0527A}" type="slidenum">
              <a:rPr lang="en-GB" altLang="en-US">
                <a:latin typeface="Arial" panose="020B0604020202020204" pitchFamily="34" charset="0"/>
              </a:rPr>
              <a:pPr fontAlgn="base">
                <a:spcBef>
                  <a:spcPct val="0"/>
                </a:spcBef>
                <a:spcAft>
                  <a:spcPct val="0"/>
                </a:spcAft>
              </a:pPr>
              <a:t>46</a:t>
            </a:fld>
            <a:endParaRPr lang="en-GB" altLang="en-US">
              <a:latin typeface="Arial" panose="020B0604020202020204" pitchFamily="34" charset="0"/>
            </a:endParaRPr>
          </a:p>
        </p:txBody>
      </p:sp>
    </p:spTree>
    <p:extLst>
      <p:ext uri="{BB962C8B-B14F-4D97-AF65-F5344CB8AC3E}">
        <p14:creationId xmlns:p14="http://schemas.microsoft.com/office/powerpoint/2010/main" val="17947604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xmlns="" id="{54F727E2-86A7-2A49-B123-7F0295A269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xmlns="" id="{DA9B0860-238A-D644-901F-6C4EA758FBD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sz="1200" b="0" i="0" kern="1200" dirty="0" smtClean="0">
                <a:solidFill>
                  <a:schemeClr val="tx1"/>
                </a:solidFill>
                <a:effectLst/>
                <a:latin typeface="+mn-lt"/>
                <a:ea typeface="+mn-ea"/>
                <a:cs typeface="+mn-cs"/>
              </a:rPr>
              <a:t>benzodiazepine withdrawal is characterized by </a:t>
            </a:r>
            <a:r>
              <a:rPr lang="en-GB" sz="1200" b="0" i="0" u="none" strike="noStrike" kern="1200" dirty="0" smtClean="0">
                <a:solidFill>
                  <a:schemeClr val="tx1"/>
                </a:solidFill>
                <a:effectLst/>
                <a:latin typeface="+mn-lt"/>
                <a:ea typeface="+mn-ea"/>
                <a:cs typeface="+mn-cs"/>
                <a:hlinkClick r:id="rId3" tooltip="Insomnia"/>
              </a:rPr>
              <a:t>sleep disturbance</a:t>
            </a:r>
            <a:r>
              <a:rPr lang="en-GB" sz="1200" b="0" i="0" kern="1200" dirty="0" smtClean="0">
                <a:solidFill>
                  <a:schemeClr val="tx1"/>
                </a:solidFill>
                <a:effectLst/>
                <a:latin typeface="+mn-lt"/>
                <a:ea typeface="+mn-ea"/>
                <a:cs typeface="+mn-cs"/>
              </a:rPr>
              <a:t>, </a:t>
            </a:r>
            <a:r>
              <a:rPr lang="en-GB" sz="1200" b="0" i="0" u="none" strike="noStrike" kern="1200" dirty="0" smtClean="0">
                <a:solidFill>
                  <a:schemeClr val="tx1"/>
                </a:solidFill>
                <a:effectLst/>
                <a:latin typeface="+mn-lt"/>
                <a:ea typeface="+mn-ea"/>
                <a:cs typeface="+mn-cs"/>
                <a:hlinkClick r:id="rId4" tooltip="Irritability"/>
              </a:rPr>
              <a:t>irritability</a:t>
            </a:r>
            <a:r>
              <a:rPr lang="en-GB" sz="1200" b="0" i="0" kern="1200" dirty="0" smtClean="0">
                <a:solidFill>
                  <a:schemeClr val="tx1"/>
                </a:solidFill>
                <a:effectLst/>
                <a:latin typeface="+mn-lt"/>
                <a:ea typeface="+mn-ea"/>
                <a:cs typeface="+mn-cs"/>
              </a:rPr>
              <a:t>, increased tension and </a:t>
            </a:r>
            <a:r>
              <a:rPr lang="en-GB" sz="1200" b="0" i="0" u="none" strike="noStrike" kern="1200" dirty="0" smtClean="0">
                <a:solidFill>
                  <a:schemeClr val="tx1"/>
                </a:solidFill>
                <a:effectLst/>
                <a:latin typeface="+mn-lt"/>
                <a:ea typeface="+mn-ea"/>
                <a:cs typeface="+mn-cs"/>
                <a:hlinkClick r:id="rId5" tooltip="Anxiety"/>
              </a:rPr>
              <a:t>anxiety</a:t>
            </a:r>
            <a:r>
              <a:rPr lang="en-GB" sz="1200" b="0" i="0" kern="1200" dirty="0" smtClean="0">
                <a:solidFill>
                  <a:schemeClr val="tx1"/>
                </a:solidFill>
                <a:effectLst/>
                <a:latin typeface="+mn-lt"/>
                <a:ea typeface="+mn-ea"/>
                <a:cs typeface="+mn-cs"/>
              </a:rPr>
              <a:t>, </a:t>
            </a:r>
            <a:r>
              <a:rPr lang="en-GB" sz="1200" b="0" i="0" u="none" strike="noStrike" kern="1200" dirty="0" smtClean="0">
                <a:solidFill>
                  <a:schemeClr val="tx1"/>
                </a:solidFill>
                <a:effectLst/>
                <a:latin typeface="+mn-lt"/>
                <a:ea typeface="+mn-ea"/>
                <a:cs typeface="+mn-cs"/>
                <a:hlinkClick r:id="rId6" tooltip="Depression (mood)"/>
              </a:rPr>
              <a:t>depression</a:t>
            </a:r>
            <a:r>
              <a:rPr lang="en-GB" sz="1200" b="0" i="0" kern="1200" dirty="0" smtClean="0">
                <a:solidFill>
                  <a:schemeClr val="tx1"/>
                </a:solidFill>
                <a:effectLst/>
                <a:latin typeface="+mn-lt"/>
                <a:ea typeface="+mn-ea"/>
                <a:cs typeface="+mn-cs"/>
              </a:rPr>
              <a:t>, </a:t>
            </a:r>
            <a:r>
              <a:rPr lang="en-GB" sz="1200" b="0" i="0" u="none" strike="noStrike" kern="1200" dirty="0" smtClean="0">
                <a:solidFill>
                  <a:schemeClr val="tx1"/>
                </a:solidFill>
                <a:effectLst/>
                <a:latin typeface="+mn-lt"/>
                <a:ea typeface="+mn-ea"/>
                <a:cs typeface="+mn-cs"/>
                <a:hlinkClick r:id="rId7" tooltip="Panic attack"/>
              </a:rPr>
              <a:t>panic attacks</a:t>
            </a:r>
            <a:r>
              <a:rPr lang="en-GB" sz="1200" b="0" i="0" kern="1200" dirty="0" smtClean="0">
                <a:solidFill>
                  <a:schemeClr val="tx1"/>
                </a:solidFill>
                <a:effectLst/>
                <a:latin typeface="+mn-lt"/>
                <a:ea typeface="+mn-ea"/>
                <a:cs typeface="+mn-cs"/>
              </a:rPr>
              <a:t>, </a:t>
            </a:r>
            <a:r>
              <a:rPr lang="en-GB" sz="1200" b="0" i="0" u="none" strike="noStrike" kern="1200" dirty="0" smtClean="0">
                <a:solidFill>
                  <a:schemeClr val="tx1"/>
                </a:solidFill>
                <a:effectLst/>
                <a:latin typeface="+mn-lt"/>
                <a:ea typeface="+mn-ea"/>
                <a:cs typeface="+mn-cs"/>
                <a:hlinkClick r:id="rId8" tooltip="Tremor"/>
              </a:rPr>
              <a:t>hand tremor</a:t>
            </a:r>
            <a:r>
              <a:rPr lang="en-GB" sz="1200" b="0" i="0" kern="1200" dirty="0" smtClean="0">
                <a:solidFill>
                  <a:schemeClr val="tx1"/>
                </a:solidFill>
                <a:effectLst/>
                <a:latin typeface="+mn-lt"/>
                <a:ea typeface="+mn-ea"/>
                <a:cs typeface="+mn-cs"/>
              </a:rPr>
              <a:t>, shaking, </a:t>
            </a:r>
            <a:r>
              <a:rPr lang="en-GB" sz="1200" b="0" i="0" u="none" strike="noStrike" kern="1200" dirty="0" smtClean="0">
                <a:solidFill>
                  <a:schemeClr val="tx1"/>
                </a:solidFill>
                <a:effectLst/>
                <a:latin typeface="+mn-lt"/>
                <a:ea typeface="+mn-ea"/>
                <a:cs typeface="+mn-cs"/>
                <a:hlinkClick r:id="rId9" tooltip="Perspiration"/>
              </a:rPr>
              <a:t>sweating</a:t>
            </a:r>
            <a:r>
              <a:rPr lang="en-GB" sz="1200" b="0" i="0" kern="1200" dirty="0" smtClean="0">
                <a:solidFill>
                  <a:schemeClr val="tx1"/>
                </a:solidFill>
                <a:effectLst/>
                <a:latin typeface="+mn-lt"/>
                <a:ea typeface="+mn-ea"/>
                <a:cs typeface="+mn-cs"/>
              </a:rPr>
              <a:t>, difficulty with concentration, </a:t>
            </a:r>
            <a:r>
              <a:rPr lang="en-GB" sz="1200" b="0" i="0" u="none" strike="noStrike" kern="1200" dirty="0" smtClean="0">
                <a:solidFill>
                  <a:schemeClr val="tx1"/>
                </a:solidFill>
                <a:effectLst/>
                <a:latin typeface="+mn-lt"/>
                <a:ea typeface="+mn-ea"/>
                <a:cs typeface="+mn-cs"/>
                <a:hlinkClick r:id="rId10" tooltip="Confusion"/>
              </a:rPr>
              <a:t>confusion</a:t>
            </a:r>
            <a:r>
              <a:rPr lang="en-GB" sz="1200" b="0" i="0" kern="1200" dirty="0" smtClean="0">
                <a:solidFill>
                  <a:schemeClr val="tx1"/>
                </a:solidFill>
                <a:effectLst/>
                <a:latin typeface="+mn-lt"/>
                <a:ea typeface="+mn-ea"/>
                <a:cs typeface="+mn-cs"/>
              </a:rPr>
              <a:t> and cognitive difficulty, memory problems, </a:t>
            </a:r>
            <a:r>
              <a:rPr lang="en-GB" sz="1200" b="0" i="0" u="none" strike="noStrike" kern="1200" dirty="0" smtClean="0">
                <a:solidFill>
                  <a:schemeClr val="tx1"/>
                </a:solidFill>
                <a:effectLst/>
                <a:latin typeface="+mn-lt"/>
                <a:ea typeface="+mn-ea"/>
                <a:cs typeface="+mn-cs"/>
                <a:hlinkClick r:id="rId11" tooltip="Dry mouth"/>
              </a:rPr>
              <a:t>dry mouth</a:t>
            </a:r>
            <a:r>
              <a:rPr lang="en-GB" sz="1200" b="0" i="0" kern="1200" dirty="0" smtClean="0">
                <a:solidFill>
                  <a:schemeClr val="tx1"/>
                </a:solidFill>
                <a:effectLst/>
                <a:latin typeface="+mn-lt"/>
                <a:ea typeface="+mn-ea"/>
                <a:cs typeface="+mn-cs"/>
              </a:rPr>
              <a:t>, </a:t>
            </a:r>
            <a:r>
              <a:rPr lang="en-GB" sz="1200" b="0" i="0" u="none" strike="noStrike" kern="1200" dirty="0" smtClean="0">
                <a:solidFill>
                  <a:schemeClr val="tx1"/>
                </a:solidFill>
                <a:effectLst/>
                <a:latin typeface="+mn-lt"/>
                <a:ea typeface="+mn-ea"/>
                <a:cs typeface="+mn-cs"/>
                <a:hlinkClick r:id="rId12" tooltip="Nausea"/>
              </a:rPr>
              <a:t>nausea</a:t>
            </a:r>
            <a:r>
              <a:rPr lang="en-GB" sz="1200" b="0" i="0" kern="1200" dirty="0" smtClean="0">
                <a:solidFill>
                  <a:schemeClr val="tx1"/>
                </a:solidFill>
                <a:effectLst/>
                <a:latin typeface="+mn-lt"/>
                <a:ea typeface="+mn-ea"/>
                <a:cs typeface="+mn-cs"/>
              </a:rPr>
              <a:t> and </a:t>
            </a:r>
            <a:r>
              <a:rPr lang="en-GB" sz="1200" b="0" i="0" u="none" strike="noStrike" kern="1200" dirty="0" smtClean="0">
                <a:solidFill>
                  <a:schemeClr val="tx1"/>
                </a:solidFill>
                <a:effectLst/>
                <a:latin typeface="+mn-lt"/>
                <a:ea typeface="+mn-ea"/>
                <a:cs typeface="+mn-cs"/>
                <a:hlinkClick r:id="rId13" tooltip="Vomiting"/>
              </a:rPr>
              <a:t>vomiting</a:t>
            </a:r>
            <a:r>
              <a:rPr lang="en-GB" sz="1200" b="0" i="0" kern="120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hlinkClick r:id="rId14" tooltip="Diarrhea"/>
              </a:rPr>
              <a:t>diarrhea</a:t>
            </a:r>
            <a:r>
              <a:rPr lang="en-GB" sz="1200" b="0" i="0" kern="1200" dirty="0" smtClean="0">
                <a:solidFill>
                  <a:schemeClr val="tx1"/>
                </a:solidFill>
                <a:effectLst/>
                <a:latin typeface="+mn-lt"/>
                <a:ea typeface="+mn-ea"/>
                <a:cs typeface="+mn-cs"/>
              </a:rPr>
              <a:t>, </a:t>
            </a:r>
            <a:r>
              <a:rPr lang="en-GB" sz="1200" b="0" i="0" u="none" strike="noStrike" kern="1200" dirty="0" smtClean="0">
                <a:solidFill>
                  <a:schemeClr val="tx1"/>
                </a:solidFill>
                <a:effectLst/>
                <a:latin typeface="+mn-lt"/>
                <a:ea typeface="+mn-ea"/>
                <a:cs typeface="+mn-cs"/>
                <a:hlinkClick r:id="rId15" tooltip="Anorexia (symptom)"/>
              </a:rPr>
              <a:t>loss of appetite</a:t>
            </a:r>
            <a:r>
              <a:rPr lang="en-GB" sz="1200" b="0" i="0" kern="1200" dirty="0" smtClean="0">
                <a:solidFill>
                  <a:schemeClr val="tx1"/>
                </a:solidFill>
                <a:effectLst/>
                <a:latin typeface="+mn-lt"/>
                <a:ea typeface="+mn-ea"/>
                <a:cs typeface="+mn-cs"/>
              </a:rPr>
              <a:t> and </a:t>
            </a:r>
            <a:r>
              <a:rPr lang="en-GB" sz="1200" b="0" i="0" u="none" strike="noStrike" kern="1200" dirty="0" smtClean="0">
                <a:solidFill>
                  <a:schemeClr val="tx1"/>
                </a:solidFill>
                <a:effectLst/>
                <a:latin typeface="+mn-lt"/>
                <a:ea typeface="+mn-ea"/>
                <a:cs typeface="+mn-cs"/>
                <a:hlinkClick r:id="rId16" tooltip="Weight loss"/>
              </a:rPr>
              <a:t>weight loss</a:t>
            </a:r>
            <a:r>
              <a:rPr lang="en-GB" sz="1200" b="0" i="0" kern="1200" dirty="0" smtClean="0">
                <a:solidFill>
                  <a:schemeClr val="tx1"/>
                </a:solidFill>
                <a:effectLst/>
                <a:latin typeface="+mn-lt"/>
                <a:ea typeface="+mn-ea"/>
                <a:cs typeface="+mn-cs"/>
              </a:rPr>
              <a:t>, burning sensations and pain in the upper spine, </a:t>
            </a:r>
            <a:r>
              <a:rPr lang="en-GB" sz="1200" b="0" i="0" u="none" strike="noStrike" kern="1200" dirty="0" smtClean="0">
                <a:solidFill>
                  <a:schemeClr val="tx1"/>
                </a:solidFill>
                <a:effectLst/>
                <a:latin typeface="+mn-lt"/>
                <a:ea typeface="+mn-ea"/>
                <a:cs typeface="+mn-cs"/>
                <a:hlinkClick r:id="rId17" tooltip="Palpitation"/>
              </a:rPr>
              <a:t>palpitations</a:t>
            </a:r>
            <a:r>
              <a:rPr lang="en-GB" sz="1200" b="0" i="0" kern="1200" dirty="0" smtClean="0">
                <a:solidFill>
                  <a:schemeClr val="tx1"/>
                </a:solidFill>
                <a:effectLst/>
                <a:latin typeface="+mn-lt"/>
                <a:ea typeface="+mn-ea"/>
                <a:cs typeface="+mn-cs"/>
              </a:rPr>
              <a:t>, </a:t>
            </a:r>
            <a:r>
              <a:rPr lang="en-GB" sz="1200" b="0" i="0" u="none" strike="noStrike" kern="1200" dirty="0" smtClean="0">
                <a:solidFill>
                  <a:schemeClr val="tx1"/>
                </a:solidFill>
                <a:effectLst/>
                <a:latin typeface="+mn-lt"/>
                <a:ea typeface="+mn-ea"/>
                <a:cs typeface="+mn-cs"/>
                <a:hlinkClick r:id="rId18" tooltip="Headache"/>
              </a:rPr>
              <a:t>headache</a:t>
            </a:r>
            <a:r>
              <a:rPr lang="en-GB" sz="1200" b="0" i="0" kern="1200" dirty="0" smtClean="0">
                <a:solidFill>
                  <a:schemeClr val="tx1"/>
                </a:solidFill>
                <a:effectLst/>
                <a:latin typeface="+mn-lt"/>
                <a:ea typeface="+mn-ea"/>
                <a:cs typeface="+mn-cs"/>
              </a:rPr>
              <a:t>, </a:t>
            </a:r>
            <a:r>
              <a:rPr lang="en-GB" sz="1200" b="0" i="0" u="none" strike="noStrike" kern="1200" dirty="0" smtClean="0">
                <a:solidFill>
                  <a:schemeClr val="tx1"/>
                </a:solidFill>
                <a:effectLst/>
                <a:latin typeface="+mn-lt"/>
                <a:ea typeface="+mn-ea"/>
                <a:cs typeface="+mn-cs"/>
                <a:hlinkClick r:id="rId19" tooltip="Nightmare"/>
              </a:rPr>
              <a:t>nightmares</a:t>
            </a:r>
            <a:r>
              <a:rPr lang="en-GB" sz="1200" b="0" i="0" kern="1200" dirty="0" smtClean="0">
                <a:solidFill>
                  <a:schemeClr val="tx1"/>
                </a:solidFill>
                <a:effectLst/>
                <a:latin typeface="+mn-lt"/>
                <a:ea typeface="+mn-ea"/>
                <a:cs typeface="+mn-cs"/>
              </a:rPr>
              <a:t>, </a:t>
            </a:r>
            <a:r>
              <a:rPr lang="en-GB" sz="1200" b="0" i="0" u="none" strike="noStrike" kern="1200" dirty="0" smtClean="0">
                <a:solidFill>
                  <a:schemeClr val="tx1"/>
                </a:solidFill>
                <a:effectLst/>
                <a:latin typeface="+mn-lt"/>
                <a:ea typeface="+mn-ea"/>
                <a:cs typeface="+mn-cs"/>
                <a:hlinkClick r:id="rId20" tooltip="Tinnitus"/>
              </a:rPr>
              <a:t>tinnitus</a:t>
            </a:r>
            <a:r>
              <a:rPr lang="en-GB" sz="1200" b="0" i="0" kern="1200" dirty="0" smtClean="0">
                <a:solidFill>
                  <a:schemeClr val="tx1"/>
                </a:solidFill>
                <a:effectLst/>
                <a:latin typeface="+mn-lt"/>
                <a:ea typeface="+mn-ea"/>
                <a:cs typeface="+mn-cs"/>
              </a:rPr>
              <a:t>, </a:t>
            </a:r>
            <a:r>
              <a:rPr lang="en-GB" sz="1200" b="0" i="0" u="none" strike="noStrike" kern="1200" dirty="0" smtClean="0">
                <a:solidFill>
                  <a:schemeClr val="tx1"/>
                </a:solidFill>
                <a:effectLst/>
                <a:latin typeface="+mn-lt"/>
                <a:ea typeface="+mn-ea"/>
                <a:cs typeface="+mn-cs"/>
                <a:hlinkClick r:id="rId21" tooltip="Muscular pain"/>
              </a:rPr>
              <a:t>muscular pain</a:t>
            </a:r>
            <a:r>
              <a:rPr lang="en-GB" sz="1200" b="0" i="0" kern="1200" dirty="0" smtClean="0">
                <a:solidFill>
                  <a:schemeClr val="tx1"/>
                </a:solidFill>
                <a:effectLst/>
                <a:latin typeface="+mn-lt"/>
                <a:ea typeface="+mn-ea"/>
                <a:cs typeface="+mn-cs"/>
              </a:rPr>
              <a:t> and </a:t>
            </a:r>
            <a:r>
              <a:rPr lang="en-GB" sz="1200" b="0" i="0" u="none" strike="noStrike" kern="1200" dirty="0" smtClean="0">
                <a:solidFill>
                  <a:schemeClr val="tx1"/>
                </a:solidFill>
                <a:effectLst/>
                <a:latin typeface="+mn-lt"/>
                <a:ea typeface="+mn-ea"/>
                <a:cs typeface="+mn-cs"/>
                <a:hlinkClick r:id="rId22" tooltip="Joint stiffness"/>
              </a:rPr>
              <a:t>stiffness</a:t>
            </a:r>
            <a:r>
              <a:rPr lang="en-GB" sz="1200" b="0" i="0" kern="1200" dirty="0" smtClean="0">
                <a:solidFill>
                  <a:schemeClr val="tx1"/>
                </a:solidFill>
                <a:effectLst/>
                <a:latin typeface="+mn-lt"/>
                <a:ea typeface="+mn-ea"/>
                <a:cs typeface="+mn-cs"/>
              </a:rPr>
              <a:t>, and a host of perceptual changes.</a:t>
            </a:r>
            <a:r>
              <a:rPr lang="en-GB" sz="1200" b="0" i="0" u="none" strike="noStrike" kern="1200" baseline="30000" dirty="0" smtClean="0">
                <a:solidFill>
                  <a:schemeClr val="tx1"/>
                </a:solidFill>
                <a:effectLst/>
                <a:latin typeface="+mn-lt"/>
                <a:ea typeface="+mn-ea"/>
                <a:cs typeface="+mn-cs"/>
                <a:hlinkClick r:id="rId23"/>
              </a:rPr>
              <a:t>[2]</a:t>
            </a:r>
            <a:r>
              <a:rPr lang="en-GB" sz="1200" b="0" i="0" kern="1200" dirty="0" smtClean="0">
                <a:solidFill>
                  <a:schemeClr val="tx1"/>
                </a:solidFill>
                <a:effectLst/>
                <a:latin typeface="+mn-lt"/>
                <a:ea typeface="+mn-ea"/>
                <a:cs typeface="+mn-cs"/>
              </a:rPr>
              <a:t> More serious symptoms may also occur such as </a:t>
            </a:r>
            <a:r>
              <a:rPr lang="en-GB" sz="1200" b="0" i="0" u="none" strike="noStrike" kern="1200" dirty="0" smtClean="0">
                <a:solidFill>
                  <a:schemeClr val="tx1"/>
                </a:solidFill>
                <a:effectLst/>
                <a:latin typeface="+mn-lt"/>
                <a:ea typeface="+mn-ea"/>
                <a:cs typeface="+mn-cs"/>
                <a:hlinkClick r:id="rId24" tooltip="Depersonalization"/>
              </a:rPr>
              <a:t>depersonalization</a:t>
            </a:r>
            <a:r>
              <a:rPr lang="en-GB" sz="1200" b="0" i="0" kern="1200" dirty="0" smtClean="0">
                <a:solidFill>
                  <a:schemeClr val="tx1"/>
                </a:solidFill>
                <a:effectLst/>
                <a:latin typeface="+mn-lt"/>
                <a:ea typeface="+mn-ea"/>
                <a:cs typeface="+mn-cs"/>
              </a:rPr>
              <a:t>, </a:t>
            </a:r>
            <a:r>
              <a:rPr lang="en-GB" sz="1200" b="0" i="0" u="none" strike="noStrike" kern="1200" dirty="0" smtClean="0">
                <a:solidFill>
                  <a:schemeClr val="tx1"/>
                </a:solidFill>
                <a:effectLst/>
                <a:latin typeface="+mn-lt"/>
                <a:ea typeface="+mn-ea"/>
                <a:cs typeface="+mn-cs"/>
                <a:hlinkClick r:id="rId25" tooltip="Restless legs syndrome"/>
              </a:rPr>
              <a:t>restless legs syndrome</a:t>
            </a:r>
            <a:r>
              <a:rPr lang="en-GB" sz="1200" b="0" i="0" kern="1200" dirty="0" smtClean="0">
                <a:solidFill>
                  <a:schemeClr val="tx1"/>
                </a:solidFill>
                <a:effectLst/>
                <a:latin typeface="+mn-lt"/>
                <a:ea typeface="+mn-ea"/>
                <a:cs typeface="+mn-cs"/>
              </a:rPr>
              <a:t>, </a:t>
            </a:r>
            <a:r>
              <a:rPr lang="en-GB" sz="1200" b="0" i="0" u="none" strike="noStrike" kern="1200" dirty="0" smtClean="0">
                <a:solidFill>
                  <a:schemeClr val="tx1"/>
                </a:solidFill>
                <a:effectLst/>
                <a:latin typeface="+mn-lt"/>
                <a:ea typeface="+mn-ea"/>
                <a:cs typeface="+mn-cs"/>
                <a:hlinkClick r:id="rId26" tooltip="Seizure"/>
              </a:rPr>
              <a:t>seizures</a:t>
            </a:r>
            <a:r>
              <a:rPr lang="en-GB" sz="1200" b="0" i="0" kern="1200" dirty="0" smtClean="0">
                <a:solidFill>
                  <a:schemeClr val="tx1"/>
                </a:solidFill>
                <a:effectLst/>
                <a:latin typeface="+mn-lt"/>
                <a:ea typeface="+mn-ea"/>
                <a:cs typeface="+mn-cs"/>
              </a:rPr>
              <a:t>, and </a:t>
            </a:r>
            <a:r>
              <a:rPr lang="en-GB" sz="1200" b="0" i="0" u="none" strike="noStrike" kern="1200" dirty="0" smtClean="0">
                <a:solidFill>
                  <a:schemeClr val="tx1"/>
                </a:solidFill>
                <a:effectLst/>
                <a:latin typeface="+mn-lt"/>
                <a:ea typeface="+mn-ea"/>
                <a:cs typeface="+mn-cs"/>
                <a:hlinkClick r:id="rId27" tooltip="Suicidal ideation"/>
              </a:rPr>
              <a:t>suicidal ideation</a:t>
            </a:r>
            <a:r>
              <a:rPr lang="en-GB" sz="1200" b="0" i="0" kern="1200" dirty="0" smtClean="0">
                <a:solidFill>
                  <a:schemeClr val="tx1"/>
                </a:solidFill>
                <a:effectLst/>
                <a:latin typeface="+mn-lt"/>
                <a:ea typeface="+mn-ea"/>
                <a:cs typeface="+mn-cs"/>
              </a:rPr>
              <a:t>.</a:t>
            </a:r>
            <a:endParaRPr lang="en-GB" altLang="en-US" dirty="0"/>
          </a:p>
          <a:p>
            <a:pPr eaLnBrk="1" hangingPunct="1"/>
            <a:endParaRPr lang="en-GB" altLang="en-US" dirty="0"/>
          </a:p>
        </p:txBody>
      </p:sp>
      <p:sp>
        <p:nvSpPr>
          <p:cNvPr id="35843" name="Slide Number Placeholder 3">
            <a:extLst>
              <a:ext uri="{FF2B5EF4-FFF2-40B4-BE49-F238E27FC236}">
                <a16:creationId xmlns:a16="http://schemas.microsoft.com/office/drawing/2014/main" xmlns="" id="{C6E4F001-D95A-5C4B-A291-E379D17215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49AF30E-6B8D-1246-8304-B3B4DA7C2649}" type="slidenum">
              <a:rPr lang="en-GB" altLang="en-US">
                <a:latin typeface="Arial" panose="020B0604020202020204" pitchFamily="34" charset="0"/>
              </a:rPr>
              <a:pPr fontAlgn="base">
                <a:spcBef>
                  <a:spcPct val="0"/>
                </a:spcBef>
                <a:spcAft>
                  <a:spcPct val="0"/>
                </a:spcAft>
              </a:pPr>
              <a:t>47</a:t>
            </a:fld>
            <a:endParaRPr lang="en-GB" altLang="en-US">
              <a:latin typeface="Arial" panose="020B0604020202020204" pitchFamily="34" charset="0"/>
            </a:endParaRPr>
          </a:p>
        </p:txBody>
      </p:sp>
    </p:spTree>
    <p:extLst>
      <p:ext uri="{BB962C8B-B14F-4D97-AF65-F5344CB8AC3E}">
        <p14:creationId xmlns:p14="http://schemas.microsoft.com/office/powerpoint/2010/main" val="8765794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a:extLst>
              <a:ext uri="{FF2B5EF4-FFF2-40B4-BE49-F238E27FC236}">
                <a16:creationId xmlns:a16="http://schemas.microsoft.com/office/drawing/2014/main" xmlns="" id="{F759A1E9-FF94-2E42-AAC6-98F6CF52A6C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a:extLst>
              <a:ext uri="{FF2B5EF4-FFF2-40B4-BE49-F238E27FC236}">
                <a16:creationId xmlns:a16="http://schemas.microsoft.com/office/drawing/2014/main" xmlns="" id="{4BA1AA8D-1751-2543-AB6F-A800543C98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a:t>Some patients taking MAT may be reluctant to take opioids. Clear information needs to be given regarding the purpose of opioids for analgesia rather than recreational use.</a:t>
            </a:r>
          </a:p>
          <a:p>
            <a:pPr eaLnBrk="1" hangingPunct="1"/>
            <a:endParaRPr lang="en-GB" altLang="en-US"/>
          </a:p>
          <a:p>
            <a:pPr eaLnBrk="1" hangingPunct="1"/>
            <a:endParaRPr lang="en-GB" altLang="en-US"/>
          </a:p>
        </p:txBody>
      </p:sp>
      <p:sp>
        <p:nvSpPr>
          <p:cNvPr id="47107" name="Slide Number Placeholder 3">
            <a:extLst>
              <a:ext uri="{FF2B5EF4-FFF2-40B4-BE49-F238E27FC236}">
                <a16:creationId xmlns:a16="http://schemas.microsoft.com/office/drawing/2014/main" xmlns="" id="{300E9539-F769-E044-A57F-B9CE91B803B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71248AF-23C6-AB4F-9A1F-AEEB7BB0527A}" type="slidenum">
              <a:rPr lang="en-GB" altLang="en-US">
                <a:latin typeface="Arial" panose="020B0604020202020204" pitchFamily="34" charset="0"/>
              </a:rPr>
              <a:pPr fontAlgn="base">
                <a:spcBef>
                  <a:spcPct val="0"/>
                </a:spcBef>
                <a:spcAft>
                  <a:spcPct val="0"/>
                </a:spcAft>
              </a:pPr>
              <a:t>48</a:t>
            </a:fld>
            <a:endParaRPr lang="en-GB" altLang="en-US">
              <a:latin typeface="Arial" panose="020B0604020202020204" pitchFamily="34" charset="0"/>
            </a:endParaRPr>
          </a:p>
        </p:txBody>
      </p:sp>
    </p:spTree>
    <p:extLst>
      <p:ext uri="{BB962C8B-B14F-4D97-AF65-F5344CB8AC3E}">
        <p14:creationId xmlns:p14="http://schemas.microsoft.com/office/powerpoint/2010/main" val="35404275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a:extLst>
              <a:ext uri="{FF2B5EF4-FFF2-40B4-BE49-F238E27FC236}">
                <a16:creationId xmlns:a16="http://schemas.microsoft.com/office/drawing/2014/main" xmlns="" id="{F759A1E9-FF94-2E42-AAC6-98F6CF52A6C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a:extLst>
              <a:ext uri="{FF2B5EF4-FFF2-40B4-BE49-F238E27FC236}">
                <a16:creationId xmlns:a16="http://schemas.microsoft.com/office/drawing/2014/main" xmlns="" id="{4BA1AA8D-1751-2543-AB6F-A800543C98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a:t>Some patients taking MAT may be reluctant to take opioids. Clear information needs to be given regarding the purpose of opioids for analgesia rather than recreational use.</a:t>
            </a:r>
          </a:p>
          <a:p>
            <a:pPr eaLnBrk="1" hangingPunct="1"/>
            <a:endParaRPr lang="en-GB" altLang="en-US"/>
          </a:p>
          <a:p>
            <a:pPr eaLnBrk="1" hangingPunct="1"/>
            <a:endParaRPr lang="en-GB" altLang="en-US"/>
          </a:p>
        </p:txBody>
      </p:sp>
      <p:sp>
        <p:nvSpPr>
          <p:cNvPr id="47107" name="Slide Number Placeholder 3">
            <a:extLst>
              <a:ext uri="{FF2B5EF4-FFF2-40B4-BE49-F238E27FC236}">
                <a16:creationId xmlns:a16="http://schemas.microsoft.com/office/drawing/2014/main" xmlns="" id="{300E9539-F769-E044-A57F-B9CE91B803B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71248AF-23C6-AB4F-9A1F-AEEB7BB0527A}" type="slidenum">
              <a:rPr lang="en-GB" altLang="en-US">
                <a:latin typeface="Arial" panose="020B0604020202020204" pitchFamily="34" charset="0"/>
              </a:rPr>
              <a:pPr fontAlgn="base">
                <a:spcBef>
                  <a:spcPct val="0"/>
                </a:spcBef>
                <a:spcAft>
                  <a:spcPct val="0"/>
                </a:spcAft>
              </a:pPr>
              <a:t>49</a:t>
            </a:fld>
            <a:endParaRPr lang="en-GB" altLang="en-US">
              <a:latin typeface="Arial" panose="020B0604020202020204" pitchFamily="34" charset="0"/>
            </a:endParaRPr>
          </a:p>
        </p:txBody>
      </p:sp>
    </p:spTree>
    <p:extLst>
      <p:ext uri="{BB962C8B-B14F-4D97-AF65-F5344CB8AC3E}">
        <p14:creationId xmlns:p14="http://schemas.microsoft.com/office/powerpoint/2010/main" val="37529526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a:extLst>
              <a:ext uri="{FF2B5EF4-FFF2-40B4-BE49-F238E27FC236}">
                <a16:creationId xmlns:a16="http://schemas.microsoft.com/office/drawing/2014/main" xmlns="" id="{F759A1E9-FF94-2E42-AAC6-98F6CF52A6C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a:extLst>
              <a:ext uri="{FF2B5EF4-FFF2-40B4-BE49-F238E27FC236}">
                <a16:creationId xmlns:a16="http://schemas.microsoft.com/office/drawing/2014/main" xmlns="" id="{4BA1AA8D-1751-2543-AB6F-A800543C98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a:t>Some patients taking MAT may be reluctant to take opioids. Clear information needs to be given regarding the purpose of opioids for analgesia rather than recreational use.</a:t>
            </a:r>
          </a:p>
          <a:p>
            <a:pPr eaLnBrk="1" hangingPunct="1"/>
            <a:endParaRPr lang="en-GB" altLang="en-US"/>
          </a:p>
          <a:p>
            <a:pPr eaLnBrk="1" hangingPunct="1"/>
            <a:endParaRPr lang="en-GB" altLang="en-US"/>
          </a:p>
        </p:txBody>
      </p:sp>
      <p:sp>
        <p:nvSpPr>
          <p:cNvPr id="47107" name="Slide Number Placeholder 3">
            <a:extLst>
              <a:ext uri="{FF2B5EF4-FFF2-40B4-BE49-F238E27FC236}">
                <a16:creationId xmlns:a16="http://schemas.microsoft.com/office/drawing/2014/main" xmlns="" id="{300E9539-F769-E044-A57F-B9CE91B803B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71248AF-23C6-AB4F-9A1F-AEEB7BB0527A}" type="slidenum">
              <a:rPr lang="en-GB" altLang="en-US">
                <a:latin typeface="Arial" panose="020B0604020202020204" pitchFamily="34" charset="0"/>
              </a:rPr>
              <a:pPr fontAlgn="base">
                <a:spcBef>
                  <a:spcPct val="0"/>
                </a:spcBef>
                <a:spcAft>
                  <a:spcPct val="0"/>
                </a:spcAft>
              </a:pPr>
              <a:t>50</a:t>
            </a:fld>
            <a:endParaRPr lang="en-GB" altLang="en-US">
              <a:latin typeface="Arial" panose="020B0604020202020204" pitchFamily="34" charset="0"/>
            </a:endParaRPr>
          </a:p>
        </p:txBody>
      </p:sp>
    </p:spTree>
    <p:extLst>
      <p:ext uri="{BB962C8B-B14F-4D97-AF65-F5344CB8AC3E}">
        <p14:creationId xmlns:p14="http://schemas.microsoft.com/office/powerpoint/2010/main" val="621346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Slide Image Placeholder 1">
            <a:extLst>
              <a:ext uri="{FF2B5EF4-FFF2-40B4-BE49-F238E27FC236}">
                <a16:creationId xmlns="" xmlns:a16="http://schemas.microsoft.com/office/drawing/2014/main" id="{5EE4CA1A-548D-FC27-E0AB-63700F7F099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2083" name="Notes Placeholder 2">
            <a:extLst>
              <a:ext uri="{FF2B5EF4-FFF2-40B4-BE49-F238E27FC236}">
                <a16:creationId xmlns="" xmlns:a16="http://schemas.microsoft.com/office/drawing/2014/main" id="{8E0F62F1-D471-F22A-ECDE-CB89F94AC1F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So why am I here today? Well we know that Scotland continues to have high levels of drug and alcohol misuse, in fact levels of problematic use are double that of England. And whilst alcohol misuse is a bigger problem for. Scotland, today I will focus on </a:t>
            </a:r>
            <a:r>
              <a:rPr lang="en-US" altLang="en-US" dirty="0" err="1"/>
              <a:t>soley</a:t>
            </a:r>
            <a:r>
              <a:rPr lang="en-US" altLang="en-US" dirty="0"/>
              <a:t> drug </a:t>
            </a:r>
            <a:r>
              <a:rPr lang="en-US" altLang="en-US" dirty="0" smtClean="0"/>
              <a:t>misuse</a:t>
            </a:r>
          </a:p>
          <a:p>
            <a:pPr eaLnBrk="1" hangingPunct="1">
              <a:spcBef>
                <a:spcPct val="0"/>
              </a:spcBef>
            </a:pPr>
            <a:endParaRPr lang="en-US" altLang="en-US" dirty="0"/>
          </a:p>
        </p:txBody>
      </p:sp>
      <p:sp>
        <p:nvSpPr>
          <p:cNvPr id="302084" name="Slide Number Placeholder 3">
            <a:extLst>
              <a:ext uri="{FF2B5EF4-FFF2-40B4-BE49-F238E27FC236}">
                <a16:creationId xmlns="" xmlns:a16="http://schemas.microsoft.com/office/drawing/2014/main" id="{A6150031-4C29-955A-1150-8FB470560FF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A4D24BAD-0C42-499E-A2BF-75BF76350D4A}" type="slidenum">
              <a:rPr lang="en-GB" altLang="en-US">
                <a:solidFill>
                  <a:srgbClr val="000000"/>
                </a:solidFill>
              </a:rPr>
              <a:pPr/>
              <a:t>7</a:t>
            </a:fld>
            <a:endParaRPr lang="en-GB" altLang="en-US">
              <a:solidFill>
                <a:srgbClr val="000000"/>
              </a:solidFill>
            </a:endParaRPr>
          </a:p>
        </p:txBody>
      </p:sp>
    </p:spTree>
    <p:extLst>
      <p:ext uri="{BB962C8B-B14F-4D97-AF65-F5344CB8AC3E}">
        <p14:creationId xmlns:p14="http://schemas.microsoft.com/office/powerpoint/2010/main" val="8333852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xmlns="" id="{54F727E2-86A7-2A49-B123-7F0295A269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xmlns="" id="{DA9B0860-238A-D644-901F-6C4EA758FBD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a:t>At risk of crisis/ terminal haemorrhage: was this addressed in ACP</a:t>
            </a:r>
          </a:p>
          <a:p>
            <a:pPr eaLnBrk="1" hangingPunct="1"/>
            <a:endParaRPr lang="en-GB" altLang="en-US"/>
          </a:p>
        </p:txBody>
      </p:sp>
      <p:sp>
        <p:nvSpPr>
          <p:cNvPr id="35843" name="Slide Number Placeholder 3">
            <a:extLst>
              <a:ext uri="{FF2B5EF4-FFF2-40B4-BE49-F238E27FC236}">
                <a16:creationId xmlns:a16="http://schemas.microsoft.com/office/drawing/2014/main" xmlns="" id="{C6E4F001-D95A-5C4B-A291-E379D17215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49AF30E-6B8D-1246-8304-B3B4DA7C2649}" type="slidenum">
              <a:rPr lang="en-GB" altLang="en-US">
                <a:latin typeface="Arial" panose="020B0604020202020204" pitchFamily="34" charset="0"/>
              </a:rPr>
              <a:pPr fontAlgn="base">
                <a:spcBef>
                  <a:spcPct val="0"/>
                </a:spcBef>
                <a:spcAft>
                  <a:spcPct val="0"/>
                </a:spcAft>
              </a:pPr>
              <a:t>51</a:t>
            </a:fld>
            <a:endParaRPr lang="en-GB" altLang="en-US">
              <a:latin typeface="Arial" panose="020B0604020202020204" pitchFamily="34" charset="0"/>
            </a:endParaRPr>
          </a:p>
        </p:txBody>
      </p:sp>
    </p:spTree>
    <p:extLst>
      <p:ext uri="{BB962C8B-B14F-4D97-AF65-F5344CB8AC3E}">
        <p14:creationId xmlns:p14="http://schemas.microsoft.com/office/powerpoint/2010/main" val="9094916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Be as flexible as possible, meeting at a time and place that is suitable for them</a:t>
            </a:r>
            <a:r>
              <a:rPr lang="en-GB" sz="1200" b="0" i="0" kern="1200" baseline="0" dirty="0" smtClean="0">
                <a:solidFill>
                  <a:schemeClr val="tx1"/>
                </a:solidFill>
                <a:effectLst/>
                <a:latin typeface="+mn-lt"/>
                <a:ea typeface="+mn-ea"/>
                <a:cs typeface="+mn-cs"/>
              </a:rPr>
              <a:t> – avoid ‘didn’t engage</a:t>
            </a:r>
            <a:endParaRPr lang="en-GB" sz="1200" b="0" i="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779AC85D-130F-C54F-81D6-738775507A13}" type="slidenum">
              <a:rPr lang="en-US" smtClean="0"/>
              <a:t>55</a:t>
            </a:fld>
            <a:endParaRPr lang="en-US"/>
          </a:p>
        </p:txBody>
      </p:sp>
    </p:spTree>
    <p:extLst>
      <p:ext uri="{BB962C8B-B14F-4D97-AF65-F5344CB8AC3E}">
        <p14:creationId xmlns:p14="http://schemas.microsoft.com/office/powerpoint/2010/main" val="36896476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Full multidisciplinary involvement, case conference or both may be of value.</a:t>
            </a:r>
          </a:p>
          <a:p>
            <a:endParaRPr lang="en-GB" dirty="0"/>
          </a:p>
        </p:txBody>
      </p:sp>
      <p:sp>
        <p:nvSpPr>
          <p:cNvPr id="4" name="Slide Number Placeholder 3"/>
          <p:cNvSpPr>
            <a:spLocks noGrp="1"/>
          </p:cNvSpPr>
          <p:nvPr>
            <p:ph type="sldNum" sz="quarter" idx="10"/>
          </p:nvPr>
        </p:nvSpPr>
        <p:spPr/>
        <p:txBody>
          <a:bodyPr/>
          <a:lstStyle/>
          <a:p>
            <a:fld id="{779AC85D-130F-C54F-81D6-738775507A13}" type="slidenum">
              <a:rPr lang="en-US" smtClean="0"/>
              <a:t>56</a:t>
            </a:fld>
            <a:endParaRPr lang="en-US"/>
          </a:p>
        </p:txBody>
      </p:sp>
    </p:spTree>
    <p:extLst>
      <p:ext uri="{BB962C8B-B14F-4D97-AF65-F5344CB8AC3E}">
        <p14:creationId xmlns:p14="http://schemas.microsoft.com/office/powerpoint/2010/main" val="3300209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smtClean="0">
                <a:solidFill>
                  <a:srgbClr val="141414"/>
                </a:solidFill>
                <a:effectLst/>
                <a:latin typeface="ReithSans"/>
              </a:rPr>
              <a:t>The number of drug-related deaths has increased substantially over the past 20 years and is now almost three times higher than it was a decade ago, with the upward trend accelerating since 2013.</a:t>
            </a:r>
          </a:p>
          <a:p>
            <a:endParaRPr lang="en-GB" dirty="0"/>
          </a:p>
        </p:txBody>
      </p:sp>
      <p:sp>
        <p:nvSpPr>
          <p:cNvPr id="4" name="Slide Number Placeholder 3"/>
          <p:cNvSpPr>
            <a:spLocks noGrp="1"/>
          </p:cNvSpPr>
          <p:nvPr>
            <p:ph type="sldNum" sz="quarter" idx="10"/>
          </p:nvPr>
        </p:nvSpPr>
        <p:spPr/>
        <p:txBody>
          <a:bodyPr/>
          <a:lstStyle/>
          <a:p>
            <a:fld id="{779AC85D-130F-C54F-81D6-738775507A13}" type="slidenum">
              <a:rPr lang="en-US" smtClean="0"/>
              <a:t>8</a:t>
            </a:fld>
            <a:endParaRPr lang="en-US"/>
          </a:p>
        </p:txBody>
      </p:sp>
    </p:spTree>
    <p:extLst>
      <p:ext uri="{BB962C8B-B14F-4D97-AF65-F5344CB8AC3E}">
        <p14:creationId xmlns:p14="http://schemas.microsoft.com/office/powerpoint/2010/main" val="3251436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What else do we know about his group? Well compared to the general public, those that frequently use drugs are more likely to live in deprived areas and be economically inactive </a:t>
            </a:r>
          </a:p>
          <a:p>
            <a:r>
              <a:rPr lang="en-US" altLang="en-US" dirty="0" smtClean="0"/>
              <a:t>We </a:t>
            </a:r>
            <a:r>
              <a:rPr lang="en-US" altLang="en-US" dirty="0" err="1" smtClean="0"/>
              <a:t>knowin</a:t>
            </a:r>
            <a:r>
              <a:rPr lang="en-US" altLang="en-US" dirty="0" smtClean="0"/>
              <a:t> Scotland that across all. HBs, males predominate and the WOS accounts for the majority of this group</a:t>
            </a:r>
          </a:p>
          <a:p>
            <a:endParaRPr lang="en-GB" dirty="0" smtClean="0"/>
          </a:p>
          <a:p>
            <a:r>
              <a:rPr lang="en-GB" dirty="0" smtClean="0"/>
              <a:t>Sarangi A, McMahon T, </a:t>
            </a:r>
            <a:r>
              <a:rPr lang="en-GB" dirty="0" err="1" smtClean="0"/>
              <a:t>Gude</a:t>
            </a:r>
            <a:r>
              <a:rPr lang="en-GB" dirty="0" smtClean="0"/>
              <a:t> J. Benzodiazepine Misuse: An Epidemic Within a Pandemic. </a:t>
            </a:r>
            <a:r>
              <a:rPr lang="en-GB" dirty="0" err="1" smtClean="0"/>
              <a:t>Cureus</a:t>
            </a:r>
            <a:r>
              <a:rPr lang="en-GB" dirty="0" smtClean="0"/>
              <a:t>. 2021 Jun 21;13(6):e15816. </a:t>
            </a:r>
            <a:r>
              <a:rPr lang="en-GB" dirty="0" err="1" smtClean="0"/>
              <a:t>doi</a:t>
            </a:r>
            <a:r>
              <a:rPr lang="en-GB" dirty="0" smtClean="0"/>
              <a:t>: 10.7759/cureus.15816. PMID: 34306882; PMCID: PMC8294026.</a:t>
            </a:r>
          </a:p>
          <a:p>
            <a:r>
              <a:rPr lang="en-GB" sz="1200" b="0" i="0" kern="1200" dirty="0" smtClean="0">
                <a:solidFill>
                  <a:schemeClr val="tx1"/>
                </a:solidFill>
                <a:effectLst/>
                <a:latin typeface="+mn-lt"/>
                <a:ea typeface="+mn-ea"/>
                <a:cs typeface="+mn-cs"/>
              </a:rPr>
              <a:t>Over recent years there has been an increase in </a:t>
            </a:r>
            <a:r>
              <a:rPr lang="en-GB" sz="1200" b="0" i="0" kern="1200" dirty="0" err="1" smtClean="0">
                <a:solidFill>
                  <a:schemeClr val="tx1"/>
                </a:solidFill>
                <a:effectLst/>
                <a:latin typeface="+mn-lt"/>
                <a:ea typeface="+mn-ea"/>
                <a:cs typeface="+mn-cs"/>
              </a:rPr>
              <a:t>polydrug</a:t>
            </a:r>
            <a:r>
              <a:rPr lang="en-GB" sz="1200" b="0" i="0" kern="1200" dirty="0" smtClean="0">
                <a:solidFill>
                  <a:schemeClr val="tx1"/>
                </a:solidFill>
                <a:effectLst/>
                <a:latin typeface="+mn-lt"/>
                <a:ea typeface="+mn-ea"/>
                <a:cs typeface="+mn-cs"/>
              </a:rPr>
              <a:t> use, especially benzodiazepine co-use.4 Benzodiazepines may potentiate the effects of prescribed and non-prescribed substances, increasing the risk of respiratory depression when taken alongside opioids, particularly in older people. Patients may experience withdrawal from benzodiazepines on admission to hospital.</a:t>
            </a:r>
            <a:endParaRPr lang="en-GB" dirty="0" smtClean="0"/>
          </a:p>
          <a:p>
            <a:endParaRPr lang="en-GB" dirty="0"/>
          </a:p>
        </p:txBody>
      </p:sp>
      <p:sp>
        <p:nvSpPr>
          <p:cNvPr id="4" name="Slide Number Placeholder 3"/>
          <p:cNvSpPr>
            <a:spLocks noGrp="1"/>
          </p:cNvSpPr>
          <p:nvPr>
            <p:ph type="sldNum" sz="quarter" idx="10"/>
          </p:nvPr>
        </p:nvSpPr>
        <p:spPr/>
        <p:txBody>
          <a:bodyPr/>
          <a:lstStyle/>
          <a:p>
            <a:fld id="{779AC85D-130F-C54F-81D6-738775507A13}" type="slidenum">
              <a:rPr lang="en-US" smtClean="0"/>
              <a:t>9</a:t>
            </a:fld>
            <a:endParaRPr lang="en-US"/>
          </a:p>
        </p:txBody>
      </p:sp>
    </p:spTree>
    <p:extLst>
      <p:ext uri="{BB962C8B-B14F-4D97-AF65-F5344CB8AC3E}">
        <p14:creationId xmlns:p14="http://schemas.microsoft.com/office/powerpoint/2010/main" val="1112888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Severe multiple disadvantage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2019 report – </a:t>
            </a:r>
            <a:r>
              <a:rPr lang="en-GB" dirty="0" err="1" smtClean="0"/>
              <a:t>LanKelly</a:t>
            </a:r>
            <a:r>
              <a:rPr lang="en-GB" baseline="0" dirty="0" smtClean="0"/>
              <a:t> Chase - </a:t>
            </a:r>
            <a:r>
              <a:rPr lang="en-US" dirty="0" smtClean="0">
                <a:hlinkClick r:id="rId3"/>
              </a:rPr>
              <a:t>Hard Edges Scohttps://lankellychase.org.uk/publication/hard-edges-scotland/tland full report – </a:t>
            </a:r>
            <a:r>
              <a:rPr lang="en-US" dirty="0" err="1" smtClean="0">
                <a:hlinkClick r:id="rId3"/>
              </a:rPr>
              <a:t>Lankelly</a:t>
            </a:r>
            <a:r>
              <a:rPr lang="en-US" dirty="0" smtClean="0">
                <a:hlinkClick r:id="rId3"/>
              </a:rPr>
              <a:t> Chase</a:t>
            </a:r>
            <a:endParaRPr lang="en-GB" dirty="0" smtClean="0"/>
          </a:p>
          <a:p>
            <a:endParaRPr lang="en-GB" dirty="0"/>
          </a:p>
        </p:txBody>
      </p:sp>
      <p:sp>
        <p:nvSpPr>
          <p:cNvPr id="4" name="Slide Number Placeholder 3"/>
          <p:cNvSpPr>
            <a:spLocks noGrp="1"/>
          </p:cNvSpPr>
          <p:nvPr>
            <p:ph type="sldNum" sz="quarter" idx="10"/>
          </p:nvPr>
        </p:nvSpPr>
        <p:spPr/>
        <p:txBody>
          <a:bodyPr/>
          <a:lstStyle/>
          <a:p>
            <a:fld id="{779AC85D-130F-C54F-81D6-738775507A13}" type="slidenum">
              <a:rPr lang="en-US" smtClean="0"/>
              <a:t>10</a:t>
            </a:fld>
            <a:endParaRPr lang="en-US"/>
          </a:p>
        </p:txBody>
      </p:sp>
    </p:spTree>
    <p:extLst>
      <p:ext uri="{BB962C8B-B14F-4D97-AF65-F5344CB8AC3E}">
        <p14:creationId xmlns:p14="http://schemas.microsoft.com/office/powerpoint/2010/main" val="4160186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June 2019 Hard Edges Scotland report presented the issues compellingly. </a:t>
            </a:r>
            <a:br>
              <a:rPr lang="en-GB" dirty="0" smtClean="0"/>
            </a:br>
            <a:r>
              <a:rPr lang="en-GB" dirty="0" smtClean="0"/>
              <a:t>Highlighting the need for a coordinated public sector response to provide better support to people, their families and children who experience severe, multiple disadvantage (SMD).</a:t>
            </a:r>
            <a:endParaRPr lang="en-GB" dirty="0"/>
          </a:p>
        </p:txBody>
      </p:sp>
      <p:sp>
        <p:nvSpPr>
          <p:cNvPr id="4" name="Slide Number Placeholder 3"/>
          <p:cNvSpPr>
            <a:spLocks noGrp="1"/>
          </p:cNvSpPr>
          <p:nvPr>
            <p:ph type="sldNum" sz="quarter" idx="10"/>
          </p:nvPr>
        </p:nvSpPr>
        <p:spPr/>
        <p:txBody>
          <a:bodyPr/>
          <a:lstStyle/>
          <a:p>
            <a:fld id="{779AC85D-130F-C54F-81D6-738775507A13}" type="slidenum">
              <a:rPr lang="en-US" smtClean="0"/>
              <a:t>11</a:t>
            </a:fld>
            <a:endParaRPr lang="en-US"/>
          </a:p>
        </p:txBody>
      </p:sp>
    </p:spTree>
    <p:extLst>
      <p:ext uri="{BB962C8B-B14F-4D97-AF65-F5344CB8AC3E}">
        <p14:creationId xmlns:p14="http://schemas.microsoft.com/office/powerpoint/2010/main" val="530708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Older and sicker: Changing mortality of drug users in treatment in the North West of England</a:t>
            </a:r>
            <a:br>
              <a:rPr lang="en-GB" dirty="0" smtClean="0"/>
            </a:br>
            <a:r>
              <a:rPr lang="en-GB" dirty="0" smtClean="0"/>
              <a:t>C. Beynon et al. / International Journal of Drug Policy 21 (2010) 429–431</a:t>
            </a:r>
            <a:endParaRPr lang="en-GB" dirty="0"/>
          </a:p>
        </p:txBody>
      </p:sp>
      <p:sp>
        <p:nvSpPr>
          <p:cNvPr id="4" name="Slide Number Placeholder 3"/>
          <p:cNvSpPr>
            <a:spLocks noGrp="1"/>
          </p:cNvSpPr>
          <p:nvPr>
            <p:ph type="sldNum" sz="quarter" idx="10"/>
          </p:nvPr>
        </p:nvSpPr>
        <p:spPr/>
        <p:txBody>
          <a:bodyPr/>
          <a:lstStyle/>
          <a:p>
            <a:fld id="{779AC85D-130F-C54F-81D6-738775507A13}" type="slidenum">
              <a:rPr lang="en-US" smtClean="0"/>
              <a:t>14</a:t>
            </a:fld>
            <a:endParaRPr lang="en-US"/>
          </a:p>
        </p:txBody>
      </p:sp>
    </p:spTree>
    <p:extLst>
      <p:ext uri="{BB962C8B-B14F-4D97-AF65-F5344CB8AC3E}">
        <p14:creationId xmlns:p14="http://schemas.microsoft.com/office/powerpoint/2010/main" val="3634247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79AC85D-130F-C54F-81D6-738775507A13}" type="slidenum">
              <a:rPr lang="en-US" smtClean="0"/>
              <a:t>20</a:t>
            </a:fld>
            <a:endParaRPr lang="en-US"/>
          </a:p>
        </p:txBody>
      </p:sp>
    </p:spTree>
    <p:extLst>
      <p:ext uri="{BB962C8B-B14F-4D97-AF65-F5344CB8AC3E}">
        <p14:creationId xmlns:p14="http://schemas.microsoft.com/office/powerpoint/2010/main" val="3242006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FA489B81-9897-8440-B22F-9877AC934941}" type="datetimeFigureOut">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05523A-495F-4546-A41C-40B68E7229ED}"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6804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A489B81-9897-8440-B22F-9877AC934941}" type="datetimeFigureOut">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05523A-495F-4546-A41C-40B68E7229ED}" type="slidenum">
              <a:rPr lang="en-US" smtClean="0"/>
              <a:t>‹#›</a:t>
            </a:fld>
            <a:endParaRPr lang="en-US"/>
          </a:p>
        </p:txBody>
      </p:sp>
    </p:spTree>
    <p:extLst>
      <p:ext uri="{BB962C8B-B14F-4D97-AF65-F5344CB8AC3E}">
        <p14:creationId xmlns:p14="http://schemas.microsoft.com/office/powerpoint/2010/main" val="3211111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A489B81-9897-8440-B22F-9877AC934941}" type="datetimeFigureOut">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05523A-495F-4546-A41C-40B68E7229ED}"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53725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3" name="Slide Number Placeholder 1">
            <a:extLst>
              <a:ext uri="{FF2B5EF4-FFF2-40B4-BE49-F238E27FC236}">
                <a16:creationId xmlns:a16="http://schemas.microsoft.com/office/drawing/2014/main" xmlns="" id="{07AA4FFE-FE13-D74F-9611-61541D2576CE}"/>
              </a:ext>
            </a:extLst>
          </p:cNvPr>
          <p:cNvSpPr>
            <a:spLocks noGrp="1"/>
          </p:cNvSpPr>
          <p:nvPr>
            <p:ph type="sldNum" sz="quarter" idx="10"/>
          </p:nvPr>
        </p:nvSpPr>
        <p:spPr/>
        <p:txBody>
          <a:bodyPr/>
          <a:lstStyle>
            <a:lvl1pPr eaLnBrk="1" hangingPunct="1">
              <a:defRPr smtClean="0"/>
            </a:lvl1pPr>
          </a:lstStyle>
          <a:p>
            <a:pPr>
              <a:defRPr/>
            </a:pPr>
            <a:fld id="{6A1D8BBC-B0BE-DF42-915E-693155E51B3C}" type="slidenum">
              <a:rPr lang="en-GB" altLang="en-US"/>
              <a:pPr>
                <a:defRPr/>
              </a:pPr>
              <a:t>‹#›</a:t>
            </a:fld>
            <a:endParaRPr lang="en-GB" altLang="en-US"/>
          </a:p>
        </p:txBody>
      </p:sp>
      <p:sp>
        <p:nvSpPr>
          <p:cNvPr id="5" name="Footer Placeholder 2">
            <a:extLst>
              <a:ext uri="{FF2B5EF4-FFF2-40B4-BE49-F238E27FC236}">
                <a16:creationId xmlns:a16="http://schemas.microsoft.com/office/drawing/2014/main" xmlns="" id="{B69B975F-EB8F-C74F-94E3-B5BEBA6DDD6E}"/>
              </a:ext>
            </a:extLst>
          </p:cNvPr>
          <p:cNvSpPr>
            <a:spLocks noGrp="1"/>
          </p:cNvSpPr>
          <p:nvPr>
            <p:ph type="ftr" sz="quarter" idx="11"/>
          </p:nvPr>
        </p:nvSpPr>
        <p:spPr/>
        <p:txBody>
          <a:bodyPr/>
          <a:lstStyle>
            <a:lvl1pPr eaLnBrk="1" fontAlgn="auto" hangingPunct="1">
              <a:spcBef>
                <a:spcPts val="0"/>
              </a:spcBef>
              <a:spcAft>
                <a:spcPts val="0"/>
              </a:spcAft>
              <a:defRPr>
                <a:ea typeface="+mn-ea"/>
              </a:defRPr>
            </a:lvl1pPr>
          </a:lstStyle>
          <a:p>
            <a:pPr>
              <a:defRPr/>
            </a:pPr>
            <a:endParaRPr lang="en-GB"/>
          </a:p>
        </p:txBody>
      </p:sp>
    </p:spTree>
    <p:extLst>
      <p:ext uri="{BB962C8B-B14F-4D97-AF65-F5344CB8AC3E}">
        <p14:creationId xmlns:p14="http://schemas.microsoft.com/office/powerpoint/2010/main" val="1370090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A489B81-9897-8440-B22F-9877AC934941}" type="datetimeFigureOut">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05523A-495F-4546-A41C-40B68E7229ED}" type="slidenum">
              <a:rPr lang="en-US" smtClean="0"/>
              <a:t>‹#›</a:t>
            </a:fld>
            <a:endParaRPr lang="en-US"/>
          </a:p>
        </p:txBody>
      </p:sp>
    </p:spTree>
    <p:extLst>
      <p:ext uri="{BB962C8B-B14F-4D97-AF65-F5344CB8AC3E}">
        <p14:creationId xmlns:p14="http://schemas.microsoft.com/office/powerpoint/2010/main" val="899367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smtClean="0"/>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A489B81-9897-8440-B22F-9877AC934941}" type="datetimeFigureOut">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05523A-495F-4546-A41C-40B68E7229ED}"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038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A489B81-9897-8440-B22F-9877AC934941}" type="datetimeFigureOut">
              <a:rPr lang="en-US" smtClean="0"/>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05523A-495F-4546-A41C-40B68E7229ED}" type="slidenum">
              <a:rPr lang="en-US" smtClean="0"/>
              <a:t>‹#›</a:t>
            </a:fld>
            <a:endParaRPr lang="en-US"/>
          </a:p>
        </p:txBody>
      </p:sp>
    </p:spTree>
    <p:extLst>
      <p:ext uri="{BB962C8B-B14F-4D97-AF65-F5344CB8AC3E}">
        <p14:creationId xmlns:p14="http://schemas.microsoft.com/office/powerpoint/2010/main" val="2794356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smtClean="0"/>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A489B81-9897-8440-B22F-9877AC934941}" type="datetimeFigureOut">
              <a:rPr lang="en-US" smtClean="0"/>
              <a:t>5/19/2025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05523A-495F-4546-A41C-40B68E7229ED}" type="slidenum">
              <a:rPr lang="en-US" smtClean="0"/>
              <a:t>‹#›</a:t>
            </a:fld>
            <a:endParaRPr lang="en-US"/>
          </a:p>
        </p:txBody>
      </p:sp>
    </p:spTree>
    <p:extLst>
      <p:ext uri="{BB962C8B-B14F-4D97-AF65-F5344CB8AC3E}">
        <p14:creationId xmlns:p14="http://schemas.microsoft.com/office/powerpoint/2010/main" val="219469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A489B81-9897-8440-B22F-9877AC934941}" type="datetimeFigureOut">
              <a:rPr lang="en-US" smtClean="0"/>
              <a:t>5/19/2025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05523A-495F-4546-A41C-40B68E7229ED}" type="slidenum">
              <a:rPr lang="en-US" smtClean="0"/>
              <a:t>‹#›</a:t>
            </a:fld>
            <a:endParaRPr lang="en-US"/>
          </a:p>
        </p:txBody>
      </p:sp>
    </p:spTree>
    <p:extLst>
      <p:ext uri="{BB962C8B-B14F-4D97-AF65-F5344CB8AC3E}">
        <p14:creationId xmlns:p14="http://schemas.microsoft.com/office/powerpoint/2010/main" val="863140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89B81-9897-8440-B22F-9877AC934941}" type="datetimeFigureOut">
              <a:rPr lang="en-US" smtClean="0"/>
              <a:t>5/19/2025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05523A-495F-4546-A41C-40B68E7229ED}" type="slidenum">
              <a:rPr lang="en-US" smtClean="0"/>
              <a:t>‹#›</a:t>
            </a:fld>
            <a:endParaRPr lang="en-US"/>
          </a:p>
        </p:txBody>
      </p:sp>
    </p:spTree>
    <p:extLst>
      <p:ext uri="{BB962C8B-B14F-4D97-AF65-F5344CB8AC3E}">
        <p14:creationId xmlns:p14="http://schemas.microsoft.com/office/powerpoint/2010/main" val="802173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smtClean="0"/>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489B81-9897-8440-B22F-9877AC934941}" type="datetimeFigureOut">
              <a:rPr lang="en-US" smtClean="0"/>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05523A-495F-4546-A41C-40B68E7229ED}" type="slidenum">
              <a:rPr lang="en-US" smtClean="0"/>
              <a:t>‹#›</a:t>
            </a:fld>
            <a:endParaRPr lang="en-US"/>
          </a:p>
        </p:txBody>
      </p:sp>
    </p:spTree>
    <p:extLst>
      <p:ext uri="{BB962C8B-B14F-4D97-AF65-F5344CB8AC3E}">
        <p14:creationId xmlns:p14="http://schemas.microsoft.com/office/powerpoint/2010/main" val="3729007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489B81-9897-8440-B22F-9877AC934941}" type="datetimeFigureOut">
              <a:rPr lang="en-US" smtClean="0"/>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05523A-495F-4546-A41C-40B68E7229ED}"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3165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FA489B81-9897-8440-B22F-9877AC934941}" type="datetimeFigureOut">
              <a:rPr lang="en-US" smtClean="0"/>
              <a:t>5/19/2025</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B005523A-495F-4546-A41C-40B68E7229ED}"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89216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s://lankellychase.org.uk/publication/hard-edges-scotland/"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23.xml"/><Relationship Id="rId7" Type="http://schemas.openxmlformats.org/officeDocument/2006/relationships/image" Target="../media/image43.png"/><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58.xml.rels><?xml version="1.0" encoding="UTF-8" standalone="yes"?>
<Relationships xmlns="http://schemas.openxmlformats.org/package/2006/relationships"><Relationship Id="rId2" Type="http://schemas.openxmlformats.org/officeDocument/2006/relationships/hyperlink" Target="https://endoflifecaresubstanceuse.com/"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4" name="Rectangle 133">
            <a:extLst>
              <a:ext uri="{FF2B5EF4-FFF2-40B4-BE49-F238E27FC236}">
                <a16:creationId xmlns:a16="http://schemas.microsoft.com/office/drawing/2014/main" xmlns=""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xmlns=""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7390263" cy="6858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rotWithShape="1">
          <a:blip r:embed="rId3"/>
          <a:srcRect l="8326" r="13363"/>
          <a:stretch/>
        </p:blipFill>
        <p:spPr>
          <a:xfrm>
            <a:off x="4136179" y="0"/>
            <a:ext cx="8055821" cy="6858000"/>
          </a:xfrm>
          <a:prstGeom prst="rect">
            <a:avLst/>
          </a:prstGeom>
        </p:spPr>
      </p:pic>
      <p:sp>
        <p:nvSpPr>
          <p:cNvPr id="4097" name="Title 5">
            <a:extLst>
              <a:ext uri="{FF2B5EF4-FFF2-40B4-BE49-F238E27FC236}">
                <a16:creationId xmlns:a16="http://schemas.microsoft.com/office/drawing/2014/main" xmlns="" id="{09D7B5E1-5D68-FE49-AAFF-8C18F4C3A6BD}"/>
              </a:ext>
            </a:extLst>
          </p:cNvPr>
          <p:cNvSpPr>
            <a:spLocks noGrp="1" noChangeArrowheads="1"/>
          </p:cNvSpPr>
          <p:nvPr>
            <p:ph type="title"/>
          </p:nvPr>
        </p:nvSpPr>
        <p:spPr>
          <a:xfrm>
            <a:off x="129396" y="365124"/>
            <a:ext cx="4002657" cy="3063875"/>
          </a:xfrm>
        </p:spPr>
        <p:txBody>
          <a:bodyPr>
            <a:normAutofit/>
          </a:bodyPr>
          <a:lstStyle/>
          <a:p>
            <a:r>
              <a:rPr lang="en-GB" altLang="en-US" sz="3600" b="1" u="sng" dirty="0"/>
              <a:t/>
            </a:r>
            <a:br>
              <a:rPr lang="en-GB" altLang="en-US" sz="3600" b="1" u="sng" dirty="0"/>
            </a:br>
            <a:r>
              <a:rPr lang="en-GB" altLang="en-US" sz="3600" b="1" u="sng" dirty="0" smtClean="0"/>
              <a:t>Palliative Care </a:t>
            </a:r>
            <a:r>
              <a:rPr lang="en-GB" altLang="en-US" sz="3600" b="1" u="sng" dirty="0"/>
              <a:t>for Individuals with Substance Use Disorder</a:t>
            </a:r>
            <a:r>
              <a:rPr lang="en-GB" altLang="en-US" sz="2500" b="1" dirty="0"/>
              <a:t/>
            </a:r>
            <a:br>
              <a:rPr lang="en-GB" altLang="en-US" sz="2500" b="1" dirty="0"/>
            </a:br>
            <a:endParaRPr lang="en-GB" altLang="en-US" sz="2500" dirty="0"/>
          </a:p>
        </p:txBody>
      </p:sp>
      <p:sp>
        <p:nvSpPr>
          <p:cNvPr id="7" name="Content Placeholder 6">
            <a:extLst>
              <a:ext uri="{FF2B5EF4-FFF2-40B4-BE49-F238E27FC236}">
                <a16:creationId xmlns:a16="http://schemas.microsoft.com/office/drawing/2014/main" xmlns="" id="{57895106-1066-3244-B084-F5078939CFB7}"/>
              </a:ext>
            </a:extLst>
          </p:cNvPr>
          <p:cNvSpPr>
            <a:spLocks noGrp="1"/>
          </p:cNvSpPr>
          <p:nvPr>
            <p:ph idx="1"/>
          </p:nvPr>
        </p:nvSpPr>
        <p:spPr>
          <a:xfrm>
            <a:off x="238557" y="2451842"/>
            <a:ext cx="3822189" cy="4225003"/>
          </a:xfrm>
        </p:spPr>
        <p:txBody>
          <a:bodyPr rtlCol="0">
            <a:normAutofit/>
          </a:bodyPr>
          <a:lstStyle/>
          <a:p>
            <a:pPr marL="0" indent="0" fontAlgn="auto">
              <a:spcAft>
                <a:spcPts val="0"/>
              </a:spcAft>
              <a:buFontTx/>
              <a:buNone/>
              <a:defRPr/>
            </a:pPr>
            <a:endParaRPr lang="en-GB" altLang="en-US" sz="2000" b="1" dirty="0">
              <a:ea typeface="+mj-ea"/>
              <a:cs typeface="+mj-cs"/>
            </a:endParaRPr>
          </a:p>
          <a:p>
            <a:pPr marL="0" indent="0" fontAlgn="auto">
              <a:spcAft>
                <a:spcPts val="0"/>
              </a:spcAft>
              <a:buFontTx/>
              <a:buNone/>
              <a:defRPr/>
            </a:pPr>
            <a:endParaRPr lang="en-GB" sz="1800" dirty="0"/>
          </a:p>
          <a:p>
            <a:pPr marL="0" indent="0" fontAlgn="auto">
              <a:spcAft>
                <a:spcPts val="0"/>
              </a:spcAft>
              <a:buFontTx/>
              <a:buNone/>
              <a:defRPr/>
            </a:pPr>
            <a:endParaRPr lang="en-GB" sz="1800" dirty="0"/>
          </a:p>
          <a:p>
            <a:pPr marL="0" indent="0" fontAlgn="auto">
              <a:spcAft>
                <a:spcPts val="0"/>
              </a:spcAft>
              <a:buFontTx/>
              <a:buNone/>
              <a:defRPr/>
            </a:pPr>
            <a:endParaRPr lang="en-GB" sz="1800" dirty="0"/>
          </a:p>
          <a:p>
            <a:pPr marL="0" indent="0" fontAlgn="auto">
              <a:spcAft>
                <a:spcPts val="0"/>
              </a:spcAft>
              <a:buFontTx/>
              <a:buNone/>
              <a:defRPr/>
            </a:pPr>
            <a:r>
              <a:rPr lang="en-GB" sz="1800" dirty="0"/>
              <a:t>Dr </a:t>
            </a:r>
            <a:r>
              <a:rPr lang="en-GB" sz="1800" dirty="0" smtClean="0"/>
              <a:t>Lucy Hetherington</a:t>
            </a:r>
            <a:endParaRPr lang="en-GB" sz="1800" dirty="0"/>
          </a:p>
          <a:p>
            <a:pPr marL="0" indent="0" fontAlgn="auto">
              <a:spcAft>
                <a:spcPts val="0"/>
              </a:spcAft>
              <a:buFontTx/>
              <a:buNone/>
              <a:defRPr/>
            </a:pPr>
            <a:r>
              <a:rPr lang="en-GB" sz="1800" dirty="0" smtClean="0"/>
              <a:t>Consultant </a:t>
            </a:r>
            <a:r>
              <a:rPr lang="en-GB" sz="1800" dirty="0"/>
              <a:t>Palliative Medicine</a:t>
            </a:r>
          </a:p>
          <a:p>
            <a:pPr marL="0" indent="0" fontAlgn="auto">
              <a:spcAft>
                <a:spcPts val="0"/>
              </a:spcAft>
              <a:buFontTx/>
              <a:buNone/>
              <a:defRPr/>
            </a:pPr>
            <a:r>
              <a:rPr lang="en-GB" sz="1800" dirty="0"/>
              <a:t>Greater Glasgow and Clyde</a:t>
            </a:r>
          </a:p>
          <a:p>
            <a:pPr marL="0" indent="0" fontAlgn="auto">
              <a:spcAft>
                <a:spcPts val="0"/>
              </a:spcAft>
              <a:buFontTx/>
              <a:buNone/>
              <a:defRPr/>
            </a:pPr>
            <a:r>
              <a:rPr lang="en-GB" sz="1800" dirty="0" smtClean="0"/>
              <a:t>May 2025</a:t>
            </a:r>
          </a:p>
          <a:p>
            <a:pPr marL="0" indent="0" fontAlgn="auto">
              <a:spcAft>
                <a:spcPts val="0"/>
              </a:spcAft>
              <a:buFontTx/>
              <a:buNone/>
              <a:defRPr/>
            </a:pPr>
            <a:endParaRPr lang="en-GB" sz="1800" dirty="0"/>
          </a:p>
          <a:p>
            <a:pPr marL="0" indent="0" fontAlgn="auto">
              <a:spcAft>
                <a:spcPts val="0"/>
              </a:spcAft>
              <a:buFontTx/>
              <a:buNone/>
              <a:defRPr/>
            </a:pPr>
            <a:r>
              <a:rPr lang="en-GB" sz="1800" dirty="0" err="1" smtClean="0"/>
              <a:t>lucy.hetherington@nhs.scot</a:t>
            </a:r>
            <a:r>
              <a:rPr lang="en-GB" sz="1800" dirty="0" smtClean="0"/>
              <a:t>            </a:t>
            </a:r>
            <a:endParaRPr lang="en-GB" sz="18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5720" y="459939"/>
            <a:ext cx="9031779" cy="1737360"/>
          </a:xfrm>
        </p:spPr>
        <p:txBody>
          <a:bodyPr/>
          <a:lstStyle/>
          <a:p>
            <a:r>
              <a:rPr lang="en-GB" dirty="0" smtClean="0">
                <a:solidFill>
                  <a:schemeClr val="tx2"/>
                </a:solidFill>
              </a:rPr>
              <a:t>Background – Multiple Complex Needs</a:t>
            </a:r>
            <a:endParaRPr lang="en-GB" dirty="0">
              <a:solidFill>
                <a:schemeClr val="tx2"/>
              </a:solidFill>
            </a:endParaRPr>
          </a:p>
        </p:txBody>
      </p:sp>
      <p:sp>
        <p:nvSpPr>
          <p:cNvPr id="3" name="Content Placeholder 2"/>
          <p:cNvSpPr>
            <a:spLocks noGrp="1"/>
          </p:cNvSpPr>
          <p:nvPr>
            <p:ph idx="1"/>
          </p:nvPr>
        </p:nvSpPr>
        <p:spPr>
          <a:xfrm>
            <a:off x="4895663" y="3051136"/>
            <a:ext cx="5678424" cy="3876883"/>
          </a:xfrm>
        </p:spPr>
        <p:txBody>
          <a:bodyPr/>
          <a:lstStyle/>
          <a:p>
            <a:pPr marL="342900" lvl="0" indent="-342900" defTabSz="457200">
              <a:lnSpc>
                <a:spcPct val="100000"/>
              </a:lnSpc>
              <a:spcBef>
                <a:spcPts val="1000"/>
              </a:spcBef>
              <a:spcAft>
                <a:spcPts val="0"/>
              </a:spcAft>
              <a:buSzPct val="80000"/>
              <a:buFont typeface="Wingdings 3" charset="2"/>
              <a:buChar char=""/>
            </a:pPr>
            <a:endParaRPr lang="en-GB" sz="2000" dirty="0" smtClean="0">
              <a:solidFill>
                <a:prstClr val="black">
                  <a:lumMod val="75000"/>
                  <a:lumOff val="25000"/>
                </a:prstClr>
              </a:solidFill>
              <a:latin typeface="Arial" panose="020B0604020202020204" pitchFamily="34" charset="0"/>
              <a:ea typeface="Times New Roman" panose="02020603050405020304" pitchFamily="18" charset="0"/>
              <a:cs typeface="Arial" panose="020B0604020202020204" pitchFamily="34" charset="0"/>
            </a:endParaRPr>
          </a:p>
          <a:p>
            <a:pPr marL="342900" lvl="0" indent="-342900" defTabSz="457200">
              <a:lnSpc>
                <a:spcPct val="100000"/>
              </a:lnSpc>
              <a:spcBef>
                <a:spcPts val="1000"/>
              </a:spcBef>
              <a:spcAft>
                <a:spcPts val="0"/>
              </a:spcAft>
              <a:buSzPct val="80000"/>
              <a:buFont typeface="Wingdings 3" charset="2"/>
              <a:buChar char=""/>
            </a:pPr>
            <a:r>
              <a:rPr lang="en-GB" sz="2000" dirty="0" smtClean="0">
                <a:solidFill>
                  <a:schemeClr val="tx2"/>
                </a:solidFill>
                <a:latin typeface="Arial" panose="020B0604020202020204" pitchFamily="34" charset="0"/>
                <a:ea typeface="Times New Roman" panose="02020603050405020304" pitchFamily="18" charset="0"/>
                <a:cs typeface="Arial" panose="020B0604020202020204" pitchFamily="34" charset="0"/>
              </a:rPr>
              <a:t>These </a:t>
            </a:r>
            <a:r>
              <a:rPr lang="en-GB" sz="2000" dirty="0">
                <a:solidFill>
                  <a:schemeClr val="tx2"/>
                </a:solidFill>
                <a:latin typeface="Arial" panose="020B0604020202020204" pitchFamily="34" charset="0"/>
                <a:ea typeface="Times New Roman" panose="02020603050405020304" pitchFamily="18" charset="0"/>
                <a:cs typeface="Arial" panose="020B0604020202020204" pitchFamily="34" charset="0"/>
              </a:rPr>
              <a:t>challenges include</a:t>
            </a:r>
            <a:r>
              <a:rPr lang="en-GB" sz="2000" dirty="0" smtClean="0">
                <a:solidFill>
                  <a:schemeClr val="tx2"/>
                </a:solidFill>
                <a:latin typeface="Arial" panose="020B0604020202020204" pitchFamily="34" charset="0"/>
                <a:ea typeface="Times New Roman" panose="02020603050405020304" pitchFamily="18" charset="0"/>
                <a:cs typeface="Arial" panose="020B0604020202020204" pitchFamily="34" charset="0"/>
              </a:rPr>
              <a:t>:</a:t>
            </a:r>
            <a:endParaRPr lang="en-GB" sz="2000" dirty="0">
              <a:solidFill>
                <a:schemeClr val="tx2"/>
              </a:solidFill>
              <a:latin typeface="Arial" panose="020B0604020202020204" pitchFamily="34" charset="0"/>
              <a:ea typeface="Times New Roman" panose="02020603050405020304" pitchFamily="18" charset="0"/>
              <a:cs typeface="Arial" panose="020B0604020202020204" pitchFamily="34" charset="0"/>
            </a:endParaRPr>
          </a:p>
          <a:p>
            <a:pPr marL="742950" lvl="1" indent="-285750" defTabSz="457200">
              <a:lnSpc>
                <a:spcPct val="100000"/>
              </a:lnSpc>
              <a:spcBef>
                <a:spcPts val="1000"/>
              </a:spcBef>
              <a:spcAft>
                <a:spcPts val="0"/>
              </a:spcAft>
              <a:buSzPct val="80000"/>
              <a:buFont typeface="Wingdings 3" charset="2"/>
              <a:buChar char=""/>
            </a:pPr>
            <a:r>
              <a:rPr lang="en-GB" dirty="0">
                <a:solidFill>
                  <a:schemeClr val="tx2"/>
                </a:solidFill>
                <a:latin typeface="Arial" panose="020B0604020202020204" pitchFamily="34" charset="0"/>
                <a:ea typeface="Times New Roman" panose="02020603050405020304" pitchFamily="18" charset="0"/>
                <a:cs typeface="Arial" panose="020B0604020202020204" pitchFamily="34" charset="0"/>
              </a:rPr>
              <a:t>deteriorating physical and mental health</a:t>
            </a:r>
          </a:p>
          <a:p>
            <a:pPr marL="742950" lvl="1" indent="-285750" defTabSz="457200">
              <a:lnSpc>
                <a:spcPct val="100000"/>
              </a:lnSpc>
              <a:spcBef>
                <a:spcPts val="1000"/>
              </a:spcBef>
              <a:spcAft>
                <a:spcPts val="0"/>
              </a:spcAft>
              <a:buSzPct val="80000"/>
              <a:buFont typeface="Wingdings 3" charset="2"/>
              <a:buChar char=""/>
            </a:pPr>
            <a:r>
              <a:rPr lang="en-GB" dirty="0">
                <a:solidFill>
                  <a:schemeClr val="tx2"/>
                </a:solidFill>
                <a:latin typeface="Arial" panose="020B0604020202020204" pitchFamily="34" charset="0"/>
                <a:ea typeface="Times New Roman" panose="02020603050405020304" pitchFamily="18" charset="0"/>
                <a:cs typeface="Arial" panose="020B0604020202020204" pitchFamily="34" charset="0"/>
              </a:rPr>
              <a:t>poor housing or homelessness</a:t>
            </a:r>
          </a:p>
          <a:p>
            <a:pPr marL="742950" lvl="1" indent="-285750" defTabSz="457200">
              <a:lnSpc>
                <a:spcPct val="100000"/>
              </a:lnSpc>
              <a:spcBef>
                <a:spcPts val="1000"/>
              </a:spcBef>
              <a:spcAft>
                <a:spcPts val="0"/>
              </a:spcAft>
              <a:buSzPct val="80000"/>
              <a:buFont typeface="Wingdings 3" charset="2"/>
              <a:buChar char=""/>
            </a:pPr>
            <a:r>
              <a:rPr lang="en-GB" dirty="0">
                <a:solidFill>
                  <a:schemeClr val="tx2"/>
                </a:solidFill>
                <a:latin typeface="Arial" panose="020B0604020202020204" pitchFamily="34" charset="0"/>
                <a:ea typeface="Times New Roman" panose="02020603050405020304" pitchFamily="18" charset="0"/>
                <a:cs typeface="Arial" panose="020B0604020202020204" pitchFamily="34" charset="0"/>
              </a:rPr>
              <a:t>contact with the criminal justice system</a:t>
            </a:r>
          </a:p>
          <a:p>
            <a:pPr marL="742950" lvl="1" indent="-285750" defTabSz="457200">
              <a:lnSpc>
                <a:spcPct val="100000"/>
              </a:lnSpc>
              <a:spcBef>
                <a:spcPts val="1000"/>
              </a:spcBef>
              <a:spcAft>
                <a:spcPts val="0"/>
              </a:spcAft>
              <a:buSzPct val="80000"/>
              <a:buFont typeface="Wingdings 3" charset="2"/>
              <a:buChar char=""/>
            </a:pPr>
            <a:r>
              <a:rPr lang="en-GB" dirty="0">
                <a:solidFill>
                  <a:schemeClr val="tx2"/>
                </a:solidFill>
                <a:latin typeface="Arial" panose="020B0604020202020204" pitchFamily="34" charset="0"/>
                <a:ea typeface="Times New Roman" panose="02020603050405020304" pitchFamily="18" charset="0"/>
                <a:cs typeface="Arial" panose="020B0604020202020204" pitchFamily="34" charset="0"/>
              </a:rPr>
              <a:t>substance misuse</a:t>
            </a:r>
          </a:p>
          <a:p>
            <a:pPr marL="742950" lvl="1" indent="-285750" defTabSz="457200">
              <a:lnSpc>
                <a:spcPct val="100000"/>
              </a:lnSpc>
              <a:spcBef>
                <a:spcPts val="1000"/>
              </a:spcBef>
              <a:spcAft>
                <a:spcPts val="0"/>
              </a:spcAft>
              <a:buSzPct val="80000"/>
              <a:buFont typeface="Wingdings 3" charset="2"/>
              <a:buChar char=""/>
            </a:pPr>
            <a:r>
              <a:rPr lang="en-GB" dirty="0">
                <a:solidFill>
                  <a:schemeClr val="tx2"/>
                </a:solidFill>
                <a:latin typeface="Arial" panose="020B0604020202020204" pitchFamily="34" charset="0"/>
                <a:ea typeface="Times New Roman" panose="02020603050405020304" pitchFamily="18" charset="0"/>
                <a:cs typeface="Arial" panose="020B0604020202020204" pitchFamily="34" charset="0"/>
              </a:rPr>
              <a:t>gender based violence</a:t>
            </a:r>
            <a:endParaRPr lang="en-GB" dirty="0">
              <a:solidFill>
                <a:schemeClr val="tx2"/>
              </a:solidFill>
              <a:latin typeface="Arial" panose="020B0604020202020204" pitchFamily="34" charset="0"/>
              <a:ea typeface="Times New Roman" panose="02020603050405020304" pitchFamily="18" charset="0"/>
              <a:cs typeface="Times New Roman" panose="02020603050405020304" pitchFamily="18" charset="0"/>
            </a:endParaRPr>
          </a:p>
          <a:p>
            <a:endParaRPr lang="en-GB" dirty="0"/>
          </a:p>
        </p:txBody>
      </p:sp>
      <p:sp>
        <p:nvSpPr>
          <p:cNvPr id="5" name="Content Placeholder 2">
            <a:extLst>
              <a:ext uri="{FF2B5EF4-FFF2-40B4-BE49-F238E27FC236}">
                <a16:creationId xmlns="" xmlns:a16="http://schemas.microsoft.com/office/drawing/2014/main" xmlns:lc="http://schemas.openxmlformats.org/drawingml/2006/lockedCanvas" id="{304F0A33-BB09-A456-682B-E71E7D8D6FE3}"/>
              </a:ext>
            </a:extLst>
          </p:cNvPr>
          <p:cNvSpPr>
            <a:spLocks noGrp="1"/>
          </p:cNvSpPr>
          <p:nvPr>
            <p:ph type="body" sz="half" idx="2"/>
          </p:nvPr>
        </p:nvSpPr>
        <p:spPr>
          <a:xfrm>
            <a:off x="506543" y="2197299"/>
            <a:ext cx="4389120" cy="376229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GB" sz="20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Many people in Scotland struggle with complex life </a:t>
            </a:r>
            <a:r>
              <a:rPr lang="en-GB" sz="2000" dirty="0" smtClean="0">
                <a:solidFill>
                  <a:schemeClr val="tx2"/>
                </a:solidFill>
                <a:effectLst/>
                <a:latin typeface="Arial" panose="020B0604020202020204" pitchFamily="34" charset="0"/>
                <a:ea typeface="Times New Roman" panose="02020603050405020304" pitchFamily="18" charset="0"/>
                <a:cs typeface="Arial" panose="020B0604020202020204" pitchFamily="34" charset="0"/>
              </a:rPr>
              <a:t>challenges.</a:t>
            </a:r>
          </a:p>
          <a:p>
            <a:endParaRPr lang="en-GB" sz="2000" dirty="0" smtClean="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a:p>
            <a:r>
              <a:rPr lang="en-GB" sz="2000" dirty="0" smtClean="0">
                <a:solidFill>
                  <a:schemeClr val="tx2"/>
                </a:solidFill>
                <a:effectLst/>
                <a:latin typeface="Arial" panose="020B0604020202020204" pitchFamily="34" charset="0"/>
                <a:ea typeface="Times New Roman" panose="02020603050405020304" pitchFamily="18" charset="0"/>
                <a:cs typeface="Arial" panose="020B0604020202020204" pitchFamily="34" charset="0"/>
              </a:rPr>
              <a:t>Driven </a:t>
            </a:r>
            <a:r>
              <a:rPr lang="en-GB" sz="20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by a history </a:t>
            </a:r>
            <a:r>
              <a:rPr lang="en-GB" sz="2000" dirty="0" smtClean="0">
                <a:solidFill>
                  <a:schemeClr val="tx2"/>
                </a:solidFill>
                <a:effectLst/>
                <a:latin typeface="Arial" panose="020B0604020202020204" pitchFamily="34" charset="0"/>
                <a:ea typeface="Times New Roman" panose="02020603050405020304" pitchFamily="18" charset="0"/>
                <a:cs typeface="Arial" panose="020B0604020202020204" pitchFamily="34" charset="0"/>
              </a:rPr>
              <a:t>of:</a:t>
            </a:r>
          </a:p>
          <a:p>
            <a:pPr lvl="1"/>
            <a:r>
              <a:rPr lang="en-GB" sz="2000" dirty="0" smtClean="0">
                <a:solidFill>
                  <a:schemeClr val="tx2"/>
                </a:solidFill>
                <a:effectLst/>
                <a:latin typeface="Arial" panose="020B0604020202020204" pitchFamily="34" charset="0"/>
                <a:ea typeface="Times New Roman" panose="02020603050405020304" pitchFamily="18" charset="0"/>
                <a:cs typeface="Arial" panose="020B0604020202020204" pitchFamily="34" charset="0"/>
              </a:rPr>
              <a:t>poverty</a:t>
            </a:r>
          </a:p>
          <a:p>
            <a:pPr lvl="1"/>
            <a:r>
              <a:rPr lang="en-GB" sz="2000" dirty="0" smtClean="0">
                <a:solidFill>
                  <a:schemeClr val="tx2"/>
                </a:solidFill>
                <a:effectLst/>
                <a:latin typeface="Arial" panose="020B0604020202020204" pitchFamily="34" charset="0"/>
                <a:ea typeface="Times New Roman" panose="02020603050405020304" pitchFamily="18" charset="0"/>
                <a:cs typeface="Arial" panose="020B0604020202020204" pitchFamily="34" charset="0"/>
              </a:rPr>
              <a:t>childhood adversity </a:t>
            </a:r>
          </a:p>
          <a:p>
            <a:pPr lvl="1"/>
            <a:r>
              <a:rPr lang="en-GB" sz="2000" dirty="0" smtClean="0">
                <a:solidFill>
                  <a:schemeClr val="tx2"/>
                </a:solidFill>
                <a:effectLst/>
                <a:latin typeface="Arial" panose="020B0604020202020204" pitchFamily="34" charset="0"/>
                <a:ea typeface="Times New Roman" panose="02020603050405020304" pitchFamily="18" charset="0"/>
                <a:cs typeface="Arial" panose="020B0604020202020204" pitchFamily="34" charset="0"/>
              </a:rPr>
              <a:t>trauma </a:t>
            </a:r>
            <a:endParaRPr lang="en-GB" sz="2000" dirty="0">
              <a:solidFill>
                <a:schemeClr val="tx2"/>
              </a:solidFill>
              <a:latin typeface="Arial" panose="020B0604020202020204" pitchFamily="34" charset="0"/>
              <a:ea typeface="Times New Roman" panose="02020603050405020304" pitchFamily="18"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9514937" y="112143"/>
            <a:ext cx="2428744" cy="3569921"/>
          </a:xfrm>
          <a:prstGeom prst="rect">
            <a:avLst/>
          </a:prstGeom>
        </p:spPr>
      </p:pic>
    </p:spTree>
    <p:extLst>
      <p:ext uri="{BB962C8B-B14F-4D97-AF65-F5344CB8AC3E}">
        <p14:creationId xmlns:p14="http://schemas.microsoft.com/office/powerpoint/2010/main" val="40398860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02081"/>
            <a:ext cx="10858500" cy="6724624"/>
          </a:xfrm>
          <a:prstGeom prst="rect">
            <a:avLst/>
          </a:prstGeom>
        </p:spPr>
      </p:pic>
      <p:sp>
        <p:nvSpPr>
          <p:cNvPr id="6" name="TextBox 5"/>
          <p:cNvSpPr txBox="1"/>
          <p:nvPr/>
        </p:nvSpPr>
        <p:spPr>
          <a:xfrm>
            <a:off x="447674" y="5048250"/>
            <a:ext cx="3171826" cy="1477328"/>
          </a:xfrm>
          <a:prstGeom prst="rect">
            <a:avLst/>
          </a:prstGeom>
          <a:noFill/>
        </p:spPr>
        <p:txBody>
          <a:bodyPr wrap="square" rtlCol="0">
            <a:spAutoFit/>
          </a:bodyPr>
          <a:lstStyle/>
          <a:p>
            <a:pPr lvl="0" defTabSz="457200"/>
            <a:r>
              <a:rPr lang="en-US" dirty="0">
                <a:solidFill>
                  <a:schemeClr val="accent1"/>
                </a:solidFill>
                <a:latin typeface="Trebuchet MS" panose="020B0603020202020204"/>
                <a:hlinkClick r:id="rId4"/>
              </a:rPr>
              <a:t>Hard Edges Scohttps://lankellychase.org.uk/publication/hard-edges-scotland/tland full report – </a:t>
            </a:r>
            <a:r>
              <a:rPr lang="en-US" dirty="0" err="1">
                <a:solidFill>
                  <a:schemeClr val="accent1"/>
                </a:solidFill>
                <a:latin typeface="Trebuchet MS" panose="020B0603020202020204"/>
                <a:hlinkClick r:id="rId4"/>
              </a:rPr>
              <a:t>Lankelly</a:t>
            </a:r>
            <a:r>
              <a:rPr lang="en-US" dirty="0">
                <a:solidFill>
                  <a:schemeClr val="accent1"/>
                </a:solidFill>
                <a:latin typeface="Trebuchet MS" panose="020B0603020202020204"/>
                <a:hlinkClick r:id="rId4"/>
              </a:rPr>
              <a:t> Chase</a:t>
            </a:r>
            <a:endParaRPr lang="en-GB" dirty="0">
              <a:solidFill>
                <a:schemeClr val="accent1"/>
              </a:solidFill>
              <a:latin typeface="Trebuchet MS" panose="020B0603020202020204"/>
            </a:endParaRPr>
          </a:p>
        </p:txBody>
      </p:sp>
      <p:sp>
        <p:nvSpPr>
          <p:cNvPr id="7" name="Down Arrow 6"/>
          <p:cNvSpPr/>
          <p:nvPr/>
        </p:nvSpPr>
        <p:spPr>
          <a:xfrm>
            <a:off x="7467600" y="2076450"/>
            <a:ext cx="304800" cy="7524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691822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952082" y="3234906"/>
            <a:ext cx="7803815" cy="3577392"/>
          </a:xfrm>
          <a:prstGeom prst="rect">
            <a:avLst/>
          </a:prstGeom>
        </p:spPr>
      </p:pic>
      <p:pic>
        <p:nvPicPr>
          <p:cNvPr id="2" name="Picture 1"/>
          <p:cNvPicPr>
            <a:picLocks noChangeAspect="1"/>
          </p:cNvPicPr>
          <p:nvPr/>
        </p:nvPicPr>
        <p:blipFill>
          <a:blip r:embed="rId3"/>
          <a:stretch>
            <a:fillRect/>
          </a:stretch>
        </p:blipFill>
        <p:spPr>
          <a:xfrm>
            <a:off x="528513" y="343921"/>
            <a:ext cx="8040977" cy="3104129"/>
          </a:xfrm>
          <a:prstGeom prst="rect">
            <a:avLst/>
          </a:prstGeom>
        </p:spPr>
      </p:pic>
    </p:spTree>
    <p:extLst>
      <p:ext uri="{BB962C8B-B14F-4D97-AF65-F5344CB8AC3E}">
        <p14:creationId xmlns:p14="http://schemas.microsoft.com/office/powerpoint/2010/main" val="20641460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471509"/>
            <a:ext cx="8977122" cy="1737360"/>
          </a:xfrm>
        </p:spPr>
        <p:txBody>
          <a:bodyPr/>
          <a:lstStyle/>
          <a:p>
            <a:r>
              <a:rPr lang="en-GB" dirty="0"/>
              <a:t>Multiple Complex needs </a:t>
            </a:r>
          </a:p>
        </p:txBody>
      </p:sp>
      <p:sp>
        <p:nvSpPr>
          <p:cNvPr id="3" name="Content Placeholder 2"/>
          <p:cNvSpPr>
            <a:spLocks noGrp="1"/>
          </p:cNvSpPr>
          <p:nvPr>
            <p:ph idx="1"/>
          </p:nvPr>
        </p:nvSpPr>
        <p:spPr>
          <a:xfrm>
            <a:off x="6696076" y="1914525"/>
            <a:ext cx="4697348" cy="4093083"/>
          </a:xfrm>
          <a:ln w="38100">
            <a:solidFill>
              <a:srgbClr val="00B0F0"/>
            </a:solidFill>
          </a:ln>
        </p:spPr>
        <p:txBody>
          <a:bodyPr/>
          <a:lstStyle/>
          <a:p>
            <a:pPr marL="57150" lvl="0" indent="0" algn="ctr" defTabSz="457200">
              <a:lnSpc>
                <a:spcPct val="100000"/>
              </a:lnSpc>
              <a:spcBef>
                <a:spcPts val="1000"/>
              </a:spcBef>
              <a:spcAft>
                <a:spcPts val="0"/>
              </a:spcAft>
              <a:buClr>
                <a:srgbClr val="90C226"/>
              </a:buClr>
              <a:buSzPct val="80000"/>
              <a:buNone/>
            </a:pPr>
            <a:endParaRPr lang="en-GB" dirty="0" smtClean="0">
              <a:solidFill>
                <a:prstClr val="black">
                  <a:lumMod val="75000"/>
                  <a:lumOff val="25000"/>
                </a:prstClr>
              </a:solidFill>
              <a:latin typeface="Arial" panose="020B0604020202020204" pitchFamily="34" charset="0"/>
              <a:ea typeface="Times New Roman" panose="02020603050405020304" pitchFamily="18" charset="0"/>
              <a:cs typeface="Times New Roman" panose="02020603050405020304" pitchFamily="18" charset="0"/>
            </a:endParaRPr>
          </a:p>
          <a:p>
            <a:pPr marL="57150" lvl="0" indent="0" algn="ctr" defTabSz="457200">
              <a:lnSpc>
                <a:spcPct val="100000"/>
              </a:lnSpc>
              <a:spcBef>
                <a:spcPts val="1000"/>
              </a:spcBef>
              <a:spcAft>
                <a:spcPts val="0"/>
              </a:spcAft>
              <a:buClr>
                <a:srgbClr val="90C226"/>
              </a:buClr>
              <a:buSzPct val="80000"/>
              <a:buNone/>
            </a:pPr>
            <a:endParaRPr lang="en-GB" dirty="0">
              <a:solidFill>
                <a:prstClr val="black">
                  <a:lumMod val="75000"/>
                  <a:lumOff val="25000"/>
                </a:prstClr>
              </a:solidFill>
              <a:latin typeface="Arial" panose="020B0604020202020204" pitchFamily="34" charset="0"/>
              <a:ea typeface="Times New Roman" panose="02020603050405020304" pitchFamily="18" charset="0"/>
              <a:cs typeface="Times New Roman" panose="02020603050405020304" pitchFamily="18" charset="0"/>
            </a:endParaRPr>
          </a:p>
          <a:p>
            <a:pPr marL="57150" lvl="0" indent="0" algn="ctr" defTabSz="457200">
              <a:lnSpc>
                <a:spcPct val="100000"/>
              </a:lnSpc>
              <a:spcBef>
                <a:spcPts val="1000"/>
              </a:spcBef>
              <a:spcAft>
                <a:spcPts val="0"/>
              </a:spcAft>
              <a:buClr>
                <a:srgbClr val="90C226"/>
              </a:buClr>
              <a:buSzPct val="80000"/>
              <a:buNone/>
            </a:pPr>
            <a:r>
              <a:rPr lang="en-GB" b="1" dirty="0" smtClean="0">
                <a:solidFill>
                  <a:prstClr val="black">
                    <a:lumMod val="75000"/>
                    <a:lumOff val="25000"/>
                  </a:prstClr>
                </a:solidFill>
                <a:latin typeface="Arial" panose="020B0604020202020204" pitchFamily="34" charset="0"/>
                <a:ea typeface="Times New Roman" panose="02020603050405020304" pitchFamily="18" charset="0"/>
                <a:cs typeface="Times New Roman" panose="02020603050405020304" pitchFamily="18" charset="0"/>
              </a:rPr>
              <a:t>Health </a:t>
            </a:r>
            <a:r>
              <a:rPr lang="en-GB" b="1" dirty="0">
                <a:solidFill>
                  <a:prstClr val="black">
                    <a:lumMod val="75000"/>
                    <a:lumOff val="25000"/>
                  </a:prstClr>
                </a:solidFill>
                <a:latin typeface="Arial" panose="020B0604020202020204" pitchFamily="34" charset="0"/>
                <a:ea typeface="Times New Roman" panose="02020603050405020304" pitchFamily="18" charset="0"/>
                <a:cs typeface="Times New Roman" panose="02020603050405020304" pitchFamily="18" charset="0"/>
              </a:rPr>
              <a:t>and social care services are designed to meet single problems and fail to encompass these complex needs.</a:t>
            </a:r>
          </a:p>
          <a:p>
            <a:endParaRPr lang="en-GB" dirty="0"/>
          </a:p>
        </p:txBody>
      </p:sp>
      <p:sp>
        <p:nvSpPr>
          <p:cNvPr id="4" name="Text Placeholder 3"/>
          <p:cNvSpPr>
            <a:spLocks noGrp="1"/>
          </p:cNvSpPr>
          <p:nvPr>
            <p:ph type="body" sz="half" idx="2"/>
          </p:nvPr>
        </p:nvSpPr>
        <p:spPr>
          <a:xfrm>
            <a:off x="1024127" y="1914525"/>
            <a:ext cx="5671948" cy="4105275"/>
          </a:xfrm>
        </p:spPr>
        <p:txBody>
          <a:bodyPr>
            <a:noAutofit/>
          </a:bodyPr>
          <a:lstStyle/>
          <a:p>
            <a:pPr marL="342900" lvl="0" indent="-342900" defTabSz="457200">
              <a:lnSpc>
                <a:spcPct val="100000"/>
              </a:lnSpc>
              <a:spcBef>
                <a:spcPts val="1000"/>
              </a:spcBef>
              <a:spcAft>
                <a:spcPts val="0"/>
              </a:spcAft>
              <a:buSzPct val="80000"/>
              <a:buFont typeface="Wingdings 3" charset="2"/>
              <a:buChar char=""/>
            </a:pPr>
            <a:r>
              <a:rPr lang="en-GB" sz="2200" b="1" dirty="0">
                <a:solidFill>
                  <a:prstClr val="black">
                    <a:lumMod val="75000"/>
                    <a:lumOff val="25000"/>
                  </a:prstClr>
                </a:solidFill>
                <a:latin typeface="Arial" panose="020B0604020202020204" pitchFamily="34" charset="0"/>
                <a:ea typeface="Times New Roman" panose="02020603050405020304" pitchFamily="18" charset="0"/>
                <a:cs typeface="Arial" panose="020B0604020202020204" pitchFamily="34" charset="0"/>
              </a:rPr>
              <a:t>This population:</a:t>
            </a:r>
          </a:p>
          <a:p>
            <a:pPr marL="742950" lvl="1" indent="-285750" defTabSz="457200">
              <a:lnSpc>
                <a:spcPct val="100000"/>
              </a:lnSpc>
              <a:spcBef>
                <a:spcPts val="1000"/>
              </a:spcBef>
              <a:spcAft>
                <a:spcPts val="0"/>
              </a:spcAft>
              <a:buSzPct val="80000"/>
              <a:buFont typeface="Wingdings 3" charset="2"/>
              <a:buChar char=""/>
            </a:pPr>
            <a:r>
              <a:rPr lang="en-GB" sz="2200" dirty="0">
                <a:solidFill>
                  <a:prstClr val="black">
                    <a:lumMod val="75000"/>
                    <a:lumOff val="25000"/>
                  </a:prstClr>
                </a:solidFill>
                <a:latin typeface="Arial" panose="020B0604020202020204" pitchFamily="34" charset="0"/>
                <a:ea typeface="Times New Roman" panose="02020603050405020304" pitchFamily="18" charset="0"/>
                <a:cs typeface="Arial" panose="020B0604020202020204" pitchFamily="34" charset="0"/>
              </a:rPr>
              <a:t>primarily live in deprived areas</a:t>
            </a:r>
          </a:p>
          <a:p>
            <a:pPr marL="742950" lvl="1" indent="-285750" defTabSz="457200">
              <a:lnSpc>
                <a:spcPct val="100000"/>
              </a:lnSpc>
              <a:spcBef>
                <a:spcPts val="1000"/>
              </a:spcBef>
              <a:spcAft>
                <a:spcPts val="0"/>
              </a:spcAft>
              <a:buSzPct val="80000"/>
              <a:buFont typeface="Wingdings 3" charset="2"/>
              <a:buChar char=""/>
            </a:pPr>
            <a:r>
              <a:rPr lang="en-GB" sz="2200" dirty="0">
                <a:solidFill>
                  <a:prstClr val="black">
                    <a:lumMod val="75000"/>
                    <a:lumOff val="25000"/>
                  </a:prstClr>
                </a:solidFill>
                <a:latin typeface="Arial" panose="020B0604020202020204" pitchFamily="34" charset="0"/>
                <a:ea typeface="Times New Roman" panose="02020603050405020304" pitchFamily="18" charset="0"/>
                <a:cs typeface="Arial" panose="020B0604020202020204" pitchFamily="34" charset="0"/>
              </a:rPr>
              <a:t>live on the edge of potential crisis. </a:t>
            </a:r>
            <a:endParaRPr lang="en-GB" sz="2200" dirty="0" smtClean="0">
              <a:solidFill>
                <a:prstClr val="black">
                  <a:lumMod val="75000"/>
                  <a:lumOff val="25000"/>
                </a:prstClr>
              </a:solidFill>
              <a:latin typeface="Arial" panose="020B0604020202020204" pitchFamily="34" charset="0"/>
              <a:ea typeface="Times New Roman" panose="02020603050405020304" pitchFamily="18" charset="0"/>
              <a:cs typeface="Arial" panose="020B0604020202020204" pitchFamily="34" charset="0"/>
            </a:endParaRPr>
          </a:p>
          <a:p>
            <a:pPr marL="742950" lvl="1" indent="-285750" defTabSz="457200">
              <a:lnSpc>
                <a:spcPct val="100000"/>
              </a:lnSpc>
              <a:spcBef>
                <a:spcPts val="1000"/>
              </a:spcBef>
              <a:spcAft>
                <a:spcPts val="0"/>
              </a:spcAft>
              <a:buSzPct val="80000"/>
              <a:buFont typeface="Wingdings 3" charset="2"/>
              <a:buChar char=""/>
            </a:pPr>
            <a:endParaRPr lang="en-GB" sz="2200" dirty="0">
              <a:solidFill>
                <a:prstClr val="black">
                  <a:lumMod val="75000"/>
                  <a:lumOff val="25000"/>
                </a:prstClr>
              </a:solidFill>
              <a:latin typeface="Arial" panose="020B0604020202020204" pitchFamily="34" charset="0"/>
              <a:ea typeface="Times New Roman" panose="02020603050405020304" pitchFamily="18" charset="0"/>
              <a:cs typeface="Arial" panose="020B0604020202020204" pitchFamily="34" charset="0"/>
            </a:endParaRPr>
          </a:p>
          <a:p>
            <a:pPr marL="342900" lvl="0" indent="-342900" defTabSz="457200">
              <a:lnSpc>
                <a:spcPct val="100000"/>
              </a:lnSpc>
              <a:spcBef>
                <a:spcPts val="1000"/>
              </a:spcBef>
              <a:spcAft>
                <a:spcPts val="0"/>
              </a:spcAft>
              <a:buSzPct val="80000"/>
              <a:buFont typeface="Wingdings 3" charset="2"/>
              <a:buChar char=""/>
            </a:pPr>
            <a:r>
              <a:rPr lang="en-GB" sz="2200" b="1" dirty="0">
                <a:solidFill>
                  <a:prstClr val="black">
                    <a:lumMod val="75000"/>
                    <a:lumOff val="25000"/>
                  </a:prstClr>
                </a:solidFill>
                <a:latin typeface="Arial" panose="020B0604020202020204" pitchFamily="34" charset="0"/>
                <a:ea typeface="Times New Roman" panose="02020603050405020304" pitchFamily="18" charset="0"/>
                <a:cs typeface="Arial" panose="020B0604020202020204" pitchFamily="34" charset="0"/>
              </a:rPr>
              <a:t>Too often, we fail them:</a:t>
            </a:r>
          </a:p>
          <a:p>
            <a:pPr marL="742950" lvl="1" indent="-285750" defTabSz="457200">
              <a:lnSpc>
                <a:spcPct val="100000"/>
              </a:lnSpc>
              <a:spcBef>
                <a:spcPts val="1000"/>
              </a:spcBef>
              <a:spcAft>
                <a:spcPts val="0"/>
              </a:spcAft>
              <a:buSzPct val="80000"/>
              <a:buFont typeface="Wingdings 3" charset="2"/>
              <a:buChar char=""/>
            </a:pPr>
            <a:r>
              <a:rPr lang="en-GB" sz="2200" dirty="0">
                <a:solidFill>
                  <a:prstClr val="black">
                    <a:lumMod val="75000"/>
                    <a:lumOff val="25000"/>
                  </a:prstClr>
                </a:solidFill>
                <a:latin typeface="Arial" panose="020B0604020202020204" pitchFamily="34" charset="0"/>
                <a:ea typeface="Times New Roman" panose="02020603050405020304" pitchFamily="18" charset="0"/>
                <a:cs typeface="Arial" panose="020B0604020202020204" pitchFamily="34" charset="0"/>
              </a:rPr>
              <a:t>very poor quality of life</a:t>
            </a:r>
          </a:p>
          <a:p>
            <a:pPr marL="742950" lvl="1" indent="-285750" defTabSz="457200">
              <a:lnSpc>
                <a:spcPct val="100000"/>
              </a:lnSpc>
              <a:spcBef>
                <a:spcPts val="1000"/>
              </a:spcBef>
              <a:spcAft>
                <a:spcPts val="0"/>
              </a:spcAft>
              <a:buSzPct val="80000"/>
              <a:buFont typeface="Wingdings 3" charset="2"/>
              <a:buChar char=""/>
            </a:pPr>
            <a:r>
              <a:rPr lang="en-GB" sz="2200" dirty="0">
                <a:solidFill>
                  <a:prstClr val="black">
                    <a:lumMod val="75000"/>
                    <a:lumOff val="25000"/>
                  </a:prstClr>
                </a:solidFill>
                <a:latin typeface="Arial" panose="020B0604020202020204" pitchFamily="34" charset="0"/>
                <a:ea typeface="Times New Roman" panose="02020603050405020304" pitchFamily="18" charset="0"/>
                <a:cs typeface="Arial" panose="020B0604020202020204" pitchFamily="34" charset="0"/>
              </a:rPr>
              <a:t>intergenerational damage</a:t>
            </a:r>
          </a:p>
          <a:p>
            <a:pPr marL="742950" lvl="1" indent="-285750" defTabSz="457200">
              <a:lnSpc>
                <a:spcPct val="100000"/>
              </a:lnSpc>
              <a:spcBef>
                <a:spcPts val="1000"/>
              </a:spcBef>
              <a:spcAft>
                <a:spcPts val="0"/>
              </a:spcAft>
              <a:buSzPct val="80000"/>
              <a:buFont typeface="Wingdings 3" charset="2"/>
              <a:buChar char=""/>
            </a:pPr>
            <a:r>
              <a:rPr lang="en-GB" sz="2200" dirty="0">
                <a:solidFill>
                  <a:prstClr val="black">
                    <a:lumMod val="75000"/>
                    <a:lumOff val="25000"/>
                  </a:prstClr>
                </a:solidFill>
                <a:latin typeface="Arial" panose="020B0604020202020204" pitchFamily="34" charset="0"/>
                <a:ea typeface="Times New Roman" panose="02020603050405020304" pitchFamily="18" charset="0"/>
                <a:cs typeface="Arial" panose="020B0604020202020204" pitchFamily="34" charset="0"/>
              </a:rPr>
              <a:t>poor outcomes are passed on to families and children.</a:t>
            </a:r>
          </a:p>
        </p:txBody>
      </p:sp>
    </p:spTree>
    <p:extLst>
      <p:ext uri="{BB962C8B-B14F-4D97-AF65-F5344CB8AC3E}">
        <p14:creationId xmlns:p14="http://schemas.microsoft.com/office/powerpoint/2010/main" val="4658921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solidFill>
                  <a:schemeClr val="tx2"/>
                </a:solidFill>
              </a:rPr>
              <a:t>Why Palliative care</a:t>
            </a:r>
            <a:endParaRPr lang="en-GB" dirty="0">
              <a:solidFill>
                <a:schemeClr val="tx2"/>
              </a:solidFill>
            </a:endParaRPr>
          </a:p>
        </p:txBody>
      </p:sp>
      <p:sp>
        <p:nvSpPr>
          <p:cNvPr id="6" name="Content Placeholder 5"/>
          <p:cNvSpPr>
            <a:spLocks noGrp="1"/>
          </p:cNvSpPr>
          <p:nvPr>
            <p:ph idx="1"/>
          </p:nvPr>
        </p:nvSpPr>
        <p:spPr>
          <a:xfrm>
            <a:off x="1024128" y="2084832"/>
            <a:ext cx="9720073" cy="4402232"/>
          </a:xfrm>
        </p:spPr>
        <p:txBody>
          <a:bodyPr>
            <a:normAutofit/>
          </a:bodyPr>
          <a:lstStyle/>
          <a:p>
            <a:r>
              <a:rPr lang="en-GB" sz="2400" dirty="0" smtClean="0">
                <a:solidFill>
                  <a:schemeClr val="tx2"/>
                </a:solidFill>
              </a:rPr>
              <a:t>This </a:t>
            </a:r>
            <a:r>
              <a:rPr lang="en-GB" sz="2400" dirty="0">
                <a:solidFill>
                  <a:schemeClr val="tx2"/>
                </a:solidFill>
              </a:rPr>
              <a:t>growing, ageing cohort are at increased risk of developing life limiting illness, both drug and non-drug related. </a:t>
            </a:r>
            <a:endParaRPr lang="en-GB" sz="2400" dirty="0" smtClean="0">
              <a:solidFill>
                <a:schemeClr val="tx2"/>
              </a:solidFill>
            </a:endParaRPr>
          </a:p>
          <a:p>
            <a:r>
              <a:rPr lang="en-GB" sz="2400" dirty="0" smtClean="0">
                <a:solidFill>
                  <a:schemeClr val="tx2"/>
                </a:solidFill>
              </a:rPr>
              <a:t>Substance </a:t>
            </a:r>
            <a:r>
              <a:rPr lang="en-GB" sz="2400" dirty="0">
                <a:solidFill>
                  <a:schemeClr val="tx2"/>
                </a:solidFill>
              </a:rPr>
              <a:t>use may lead to an earlier age of death and a greater burden of disease and ill health</a:t>
            </a:r>
            <a:r>
              <a:rPr lang="en-GB" sz="2400" dirty="0" smtClean="0">
                <a:solidFill>
                  <a:schemeClr val="tx2"/>
                </a:solidFill>
              </a:rPr>
              <a:t>.</a:t>
            </a:r>
          </a:p>
          <a:p>
            <a:r>
              <a:rPr lang="en-GB" sz="2400" dirty="0">
                <a:solidFill>
                  <a:schemeClr val="tx2"/>
                </a:solidFill>
              </a:rPr>
              <a:t>77% of deaths in PWUD aged &gt;</a:t>
            </a:r>
            <a:r>
              <a:rPr lang="en-GB" sz="2400" dirty="0" smtClean="0">
                <a:solidFill>
                  <a:schemeClr val="tx2"/>
                </a:solidFill>
              </a:rPr>
              <a:t>40yrs </a:t>
            </a:r>
            <a:r>
              <a:rPr lang="en-GB" sz="2400" dirty="0">
                <a:solidFill>
                  <a:schemeClr val="tx2"/>
                </a:solidFill>
              </a:rPr>
              <a:t>were NOT drug </a:t>
            </a:r>
            <a:r>
              <a:rPr lang="en-GB" sz="2400" dirty="0" smtClean="0">
                <a:solidFill>
                  <a:schemeClr val="tx2"/>
                </a:solidFill>
              </a:rPr>
              <a:t>deaths.</a:t>
            </a:r>
          </a:p>
          <a:p>
            <a:r>
              <a:rPr lang="en-GB" sz="2400" dirty="0">
                <a:solidFill>
                  <a:schemeClr val="tx2"/>
                </a:solidFill>
              </a:rPr>
              <a:t>Liver diseases (15.3%), </a:t>
            </a:r>
            <a:r>
              <a:rPr lang="en-GB" sz="2400" dirty="0" smtClean="0">
                <a:solidFill>
                  <a:schemeClr val="tx2"/>
                </a:solidFill>
              </a:rPr>
              <a:t>cancer </a:t>
            </a:r>
            <a:r>
              <a:rPr lang="en-GB" sz="2400" dirty="0">
                <a:solidFill>
                  <a:schemeClr val="tx2"/>
                </a:solidFill>
              </a:rPr>
              <a:t>(13.1%), chronic lower respiratory infections (8.3%) and viral hepatitis (6.1%) </a:t>
            </a:r>
            <a:r>
              <a:rPr lang="en-GB" sz="2400" dirty="0" smtClean="0">
                <a:solidFill>
                  <a:schemeClr val="tx2"/>
                </a:solidFill>
              </a:rPr>
              <a:t>are </a:t>
            </a:r>
            <a:r>
              <a:rPr lang="en-GB" sz="2400" dirty="0">
                <a:solidFill>
                  <a:schemeClr val="tx2"/>
                </a:solidFill>
              </a:rPr>
              <a:t>common causes of death</a:t>
            </a:r>
            <a:r>
              <a:rPr lang="en-GB" sz="2400" dirty="0" smtClean="0">
                <a:solidFill>
                  <a:schemeClr val="tx2"/>
                </a:solidFill>
              </a:rPr>
              <a:t>.</a:t>
            </a:r>
          </a:p>
          <a:p>
            <a:r>
              <a:rPr lang="en-GB" sz="2400" dirty="0" smtClean="0">
                <a:solidFill>
                  <a:schemeClr val="tx2"/>
                </a:solidFill>
              </a:rPr>
              <a:t>Higher incidence of cancer compared to average population (lung, liver, lymphoma).</a:t>
            </a:r>
            <a:endParaRPr lang="en-GB" sz="2400" dirty="0">
              <a:solidFill>
                <a:schemeClr val="tx2"/>
              </a:solidFill>
            </a:endParaRPr>
          </a:p>
          <a:p>
            <a:pPr marL="0" indent="0">
              <a:buNone/>
            </a:pPr>
            <a:endParaRPr lang="en-GB" dirty="0" smtClean="0"/>
          </a:p>
          <a:p>
            <a:endParaRPr lang="en-GB" dirty="0"/>
          </a:p>
        </p:txBody>
      </p:sp>
      <p:pic>
        <p:nvPicPr>
          <p:cNvPr id="2" name="Picture 1"/>
          <p:cNvPicPr>
            <a:picLocks noChangeAspect="1"/>
          </p:cNvPicPr>
          <p:nvPr/>
        </p:nvPicPr>
        <p:blipFill>
          <a:blip r:embed="rId3"/>
          <a:stretch>
            <a:fillRect/>
          </a:stretch>
        </p:blipFill>
        <p:spPr>
          <a:xfrm>
            <a:off x="7837397" y="485155"/>
            <a:ext cx="1054699" cy="1194920"/>
          </a:xfrm>
          <a:prstGeom prst="rect">
            <a:avLst/>
          </a:prstGeom>
        </p:spPr>
      </p:pic>
      <p:pic>
        <p:nvPicPr>
          <p:cNvPr id="3" name="Picture 2"/>
          <p:cNvPicPr>
            <a:picLocks noChangeAspect="1"/>
          </p:cNvPicPr>
          <p:nvPr/>
        </p:nvPicPr>
        <p:blipFill>
          <a:blip r:embed="rId4"/>
          <a:stretch>
            <a:fillRect/>
          </a:stretch>
        </p:blipFill>
        <p:spPr>
          <a:xfrm>
            <a:off x="9222714" y="351167"/>
            <a:ext cx="2447538" cy="1462896"/>
          </a:xfrm>
          <a:prstGeom prst="rect">
            <a:avLst/>
          </a:prstGeom>
        </p:spPr>
      </p:pic>
    </p:spTree>
    <p:extLst>
      <p:ext uri="{BB962C8B-B14F-4D97-AF65-F5344CB8AC3E}">
        <p14:creationId xmlns:p14="http://schemas.microsoft.com/office/powerpoint/2010/main" val="27077583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464446"/>
            <a:ext cx="9720072" cy="1499616"/>
          </a:xfrm>
        </p:spPr>
        <p:txBody>
          <a:bodyPr/>
          <a:lstStyle/>
          <a:p>
            <a:r>
              <a:rPr lang="en-GB" dirty="0">
                <a:solidFill>
                  <a:schemeClr val="tx2"/>
                </a:solidFill>
              </a:rPr>
              <a:t>Why Palliative care</a:t>
            </a:r>
          </a:p>
        </p:txBody>
      </p:sp>
      <p:sp>
        <p:nvSpPr>
          <p:cNvPr id="3" name="Content Placeholder 2"/>
          <p:cNvSpPr>
            <a:spLocks noGrp="1"/>
          </p:cNvSpPr>
          <p:nvPr>
            <p:ph idx="1"/>
          </p:nvPr>
        </p:nvSpPr>
        <p:spPr>
          <a:xfrm>
            <a:off x="2900835" y="1878083"/>
            <a:ext cx="8308590" cy="4427827"/>
          </a:xfrm>
        </p:spPr>
        <p:txBody>
          <a:bodyPr>
            <a:normAutofit lnSpcReduction="10000"/>
          </a:bodyPr>
          <a:lstStyle/>
          <a:p>
            <a:r>
              <a:rPr lang="en-GB" dirty="0" smtClean="0">
                <a:solidFill>
                  <a:schemeClr val="tx2"/>
                </a:solidFill>
              </a:rPr>
              <a:t>Distrust</a:t>
            </a:r>
            <a:r>
              <a:rPr lang="en-GB" dirty="0">
                <a:solidFill>
                  <a:schemeClr val="tx2"/>
                </a:solidFill>
              </a:rPr>
              <a:t>, fear of stigma and fear of inappropriate management of their drug dependence, can result in healthcare avoidance and delayed presentation</a:t>
            </a:r>
            <a:r>
              <a:rPr lang="en-GB" dirty="0" smtClean="0">
                <a:solidFill>
                  <a:schemeClr val="tx2"/>
                </a:solidFill>
              </a:rPr>
              <a:t>.</a:t>
            </a:r>
          </a:p>
          <a:p>
            <a:endParaRPr lang="en-GB" dirty="0" smtClean="0">
              <a:solidFill>
                <a:schemeClr val="tx2"/>
              </a:solidFill>
            </a:endParaRPr>
          </a:p>
          <a:p>
            <a:endParaRPr lang="en-GB" sz="1000" dirty="0" smtClean="0">
              <a:solidFill>
                <a:schemeClr val="tx2"/>
              </a:solidFill>
            </a:endParaRPr>
          </a:p>
          <a:p>
            <a:r>
              <a:rPr lang="en-GB" dirty="0">
                <a:solidFill>
                  <a:schemeClr val="tx2"/>
                </a:solidFill>
              </a:rPr>
              <a:t>Pharmacology of symptom control can be complex, challenging social circumstances are common, and providing continuity of care can be difficult. </a:t>
            </a:r>
            <a:endParaRPr lang="en-GB" dirty="0" smtClean="0">
              <a:solidFill>
                <a:schemeClr val="tx2"/>
              </a:solidFill>
            </a:endParaRPr>
          </a:p>
          <a:p>
            <a:endParaRPr lang="en-GB" sz="1000" dirty="0" smtClean="0">
              <a:solidFill>
                <a:schemeClr val="tx2"/>
              </a:solidFill>
            </a:endParaRPr>
          </a:p>
          <a:p>
            <a:endParaRPr lang="en-GB" dirty="0" smtClean="0">
              <a:solidFill>
                <a:schemeClr val="tx2"/>
              </a:solidFill>
            </a:endParaRPr>
          </a:p>
          <a:p>
            <a:r>
              <a:rPr lang="en-GB" dirty="0" smtClean="0">
                <a:solidFill>
                  <a:schemeClr val="tx2"/>
                </a:solidFill>
              </a:rPr>
              <a:t>It </a:t>
            </a:r>
            <a:r>
              <a:rPr lang="en-GB" dirty="0">
                <a:solidFill>
                  <a:schemeClr val="tx2"/>
                </a:solidFill>
              </a:rPr>
              <a:t>is vital that these patients are offered compassionate, coordinated, trauma-informed, </a:t>
            </a:r>
            <a:r>
              <a:rPr lang="en-GB" dirty="0" smtClean="0">
                <a:solidFill>
                  <a:schemeClr val="tx2"/>
                </a:solidFill>
              </a:rPr>
              <a:t>non-judgmental </a:t>
            </a:r>
            <a:r>
              <a:rPr lang="en-GB" dirty="0">
                <a:solidFill>
                  <a:schemeClr val="tx2"/>
                </a:solidFill>
              </a:rPr>
              <a:t>care</a:t>
            </a:r>
          </a:p>
          <a:p>
            <a:endParaRPr lang="en-GB" dirty="0"/>
          </a:p>
        </p:txBody>
      </p:sp>
      <p:pic>
        <p:nvPicPr>
          <p:cNvPr id="4" name="Picture 3"/>
          <p:cNvPicPr>
            <a:picLocks noChangeAspect="1"/>
          </p:cNvPicPr>
          <p:nvPr/>
        </p:nvPicPr>
        <p:blipFill>
          <a:blip r:embed="rId2"/>
          <a:stretch>
            <a:fillRect/>
          </a:stretch>
        </p:blipFill>
        <p:spPr>
          <a:xfrm>
            <a:off x="694197" y="1862668"/>
            <a:ext cx="1833343" cy="1222826"/>
          </a:xfrm>
          <a:prstGeom prst="rect">
            <a:avLst/>
          </a:prstGeom>
        </p:spPr>
      </p:pic>
      <p:pic>
        <p:nvPicPr>
          <p:cNvPr id="5" name="Picture 4"/>
          <p:cNvPicPr>
            <a:picLocks noChangeAspect="1"/>
          </p:cNvPicPr>
          <p:nvPr/>
        </p:nvPicPr>
        <p:blipFill rotWithShape="1">
          <a:blip r:embed="rId3"/>
          <a:srcRect l="5643" t="7673" r="6764" b="16352"/>
          <a:stretch/>
        </p:blipFill>
        <p:spPr>
          <a:xfrm>
            <a:off x="566372" y="3275237"/>
            <a:ext cx="1961168" cy="1230058"/>
          </a:xfrm>
          <a:prstGeom prst="rect">
            <a:avLst/>
          </a:prstGeom>
        </p:spPr>
      </p:pic>
      <p:pic>
        <p:nvPicPr>
          <p:cNvPr id="6" name="Picture 5"/>
          <p:cNvPicPr>
            <a:picLocks noChangeAspect="1"/>
          </p:cNvPicPr>
          <p:nvPr/>
        </p:nvPicPr>
        <p:blipFill rotWithShape="1">
          <a:blip r:embed="rId4"/>
          <a:srcRect l="6800" t="14588" r="50683" b="14226"/>
          <a:stretch/>
        </p:blipFill>
        <p:spPr>
          <a:xfrm>
            <a:off x="803696" y="4908430"/>
            <a:ext cx="1411946" cy="1337095"/>
          </a:xfrm>
          <a:prstGeom prst="rect">
            <a:avLst/>
          </a:prstGeom>
        </p:spPr>
      </p:pic>
    </p:spTree>
    <p:extLst>
      <p:ext uri="{BB962C8B-B14F-4D97-AF65-F5344CB8AC3E}">
        <p14:creationId xmlns:p14="http://schemas.microsoft.com/office/powerpoint/2010/main" val="17591638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xmlns="" id="{2F3856E9-4239-4EE7-A372-FDCF4882FD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xmlns="" id="{CCC9CDCF-90F8-42B0-BD0A-794C526880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30095"/>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5365" name="Group 75">
            <a:extLst>
              <a:ext uri="{FF2B5EF4-FFF2-40B4-BE49-F238E27FC236}">
                <a16:creationId xmlns:a16="http://schemas.microsoft.com/office/drawing/2014/main" xmlns="" id="{C07D05FE-3FB8-4314-A050-9AB40814D71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305" y="-11219"/>
            <a:ext cx="5646974" cy="6483075"/>
            <a:chOff x="-19221" y="0"/>
            <a:chExt cx="5646974" cy="6483075"/>
          </a:xfrm>
        </p:grpSpPr>
        <p:sp>
          <p:nvSpPr>
            <p:cNvPr id="15366" name="Freeform: Shape 76">
              <a:extLst>
                <a:ext uri="{FF2B5EF4-FFF2-40B4-BE49-F238E27FC236}">
                  <a16:creationId xmlns:a16="http://schemas.microsoft.com/office/drawing/2014/main" xmlns="" id="{BDDC6C42-DDD5-4105-85F2-9C052563AE5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367" name="Freeform: Shape 77">
              <a:extLst>
                <a:ext uri="{FF2B5EF4-FFF2-40B4-BE49-F238E27FC236}">
                  <a16:creationId xmlns:a16="http://schemas.microsoft.com/office/drawing/2014/main" xmlns="" id="{DFB95E12-4EF0-42F7-BCF9-AD31B4C8EBF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368" name="Freeform: Shape 78">
              <a:extLst>
                <a:ext uri="{FF2B5EF4-FFF2-40B4-BE49-F238E27FC236}">
                  <a16:creationId xmlns:a16="http://schemas.microsoft.com/office/drawing/2014/main" xmlns="" id="{2338F8B2-67A9-4086-9341-7705CAB6F13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Shape 79">
              <a:extLst>
                <a:ext uri="{FF2B5EF4-FFF2-40B4-BE49-F238E27FC236}">
                  <a16:creationId xmlns:a16="http://schemas.microsoft.com/office/drawing/2014/main" xmlns="" id="{E653AAAF-CCEF-494B-9366-16BB3815A65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Shape 80">
              <a:extLst>
                <a:ext uri="{FF2B5EF4-FFF2-40B4-BE49-F238E27FC236}">
                  <a16:creationId xmlns:a16="http://schemas.microsoft.com/office/drawing/2014/main" xmlns="" id="{34B356D9-49C3-412F-8E03-AC9AE837169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5361" name="Title 1">
            <a:extLst>
              <a:ext uri="{FF2B5EF4-FFF2-40B4-BE49-F238E27FC236}">
                <a16:creationId xmlns:a16="http://schemas.microsoft.com/office/drawing/2014/main" xmlns="" id="{8E37F0E2-6D87-384F-95D5-CFBB2F3CF64B}"/>
              </a:ext>
            </a:extLst>
          </p:cNvPr>
          <p:cNvSpPr>
            <a:spLocks noGrp="1" noChangeArrowheads="1"/>
          </p:cNvSpPr>
          <p:nvPr>
            <p:ph type="title"/>
          </p:nvPr>
        </p:nvSpPr>
        <p:spPr>
          <a:xfrm>
            <a:off x="804672" y="2023236"/>
            <a:ext cx="3659777" cy="2820908"/>
          </a:xfrm>
        </p:spPr>
        <p:txBody>
          <a:bodyPr>
            <a:normAutofit/>
          </a:bodyPr>
          <a:lstStyle/>
          <a:p>
            <a:r>
              <a:rPr lang="en-GB" altLang="en-US" sz="4000" dirty="0">
                <a:solidFill>
                  <a:schemeClr val="tx2"/>
                </a:solidFill>
              </a:rPr>
              <a:t>So what does this mean?</a:t>
            </a:r>
          </a:p>
        </p:txBody>
      </p:sp>
      <p:graphicFrame>
        <p:nvGraphicFramePr>
          <p:cNvPr id="15364" name="Content Placeholder 2">
            <a:extLst>
              <a:ext uri="{FF2B5EF4-FFF2-40B4-BE49-F238E27FC236}">
                <a16:creationId xmlns:a16="http://schemas.microsoft.com/office/drawing/2014/main" xmlns="" id="{51E782B4-9C16-35D6-8204-994693F6512E}"/>
              </a:ext>
            </a:extLst>
          </p:cNvPr>
          <p:cNvGraphicFramePr>
            <a:graphicFrameLocks noGrp="1"/>
          </p:cNvGraphicFramePr>
          <p:nvPr>
            <p:ph idx="1"/>
            <p:extLst>
              <p:ext uri="{D42A27DB-BD31-4B8C-83A1-F6EECF244321}">
                <p14:modId xmlns:p14="http://schemas.microsoft.com/office/powerpoint/2010/main" val="1780719944"/>
              </p:ext>
            </p:extLst>
          </p:nvPr>
        </p:nvGraphicFramePr>
        <p:xfrm>
          <a:off x="6091238" y="1355833"/>
          <a:ext cx="5880045" cy="39729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4">
                                            <p:graphicEl>
                                              <a:dgm id="{A7E5B4D6-E43A-8641-9181-2192509467FC}"/>
                                            </p:graphicEl>
                                          </p:spTgt>
                                        </p:tgtEl>
                                        <p:attrNameLst>
                                          <p:attrName>style.visibility</p:attrName>
                                        </p:attrNameLst>
                                      </p:cBhvr>
                                      <p:to>
                                        <p:strVal val="visible"/>
                                      </p:to>
                                    </p:set>
                                    <p:animEffect transition="in" filter="fade">
                                      <p:cBhvr>
                                        <p:cTn id="7" dur="500"/>
                                        <p:tgtEl>
                                          <p:spTgt spid="15364">
                                            <p:graphicEl>
                                              <a:dgm id="{A7E5B4D6-E43A-8641-9181-2192509467FC}"/>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64">
                                            <p:graphicEl>
                                              <a:dgm id="{EF4F6FC8-D8CF-9F4E-A9B9-0C3D833A65AA}"/>
                                            </p:graphicEl>
                                          </p:spTgt>
                                        </p:tgtEl>
                                        <p:attrNameLst>
                                          <p:attrName>style.visibility</p:attrName>
                                        </p:attrNameLst>
                                      </p:cBhvr>
                                      <p:to>
                                        <p:strVal val="visible"/>
                                      </p:to>
                                    </p:set>
                                    <p:animEffect transition="in" filter="fade">
                                      <p:cBhvr>
                                        <p:cTn id="12" dur="500"/>
                                        <p:tgtEl>
                                          <p:spTgt spid="15364">
                                            <p:graphicEl>
                                              <a:dgm id="{EF4F6FC8-D8CF-9F4E-A9B9-0C3D833A65A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364" grpId="0">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xmlns="" id="{2F3856E9-4239-4EE7-A372-FDCF4882FD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xmlns="" id="{CCC9CDCF-90F8-42B0-BD0A-794C526880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30095"/>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76" name="Group 75">
            <a:extLst>
              <a:ext uri="{FF2B5EF4-FFF2-40B4-BE49-F238E27FC236}">
                <a16:creationId xmlns:a16="http://schemas.microsoft.com/office/drawing/2014/main" xmlns="" id="{C07D05FE-3FB8-4314-A050-9AB40814D71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305" y="-11219"/>
            <a:ext cx="5646974" cy="6483075"/>
            <a:chOff x="-19221" y="0"/>
            <a:chExt cx="5646974" cy="6483075"/>
          </a:xfrm>
        </p:grpSpPr>
        <p:sp>
          <p:nvSpPr>
            <p:cNvPr id="77" name="Freeform: Shape 76">
              <a:extLst>
                <a:ext uri="{FF2B5EF4-FFF2-40B4-BE49-F238E27FC236}">
                  <a16:creationId xmlns:a16="http://schemas.microsoft.com/office/drawing/2014/main" xmlns="" id="{BDDC6C42-DDD5-4105-85F2-9C052563AE5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Shape 77">
              <a:extLst>
                <a:ext uri="{FF2B5EF4-FFF2-40B4-BE49-F238E27FC236}">
                  <a16:creationId xmlns:a16="http://schemas.microsoft.com/office/drawing/2014/main" xmlns="" id="{DFB95E12-4EF0-42F7-BCF9-AD31B4C8EBF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Freeform: Shape 78">
              <a:extLst>
                <a:ext uri="{FF2B5EF4-FFF2-40B4-BE49-F238E27FC236}">
                  <a16:creationId xmlns:a16="http://schemas.microsoft.com/office/drawing/2014/main" xmlns="" id="{2338F8B2-67A9-4086-9341-7705CAB6F13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Shape 79">
              <a:extLst>
                <a:ext uri="{FF2B5EF4-FFF2-40B4-BE49-F238E27FC236}">
                  <a16:creationId xmlns:a16="http://schemas.microsoft.com/office/drawing/2014/main" xmlns="" id="{E653AAAF-CCEF-494B-9366-16BB3815A65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Shape 80">
              <a:extLst>
                <a:ext uri="{FF2B5EF4-FFF2-40B4-BE49-F238E27FC236}">
                  <a16:creationId xmlns:a16="http://schemas.microsoft.com/office/drawing/2014/main" xmlns="" id="{34B356D9-49C3-412F-8E03-AC9AE837169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6385" name="Title 1">
            <a:extLst>
              <a:ext uri="{FF2B5EF4-FFF2-40B4-BE49-F238E27FC236}">
                <a16:creationId xmlns:a16="http://schemas.microsoft.com/office/drawing/2014/main" xmlns="" id="{07491C5B-ADE4-7D4D-AEF0-81E752F7449C}"/>
              </a:ext>
            </a:extLst>
          </p:cNvPr>
          <p:cNvSpPr>
            <a:spLocks noGrp="1" noChangeArrowheads="1"/>
          </p:cNvSpPr>
          <p:nvPr>
            <p:ph type="title"/>
          </p:nvPr>
        </p:nvSpPr>
        <p:spPr>
          <a:xfrm>
            <a:off x="804672" y="2023236"/>
            <a:ext cx="3659777" cy="2820908"/>
          </a:xfrm>
        </p:spPr>
        <p:txBody>
          <a:bodyPr>
            <a:normAutofit/>
          </a:bodyPr>
          <a:lstStyle/>
          <a:p>
            <a:r>
              <a:rPr lang="en-GB" altLang="en-US" sz="4000">
                <a:solidFill>
                  <a:schemeClr val="tx2"/>
                </a:solidFill>
              </a:rPr>
              <a:t>Often Coupled with</a:t>
            </a:r>
          </a:p>
        </p:txBody>
      </p:sp>
      <p:graphicFrame>
        <p:nvGraphicFramePr>
          <p:cNvPr id="16388" name="Content Placeholder 2">
            <a:extLst>
              <a:ext uri="{FF2B5EF4-FFF2-40B4-BE49-F238E27FC236}">
                <a16:creationId xmlns:a16="http://schemas.microsoft.com/office/drawing/2014/main" xmlns="" id="{586FA748-46CD-3D97-7A94-1155AE534365}"/>
              </a:ext>
            </a:extLst>
          </p:cNvPr>
          <p:cNvGraphicFramePr>
            <a:graphicFrameLocks noGrp="1"/>
          </p:cNvGraphicFramePr>
          <p:nvPr>
            <p:ph idx="1"/>
            <p:extLst>
              <p:ext uri="{D42A27DB-BD31-4B8C-83A1-F6EECF244321}">
                <p14:modId xmlns:p14="http://schemas.microsoft.com/office/powerpoint/2010/main" val="1294455138"/>
              </p:ext>
            </p:extLst>
          </p:nvPr>
        </p:nvGraphicFramePr>
        <p:xfrm>
          <a:off x="5957455" y="872359"/>
          <a:ext cx="5780757" cy="48873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88">
                                            <p:graphicEl>
                                              <a:dgm id="{9E4C4AAD-97A7-014C-92D1-CBAB7307A4F2}"/>
                                            </p:graphicEl>
                                          </p:spTgt>
                                        </p:tgtEl>
                                        <p:attrNameLst>
                                          <p:attrName>style.visibility</p:attrName>
                                        </p:attrNameLst>
                                      </p:cBhvr>
                                      <p:to>
                                        <p:strVal val="visible"/>
                                      </p:to>
                                    </p:set>
                                    <p:animEffect transition="in" filter="fade">
                                      <p:cBhvr>
                                        <p:cTn id="7" dur="500"/>
                                        <p:tgtEl>
                                          <p:spTgt spid="16388">
                                            <p:graphicEl>
                                              <a:dgm id="{9E4C4AAD-97A7-014C-92D1-CBAB7307A4F2}"/>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388">
                                            <p:graphicEl>
                                              <a:dgm id="{81B27EB7-6D5C-6746-8996-6DDB683815DE}"/>
                                            </p:graphicEl>
                                          </p:spTgt>
                                        </p:tgtEl>
                                        <p:attrNameLst>
                                          <p:attrName>style.visibility</p:attrName>
                                        </p:attrNameLst>
                                      </p:cBhvr>
                                      <p:to>
                                        <p:strVal val="visible"/>
                                      </p:to>
                                    </p:set>
                                    <p:animEffect transition="in" filter="fade">
                                      <p:cBhvr>
                                        <p:cTn id="12" dur="500"/>
                                        <p:tgtEl>
                                          <p:spTgt spid="16388">
                                            <p:graphicEl>
                                              <a:dgm id="{81B27EB7-6D5C-6746-8996-6DDB683815DE}"/>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388">
                                            <p:graphicEl>
                                              <a:dgm id="{8781B7F7-83CE-B944-B0E1-1BC9234B52CF}"/>
                                            </p:graphicEl>
                                          </p:spTgt>
                                        </p:tgtEl>
                                        <p:attrNameLst>
                                          <p:attrName>style.visibility</p:attrName>
                                        </p:attrNameLst>
                                      </p:cBhvr>
                                      <p:to>
                                        <p:strVal val="visible"/>
                                      </p:to>
                                    </p:set>
                                    <p:animEffect transition="in" filter="fade">
                                      <p:cBhvr>
                                        <p:cTn id="17" dur="500"/>
                                        <p:tgtEl>
                                          <p:spTgt spid="16388">
                                            <p:graphicEl>
                                              <a:dgm id="{8781B7F7-83CE-B944-B0E1-1BC9234B52C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388" grpId="0">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xmlns="" id="{2F3856E9-4239-4EE7-A372-FDCF4882FD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xmlns="" id="{CCC9CDCF-90F8-42B0-BD0A-794C526880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30095"/>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76" name="Group 75">
            <a:extLst>
              <a:ext uri="{FF2B5EF4-FFF2-40B4-BE49-F238E27FC236}">
                <a16:creationId xmlns:a16="http://schemas.microsoft.com/office/drawing/2014/main" xmlns="" id="{C07D05FE-3FB8-4314-A050-9AB40814D71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305" y="-11219"/>
            <a:ext cx="5646974" cy="6483075"/>
            <a:chOff x="-19221" y="0"/>
            <a:chExt cx="5646974" cy="6483075"/>
          </a:xfrm>
        </p:grpSpPr>
        <p:sp>
          <p:nvSpPr>
            <p:cNvPr id="77" name="Freeform: Shape 76">
              <a:extLst>
                <a:ext uri="{FF2B5EF4-FFF2-40B4-BE49-F238E27FC236}">
                  <a16:creationId xmlns:a16="http://schemas.microsoft.com/office/drawing/2014/main" xmlns="" id="{BDDC6C42-DDD5-4105-85F2-9C052563AE5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Shape 77">
              <a:extLst>
                <a:ext uri="{FF2B5EF4-FFF2-40B4-BE49-F238E27FC236}">
                  <a16:creationId xmlns:a16="http://schemas.microsoft.com/office/drawing/2014/main" xmlns="" id="{DFB95E12-4EF0-42F7-BCF9-AD31B4C8EBF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Freeform: Shape 78">
              <a:extLst>
                <a:ext uri="{FF2B5EF4-FFF2-40B4-BE49-F238E27FC236}">
                  <a16:creationId xmlns:a16="http://schemas.microsoft.com/office/drawing/2014/main" xmlns="" id="{2338F8B2-67A9-4086-9341-7705CAB6F13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Shape 79">
              <a:extLst>
                <a:ext uri="{FF2B5EF4-FFF2-40B4-BE49-F238E27FC236}">
                  <a16:creationId xmlns:a16="http://schemas.microsoft.com/office/drawing/2014/main" xmlns="" id="{E653AAAF-CCEF-494B-9366-16BB3815A65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Shape 80">
              <a:extLst>
                <a:ext uri="{FF2B5EF4-FFF2-40B4-BE49-F238E27FC236}">
                  <a16:creationId xmlns:a16="http://schemas.microsoft.com/office/drawing/2014/main" xmlns="" id="{34B356D9-49C3-412F-8E03-AC9AE837169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6385" name="Title 1">
            <a:extLst>
              <a:ext uri="{FF2B5EF4-FFF2-40B4-BE49-F238E27FC236}">
                <a16:creationId xmlns:a16="http://schemas.microsoft.com/office/drawing/2014/main" xmlns="" id="{07491C5B-ADE4-7D4D-AEF0-81E752F7449C}"/>
              </a:ext>
            </a:extLst>
          </p:cNvPr>
          <p:cNvSpPr>
            <a:spLocks noGrp="1" noChangeArrowheads="1"/>
          </p:cNvSpPr>
          <p:nvPr>
            <p:ph type="title"/>
          </p:nvPr>
        </p:nvSpPr>
        <p:spPr>
          <a:xfrm>
            <a:off x="804672" y="2023236"/>
            <a:ext cx="3659777" cy="2820908"/>
          </a:xfrm>
        </p:spPr>
        <p:txBody>
          <a:bodyPr>
            <a:normAutofit/>
          </a:bodyPr>
          <a:lstStyle/>
          <a:p>
            <a:r>
              <a:rPr lang="en-GB" altLang="en-US" sz="4000">
                <a:solidFill>
                  <a:schemeClr val="tx2"/>
                </a:solidFill>
              </a:rPr>
              <a:t>Often Coupled with</a:t>
            </a:r>
          </a:p>
        </p:txBody>
      </p:sp>
      <p:graphicFrame>
        <p:nvGraphicFramePr>
          <p:cNvPr id="16388" name="Content Placeholder 2">
            <a:extLst>
              <a:ext uri="{FF2B5EF4-FFF2-40B4-BE49-F238E27FC236}">
                <a16:creationId xmlns:a16="http://schemas.microsoft.com/office/drawing/2014/main" xmlns="" id="{586FA748-46CD-3D97-7A94-1155AE534365}"/>
              </a:ext>
            </a:extLst>
          </p:cNvPr>
          <p:cNvGraphicFramePr>
            <a:graphicFrameLocks noGrp="1"/>
          </p:cNvGraphicFramePr>
          <p:nvPr>
            <p:ph idx="1"/>
            <p:extLst>
              <p:ext uri="{D42A27DB-BD31-4B8C-83A1-F6EECF244321}">
                <p14:modId xmlns:p14="http://schemas.microsoft.com/office/powerpoint/2010/main" val="3131634376"/>
              </p:ext>
            </p:extLst>
          </p:nvPr>
        </p:nvGraphicFramePr>
        <p:xfrm>
          <a:off x="5957455" y="1271751"/>
          <a:ext cx="5780757" cy="48347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62475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88">
                                            <p:graphicEl>
                                              <a:dgm id="{71DE778E-E027-3F40-96DB-8533037DB5A6}"/>
                                            </p:graphicEl>
                                          </p:spTgt>
                                        </p:tgtEl>
                                        <p:attrNameLst>
                                          <p:attrName>style.visibility</p:attrName>
                                        </p:attrNameLst>
                                      </p:cBhvr>
                                      <p:to>
                                        <p:strVal val="visible"/>
                                      </p:to>
                                    </p:set>
                                    <p:animEffect transition="in" filter="fade">
                                      <p:cBhvr>
                                        <p:cTn id="7" dur="500"/>
                                        <p:tgtEl>
                                          <p:spTgt spid="16388">
                                            <p:graphicEl>
                                              <a:dgm id="{71DE778E-E027-3F40-96DB-8533037DB5A6}"/>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388">
                                            <p:graphicEl>
                                              <a:dgm id="{312D72E7-E4C0-4215-8AE4-EAD13EDD3081}"/>
                                            </p:graphicEl>
                                          </p:spTgt>
                                        </p:tgtEl>
                                        <p:attrNameLst>
                                          <p:attrName>style.visibility</p:attrName>
                                        </p:attrNameLst>
                                      </p:cBhvr>
                                      <p:to>
                                        <p:strVal val="visible"/>
                                      </p:to>
                                    </p:set>
                                    <p:animEffect transition="in" filter="fade">
                                      <p:cBhvr>
                                        <p:cTn id="12" dur="500"/>
                                        <p:tgtEl>
                                          <p:spTgt spid="16388">
                                            <p:graphicEl>
                                              <a:dgm id="{312D72E7-E4C0-4215-8AE4-EAD13EDD3081}"/>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388">
                                            <p:graphicEl>
                                              <a:dgm id="{9B35E3E2-2C16-B84F-8E68-62AA207EAE5D}"/>
                                            </p:graphicEl>
                                          </p:spTgt>
                                        </p:tgtEl>
                                        <p:attrNameLst>
                                          <p:attrName>style.visibility</p:attrName>
                                        </p:attrNameLst>
                                      </p:cBhvr>
                                      <p:to>
                                        <p:strVal val="visible"/>
                                      </p:to>
                                    </p:set>
                                    <p:animEffect transition="in" filter="fade">
                                      <p:cBhvr>
                                        <p:cTn id="17" dur="500"/>
                                        <p:tgtEl>
                                          <p:spTgt spid="16388">
                                            <p:graphicEl>
                                              <a:dgm id="{9B35E3E2-2C16-B84F-8E68-62AA207EAE5D}"/>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388">
                                            <p:graphicEl>
                                              <a:dgm id="{C2D6A9FA-2660-C546-90C4-C59BD2D893D6}"/>
                                            </p:graphicEl>
                                          </p:spTgt>
                                        </p:tgtEl>
                                        <p:attrNameLst>
                                          <p:attrName>style.visibility</p:attrName>
                                        </p:attrNameLst>
                                      </p:cBhvr>
                                      <p:to>
                                        <p:strVal val="visible"/>
                                      </p:to>
                                    </p:set>
                                    <p:animEffect transition="in" filter="fade">
                                      <p:cBhvr>
                                        <p:cTn id="22" dur="500"/>
                                        <p:tgtEl>
                                          <p:spTgt spid="16388">
                                            <p:graphicEl>
                                              <a:dgm id="{C2D6A9FA-2660-C546-90C4-C59BD2D893D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388" grpId="0">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 Case – Lydia, 49F</a:t>
            </a:r>
            <a:endParaRPr lang="en-GB" dirty="0"/>
          </a:p>
        </p:txBody>
      </p:sp>
      <p:sp>
        <p:nvSpPr>
          <p:cNvPr id="3" name="Content Placeholder 2"/>
          <p:cNvSpPr>
            <a:spLocks noGrp="1"/>
          </p:cNvSpPr>
          <p:nvPr>
            <p:ph sz="half" idx="1"/>
          </p:nvPr>
        </p:nvSpPr>
        <p:spPr>
          <a:xfrm>
            <a:off x="1024127" y="2286000"/>
            <a:ext cx="10250598" cy="4023360"/>
          </a:xfrm>
        </p:spPr>
        <p:txBody>
          <a:bodyPr>
            <a:normAutofit/>
          </a:bodyPr>
          <a:lstStyle/>
          <a:p>
            <a:endParaRPr lang="en-GB" dirty="0" smtClean="0"/>
          </a:p>
          <a:p>
            <a:endParaRPr lang="en-GB" dirty="0"/>
          </a:p>
          <a:p>
            <a:r>
              <a:rPr lang="en-GB" dirty="0" smtClean="0"/>
              <a:t>Admitted </a:t>
            </a:r>
            <a:r>
              <a:rPr lang="en-GB" dirty="0"/>
              <a:t>to hospital having been found unresponsive at home. </a:t>
            </a:r>
            <a:endParaRPr lang="en-GB" dirty="0" smtClean="0"/>
          </a:p>
          <a:p>
            <a:r>
              <a:rPr lang="en-GB" dirty="0" smtClean="0"/>
              <a:t>6/12 history of:</a:t>
            </a:r>
          </a:p>
          <a:p>
            <a:pPr lvl="1"/>
            <a:r>
              <a:rPr lang="en-GB" dirty="0" smtClean="0"/>
              <a:t>weight loss </a:t>
            </a:r>
          </a:p>
          <a:p>
            <a:pPr lvl="1"/>
            <a:r>
              <a:rPr lang="en-GB" dirty="0" smtClean="0"/>
              <a:t>increasing breathlessness</a:t>
            </a:r>
          </a:p>
          <a:p>
            <a:pPr lvl="1"/>
            <a:r>
              <a:rPr lang="en-GB" dirty="0" smtClean="0"/>
              <a:t>back </a:t>
            </a:r>
            <a:r>
              <a:rPr lang="en-GB" dirty="0"/>
              <a:t>pain. </a:t>
            </a:r>
            <a:endParaRPr lang="en-GB" dirty="0" smtClean="0"/>
          </a:p>
          <a:p>
            <a:pPr lvl="1"/>
            <a:endParaRPr lang="en-GB" dirty="0"/>
          </a:p>
          <a:p>
            <a:pPr marL="128016" lvl="1" indent="0">
              <a:buNone/>
            </a:pPr>
            <a:r>
              <a:rPr lang="en-GB" sz="2200" dirty="0"/>
              <a:t>Investigations revealed a new diagnosis of lung cancer with pulmonary, nodal and bone metastases.</a:t>
            </a:r>
          </a:p>
          <a:p>
            <a:pPr lvl="1"/>
            <a:endParaRPr lang="en-GB" dirty="0"/>
          </a:p>
        </p:txBody>
      </p:sp>
      <p:pic>
        <p:nvPicPr>
          <p:cNvPr id="5" name="Picture 4"/>
          <p:cNvPicPr>
            <a:picLocks noChangeAspect="1"/>
          </p:cNvPicPr>
          <p:nvPr/>
        </p:nvPicPr>
        <p:blipFill>
          <a:blip r:embed="rId2"/>
          <a:stretch>
            <a:fillRect/>
          </a:stretch>
        </p:blipFill>
        <p:spPr>
          <a:xfrm>
            <a:off x="7720642" y="60385"/>
            <a:ext cx="4263606" cy="3197705"/>
          </a:xfrm>
          <a:prstGeom prst="rect">
            <a:avLst/>
          </a:prstGeom>
        </p:spPr>
      </p:pic>
    </p:spTree>
    <p:extLst>
      <p:ext uri="{BB962C8B-B14F-4D97-AF65-F5344CB8AC3E}">
        <p14:creationId xmlns:p14="http://schemas.microsoft.com/office/powerpoint/2010/main" val="2886173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490279"/>
            <a:ext cx="9720072" cy="1499616"/>
          </a:xfrm>
        </p:spPr>
        <p:txBody>
          <a:bodyPr/>
          <a:lstStyle/>
          <a:p>
            <a:r>
              <a:rPr lang="en-GB" dirty="0" smtClean="0">
                <a:solidFill>
                  <a:schemeClr val="tx2"/>
                </a:solidFill>
              </a:rPr>
              <a:t>Experience</a:t>
            </a:r>
            <a:endParaRPr lang="en-GB" dirty="0">
              <a:solidFill>
                <a:schemeClr val="tx2"/>
              </a:solidFill>
            </a:endParaRPr>
          </a:p>
        </p:txBody>
      </p:sp>
      <p:sp>
        <p:nvSpPr>
          <p:cNvPr id="3" name="Content Placeholder 2"/>
          <p:cNvSpPr>
            <a:spLocks noGrp="1"/>
          </p:cNvSpPr>
          <p:nvPr>
            <p:ph idx="1"/>
          </p:nvPr>
        </p:nvSpPr>
        <p:spPr>
          <a:xfrm>
            <a:off x="488951" y="1989896"/>
            <a:ext cx="5109180" cy="4302212"/>
          </a:xfrm>
        </p:spPr>
        <p:txBody>
          <a:bodyPr>
            <a:normAutofit/>
          </a:bodyPr>
          <a:lstStyle/>
          <a:p>
            <a:pPr>
              <a:buFont typeface="Wingdings" panose="05000000000000000000" pitchFamily="2" charset="2"/>
              <a:buChar char="§"/>
            </a:pPr>
            <a:r>
              <a:rPr lang="en-GB" dirty="0" smtClean="0">
                <a:solidFill>
                  <a:schemeClr val="tx2"/>
                </a:solidFill>
              </a:rPr>
              <a:t>2020/2021 Scottish Clinical Leadership Fellow, Drugs Policy, Scottish Government.</a:t>
            </a:r>
          </a:p>
          <a:p>
            <a:pPr>
              <a:buFont typeface="Wingdings" panose="05000000000000000000" pitchFamily="2" charset="2"/>
              <a:buChar char="§"/>
            </a:pPr>
            <a:r>
              <a:rPr lang="en-GB" dirty="0">
                <a:solidFill>
                  <a:schemeClr val="tx2"/>
                </a:solidFill>
              </a:rPr>
              <a:t>A</a:t>
            </a:r>
            <a:r>
              <a:rPr lang="en-GB" dirty="0" smtClean="0">
                <a:solidFill>
                  <a:schemeClr val="tx2"/>
                </a:solidFill>
              </a:rPr>
              <a:t>uthor, Scottish Palliative Care Guidelines, Individuals with substance use disorder</a:t>
            </a:r>
            <a:r>
              <a:rPr lang="en-GB" dirty="0">
                <a:solidFill>
                  <a:schemeClr val="tx2"/>
                </a:solidFill>
              </a:rPr>
              <a:t> </a:t>
            </a:r>
            <a:r>
              <a:rPr lang="en-GB" dirty="0" smtClean="0">
                <a:solidFill>
                  <a:schemeClr val="tx2"/>
                </a:solidFill>
              </a:rPr>
              <a:t>2022 &amp; 2025</a:t>
            </a:r>
            <a:endParaRPr lang="en-GB" dirty="0">
              <a:solidFill>
                <a:schemeClr val="tx2"/>
              </a:solidFill>
            </a:endParaRPr>
          </a:p>
          <a:p>
            <a:pPr>
              <a:buFont typeface="Wingdings" panose="05000000000000000000" pitchFamily="2" charset="2"/>
              <a:buChar char="§"/>
            </a:pPr>
            <a:r>
              <a:rPr lang="en-GB" dirty="0" smtClean="0">
                <a:solidFill>
                  <a:schemeClr val="tx2"/>
                </a:solidFill>
              </a:rPr>
              <a:t>Chapter Author Pain in people with Substance use disorder, Challenging Cases in Palliative Oxford University Press in May 2024. </a:t>
            </a:r>
            <a:endParaRPr lang="en-GB" dirty="0">
              <a:solidFill>
                <a:schemeClr val="tx2"/>
              </a:solidFill>
            </a:endParaRPr>
          </a:p>
        </p:txBody>
      </p:sp>
      <p:pic>
        <p:nvPicPr>
          <p:cNvPr id="4" name="Picture 3"/>
          <p:cNvPicPr>
            <a:picLocks noChangeAspect="1"/>
          </p:cNvPicPr>
          <p:nvPr/>
        </p:nvPicPr>
        <p:blipFill>
          <a:blip r:embed="rId3"/>
          <a:stretch>
            <a:fillRect/>
          </a:stretch>
        </p:blipFill>
        <p:spPr>
          <a:xfrm>
            <a:off x="5598130" y="2894256"/>
            <a:ext cx="2713421" cy="3524576"/>
          </a:xfrm>
          <a:prstGeom prst="rect">
            <a:avLst/>
          </a:prstGeom>
        </p:spPr>
      </p:pic>
      <p:pic>
        <p:nvPicPr>
          <p:cNvPr id="5" name="Picture 4"/>
          <p:cNvPicPr>
            <a:picLocks noChangeAspect="1"/>
          </p:cNvPicPr>
          <p:nvPr/>
        </p:nvPicPr>
        <p:blipFill>
          <a:blip r:embed="rId4"/>
          <a:stretch>
            <a:fillRect/>
          </a:stretch>
        </p:blipFill>
        <p:spPr>
          <a:xfrm>
            <a:off x="7182511" y="302350"/>
            <a:ext cx="4096867" cy="2402032"/>
          </a:xfrm>
          <a:prstGeom prst="rect">
            <a:avLst/>
          </a:prstGeom>
        </p:spPr>
      </p:pic>
      <p:pic>
        <p:nvPicPr>
          <p:cNvPr id="6" name="Picture 5"/>
          <p:cNvPicPr>
            <a:picLocks noChangeAspect="1"/>
          </p:cNvPicPr>
          <p:nvPr/>
        </p:nvPicPr>
        <p:blipFill rotWithShape="1">
          <a:blip r:embed="rId5"/>
          <a:srcRect t="2595" r="19531"/>
          <a:stretch/>
        </p:blipFill>
        <p:spPr>
          <a:xfrm>
            <a:off x="8398229" y="3123064"/>
            <a:ext cx="3686304" cy="3036196"/>
          </a:xfrm>
          <a:prstGeom prst="rect">
            <a:avLst/>
          </a:prstGeom>
        </p:spPr>
      </p:pic>
      <p:pic>
        <p:nvPicPr>
          <p:cNvPr id="7" name="Picture 6"/>
          <p:cNvPicPr>
            <a:picLocks noChangeAspect="1"/>
          </p:cNvPicPr>
          <p:nvPr/>
        </p:nvPicPr>
        <p:blipFill>
          <a:blip r:embed="rId6"/>
          <a:stretch>
            <a:fillRect/>
          </a:stretch>
        </p:blipFill>
        <p:spPr>
          <a:xfrm>
            <a:off x="0" y="0"/>
            <a:ext cx="3346994" cy="2511770"/>
          </a:xfrm>
          <a:prstGeom prst="rect">
            <a:avLst/>
          </a:prstGeom>
        </p:spPr>
      </p:pic>
    </p:spTree>
    <p:extLst>
      <p:ext uri="{BB962C8B-B14F-4D97-AF65-F5344CB8AC3E}">
        <p14:creationId xmlns:p14="http://schemas.microsoft.com/office/powerpoint/2010/main" val="31316805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Lydia - Background</a:t>
            </a:r>
            <a:endParaRPr lang="en-GB" dirty="0"/>
          </a:p>
        </p:txBody>
      </p:sp>
      <p:sp>
        <p:nvSpPr>
          <p:cNvPr id="3" name="Content Placeholder 2"/>
          <p:cNvSpPr>
            <a:spLocks noGrp="1"/>
          </p:cNvSpPr>
          <p:nvPr>
            <p:ph sz="half" idx="1"/>
          </p:nvPr>
        </p:nvSpPr>
        <p:spPr>
          <a:xfrm>
            <a:off x="733245" y="2286000"/>
            <a:ext cx="5045762" cy="4023360"/>
          </a:xfrm>
        </p:spPr>
        <p:txBody>
          <a:bodyPr>
            <a:normAutofit/>
          </a:bodyPr>
          <a:lstStyle/>
          <a:p>
            <a:pPr marL="0" indent="0">
              <a:buNone/>
            </a:pPr>
            <a:r>
              <a:rPr lang="en-GB" dirty="0" err="1" smtClean="0"/>
              <a:t>Hx</a:t>
            </a:r>
            <a:r>
              <a:rPr lang="en-GB" dirty="0" smtClean="0"/>
              <a:t> of </a:t>
            </a:r>
            <a:r>
              <a:rPr lang="en-GB" dirty="0"/>
              <a:t>opioid </a:t>
            </a:r>
            <a:r>
              <a:rPr lang="en-GB" dirty="0" smtClean="0"/>
              <a:t>dependence – IV heroin</a:t>
            </a:r>
          </a:p>
          <a:p>
            <a:pPr marL="0" indent="0">
              <a:buNone/>
            </a:pPr>
            <a:r>
              <a:rPr lang="en-GB" dirty="0"/>
              <a:t>M</a:t>
            </a:r>
            <a:r>
              <a:rPr lang="en-GB" dirty="0" smtClean="0"/>
              <a:t>ethadone MAT, </a:t>
            </a:r>
            <a:r>
              <a:rPr lang="en-GB" dirty="0"/>
              <a:t>50mg </a:t>
            </a:r>
            <a:r>
              <a:rPr lang="en-GB" dirty="0" smtClean="0"/>
              <a:t>daily, </a:t>
            </a:r>
            <a:r>
              <a:rPr lang="en-GB" dirty="0"/>
              <a:t>dispensed weekly. </a:t>
            </a:r>
            <a:endParaRPr lang="en-GB" dirty="0" smtClean="0"/>
          </a:p>
          <a:p>
            <a:pPr marL="0" indent="0">
              <a:buNone/>
            </a:pPr>
            <a:r>
              <a:rPr lang="en-GB" dirty="0"/>
              <a:t>G</a:t>
            </a:r>
            <a:r>
              <a:rPr lang="en-GB" dirty="0" smtClean="0"/>
              <a:t>ood </a:t>
            </a:r>
            <a:r>
              <a:rPr lang="en-GB" dirty="0"/>
              <a:t>rapport with her substance use services (SUS) key worker but </a:t>
            </a:r>
            <a:r>
              <a:rPr lang="en-GB" dirty="0" smtClean="0"/>
              <a:t>had </a:t>
            </a:r>
            <a:r>
              <a:rPr lang="en-GB" dirty="0"/>
              <a:t>declined medical review.</a:t>
            </a:r>
          </a:p>
          <a:p>
            <a:endParaRPr lang="en-GB" dirty="0" smtClean="0"/>
          </a:p>
          <a:p>
            <a:r>
              <a:rPr lang="en-GB" dirty="0" err="1" smtClean="0"/>
              <a:t>PMHx</a:t>
            </a:r>
            <a:r>
              <a:rPr lang="en-GB" dirty="0" smtClean="0"/>
              <a:t>:</a:t>
            </a:r>
            <a:endParaRPr lang="en-GB" dirty="0"/>
          </a:p>
          <a:p>
            <a:r>
              <a:rPr lang="en-GB" dirty="0"/>
              <a:t>COPD, anxiety and depression. </a:t>
            </a:r>
          </a:p>
          <a:p>
            <a:endParaRPr lang="en-GB" dirty="0" smtClean="0"/>
          </a:p>
          <a:p>
            <a:endParaRPr lang="en-GB" dirty="0"/>
          </a:p>
        </p:txBody>
      </p:sp>
      <p:sp>
        <p:nvSpPr>
          <p:cNvPr id="4" name="Content Placeholder 3"/>
          <p:cNvSpPr>
            <a:spLocks noGrp="1"/>
          </p:cNvSpPr>
          <p:nvPr>
            <p:ph sz="half" idx="2"/>
          </p:nvPr>
        </p:nvSpPr>
        <p:spPr>
          <a:xfrm>
            <a:off x="6866626" y="2102085"/>
            <a:ext cx="4813540" cy="4023360"/>
          </a:xfrm>
        </p:spPr>
        <p:txBody>
          <a:bodyPr>
            <a:normAutofit/>
          </a:bodyPr>
          <a:lstStyle/>
          <a:p>
            <a:r>
              <a:rPr lang="en-GB" dirty="0"/>
              <a:t>The admitting team suspected </a:t>
            </a:r>
            <a:r>
              <a:rPr lang="en-GB" dirty="0" smtClean="0"/>
              <a:t>use of </a:t>
            </a:r>
            <a:r>
              <a:rPr lang="en-GB" dirty="0"/>
              <a:t>non-prescribed </a:t>
            </a:r>
            <a:r>
              <a:rPr lang="en-GB" dirty="0" smtClean="0"/>
              <a:t>substances. </a:t>
            </a:r>
          </a:p>
          <a:p>
            <a:endParaRPr lang="en-GB" sz="1000" dirty="0" smtClean="0"/>
          </a:p>
          <a:p>
            <a:r>
              <a:rPr lang="en-GB" dirty="0" smtClean="0"/>
              <a:t>They </a:t>
            </a:r>
            <a:r>
              <a:rPr lang="en-GB" dirty="0"/>
              <a:t>were concerned about prescribing methadone and analgesia. </a:t>
            </a:r>
            <a:endParaRPr lang="en-GB" dirty="0" smtClean="0"/>
          </a:p>
          <a:p>
            <a:endParaRPr lang="en-GB" sz="1000" dirty="0"/>
          </a:p>
          <a:p>
            <a:r>
              <a:rPr lang="en-GB" dirty="0" smtClean="0"/>
              <a:t>Lydia </a:t>
            </a:r>
            <a:r>
              <a:rPr lang="en-GB" dirty="0"/>
              <a:t>was referred to the hospital palliative care (HPCT) for assistance with symptom control.</a:t>
            </a:r>
          </a:p>
          <a:p>
            <a:endParaRPr lang="en-GB" dirty="0"/>
          </a:p>
        </p:txBody>
      </p:sp>
      <p:pic>
        <p:nvPicPr>
          <p:cNvPr id="5" name="Picture 4"/>
          <p:cNvPicPr>
            <a:picLocks noChangeAspect="1"/>
          </p:cNvPicPr>
          <p:nvPr/>
        </p:nvPicPr>
        <p:blipFill>
          <a:blip r:embed="rId3"/>
          <a:stretch>
            <a:fillRect/>
          </a:stretch>
        </p:blipFill>
        <p:spPr>
          <a:xfrm>
            <a:off x="5934974" y="2084832"/>
            <a:ext cx="948559" cy="948559"/>
          </a:xfrm>
          <a:prstGeom prst="rect">
            <a:avLst/>
          </a:prstGeom>
        </p:spPr>
      </p:pic>
      <p:pic>
        <p:nvPicPr>
          <p:cNvPr id="6" name="Picture 5"/>
          <p:cNvPicPr>
            <a:picLocks noChangeAspect="1"/>
          </p:cNvPicPr>
          <p:nvPr/>
        </p:nvPicPr>
        <p:blipFill>
          <a:blip r:embed="rId4"/>
          <a:stretch>
            <a:fillRect/>
          </a:stretch>
        </p:blipFill>
        <p:spPr>
          <a:xfrm>
            <a:off x="5918496" y="3505571"/>
            <a:ext cx="1027436" cy="1027436"/>
          </a:xfrm>
          <a:prstGeom prst="rect">
            <a:avLst/>
          </a:prstGeom>
        </p:spPr>
      </p:pic>
      <p:pic>
        <p:nvPicPr>
          <p:cNvPr id="7" name="Picture 6"/>
          <p:cNvPicPr>
            <a:picLocks noChangeAspect="1"/>
          </p:cNvPicPr>
          <p:nvPr/>
        </p:nvPicPr>
        <p:blipFill>
          <a:blip r:embed="rId5"/>
          <a:stretch>
            <a:fillRect/>
          </a:stretch>
        </p:blipFill>
        <p:spPr>
          <a:xfrm>
            <a:off x="5825451" y="4934309"/>
            <a:ext cx="1058082" cy="1058082"/>
          </a:xfrm>
          <a:prstGeom prst="rect">
            <a:avLst/>
          </a:prstGeom>
        </p:spPr>
      </p:pic>
    </p:spTree>
    <p:extLst>
      <p:ext uri="{BB962C8B-B14F-4D97-AF65-F5344CB8AC3E}">
        <p14:creationId xmlns:p14="http://schemas.microsoft.com/office/powerpoint/2010/main" val="30640837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Lydia - HPCT</a:t>
            </a:r>
            <a:endParaRPr lang="en-GB" dirty="0"/>
          </a:p>
        </p:txBody>
      </p:sp>
      <p:sp>
        <p:nvSpPr>
          <p:cNvPr id="3" name="Content Placeholder 2"/>
          <p:cNvSpPr>
            <a:spLocks noGrp="1"/>
          </p:cNvSpPr>
          <p:nvPr>
            <p:ph sz="half" idx="1"/>
          </p:nvPr>
        </p:nvSpPr>
        <p:spPr>
          <a:xfrm>
            <a:off x="698740" y="2286000"/>
            <a:ext cx="5080267" cy="4023360"/>
          </a:xfrm>
        </p:spPr>
        <p:txBody>
          <a:bodyPr>
            <a:normAutofit/>
          </a:bodyPr>
          <a:lstStyle/>
          <a:p>
            <a:r>
              <a:rPr lang="en-GB" sz="2400" dirty="0">
                <a:latin typeface="Calibri" panose="020F0502020204030204" pitchFamily="34" charset="0"/>
                <a:cs typeface="Calibri" panose="020F0502020204030204" pitchFamily="34" charset="0"/>
              </a:rPr>
              <a:t>C</a:t>
            </a:r>
            <a:r>
              <a:rPr lang="en-GB" sz="2400" dirty="0" smtClean="0">
                <a:latin typeface="Calibri" panose="020F0502020204030204" pitchFamily="34" charset="0"/>
                <a:cs typeface="Calibri" panose="020F0502020204030204" pitchFamily="34" charset="0"/>
              </a:rPr>
              <a:t>omplex situation          early review</a:t>
            </a:r>
          </a:p>
          <a:p>
            <a:endParaRPr lang="en-GB" sz="2400" dirty="0" smtClean="0">
              <a:latin typeface="Calibri" panose="020F0502020204030204" pitchFamily="34" charset="0"/>
              <a:cs typeface="Calibri" panose="020F0502020204030204" pitchFamily="34" charset="0"/>
            </a:endParaRPr>
          </a:p>
          <a:p>
            <a:r>
              <a:rPr lang="en-GB" sz="2400" dirty="0" smtClean="0">
                <a:latin typeface="Calibri" panose="020F0502020204030204" pitchFamily="34" charset="0"/>
                <a:cs typeface="Calibri" panose="020F0502020204030204" pitchFamily="34" charset="0"/>
              </a:rPr>
              <a:t>Reassurance:</a:t>
            </a:r>
          </a:p>
          <a:p>
            <a:pPr>
              <a:buFont typeface="Arial" panose="020B0604020202020204" pitchFamily="34" charset="0"/>
              <a:buChar char="•"/>
            </a:pPr>
            <a:r>
              <a:rPr lang="en-GB" dirty="0" smtClean="0">
                <a:latin typeface="Calibri" panose="020F0502020204030204" pitchFamily="34" charset="0"/>
                <a:cs typeface="Calibri" panose="020F0502020204030204" pitchFamily="34" charset="0"/>
              </a:rPr>
              <a:t>Joint working with SUS </a:t>
            </a:r>
          </a:p>
          <a:p>
            <a:pPr>
              <a:buFont typeface="Arial" panose="020B0604020202020204" pitchFamily="34" charset="0"/>
              <a:buChar char="•"/>
            </a:pPr>
            <a:r>
              <a:rPr lang="en-GB" dirty="0" smtClean="0">
                <a:latin typeface="Calibri" panose="020F0502020204030204" pitchFamily="34" charset="0"/>
                <a:cs typeface="Calibri" panose="020F0502020204030204" pitchFamily="34" charset="0"/>
              </a:rPr>
              <a:t>symptom control</a:t>
            </a:r>
          </a:p>
          <a:p>
            <a:pPr>
              <a:buFont typeface="Arial" panose="020B0604020202020204" pitchFamily="34" charset="0"/>
              <a:buChar char="•"/>
            </a:pPr>
            <a:r>
              <a:rPr lang="en-GB" dirty="0" smtClean="0">
                <a:latin typeface="Calibri" panose="020F0502020204030204" pitchFamily="34" charset="0"/>
                <a:cs typeface="Calibri" panose="020F0502020204030204" pitchFamily="34" charset="0"/>
              </a:rPr>
              <a:t>ongoing methadone MAT</a:t>
            </a:r>
          </a:p>
          <a:p>
            <a:endParaRPr lang="en-GB" dirty="0" smtClean="0">
              <a:latin typeface="Calibri" panose="020F0502020204030204" pitchFamily="34" charset="0"/>
              <a:cs typeface="Calibri" panose="020F0502020204030204" pitchFamily="34" charset="0"/>
            </a:endParaRPr>
          </a:p>
          <a:p>
            <a:r>
              <a:rPr lang="en-GB" sz="2400" dirty="0" smtClean="0">
                <a:latin typeface="Calibri" panose="020F0502020204030204" pitchFamily="34" charset="0"/>
                <a:cs typeface="Calibri" panose="020F0502020204030204" pitchFamily="34" charset="0"/>
              </a:rPr>
              <a:t>Rapport</a:t>
            </a:r>
          </a:p>
          <a:p>
            <a:endParaRPr lang="en-GB" dirty="0"/>
          </a:p>
        </p:txBody>
      </p:sp>
      <p:sp>
        <p:nvSpPr>
          <p:cNvPr id="4" name="Content Placeholder 3"/>
          <p:cNvSpPr>
            <a:spLocks noGrp="1"/>
          </p:cNvSpPr>
          <p:nvPr>
            <p:ph sz="half" idx="2"/>
          </p:nvPr>
        </p:nvSpPr>
        <p:spPr/>
        <p:txBody>
          <a:bodyPr>
            <a:normAutofit/>
          </a:bodyPr>
          <a:lstStyle/>
          <a:p>
            <a:r>
              <a:rPr lang="en-GB" sz="2600" dirty="0" smtClean="0">
                <a:latin typeface="Calibri" panose="020F0502020204030204" pitchFamily="34" charset="0"/>
                <a:cs typeface="Calibri" panose="020F0502020204030204" pitchFamily="34" charset="0"/>
              </a:rPr>
              <a:t>Lydia confided:</a:t>
            </a:r>
          </a:p>
          <a:p>
            <a:pPr>
              <a:buFont typeface="Arial" panose="020B0604020202020204" pitchFamily="34" charset="0"/>
              <a:buChar char="•"/>
            </a:pPr>
            <a:r>
              <a:rPr lang="en-GB" sz="2600" dirty="0" smtClean="0">
                <a:latin typeface="Calibri" panose="020F0502020204030204" pitchFamily="34" charset="0"/>
                <a:cs typeface="Calibri" panose="020F0502020204030204" pitchFamily="34" charset="0"/>
              </a:rPr>
              <a:t>Street </a:t>
            </a:r>
            <a:r>
              <a:rPr lang="en-GB" sz="2600" dirty="0">
                <a:latin typeface="Calibri" panose="020F0502020204030204" pitchFamily="34" charset="0"/>
                <a:cs typeface="Calibri" panose="020F0502020204030204" pitchFamily="34" charset="0"/>
              </a:rPr>
              <a:t>benzodiazepine in addition to </a:t>
            </a:r>
            <a:r>
              <a:rPr lang="en-GB" sz="2600" dirty="0" smtClean="0">
                <a:latin typeface="Calibri" panose="020F0502020204030204" pitchFamily="34" charset="0"/>
                <a:cs typeface="Calibri" panose="020F0502020204030204" pitchFamily="34" charset="0"/>
              </a:rPr>
              <a:t>methadone - helpful </a:t>
            </a:r>
            <a:r>
              <a:rPr lang="en-GB" sz="2600" dirty="0">
                <a:latin typeface="Calibri" panose="020F0502020204030204" pitchFamily="34" charset="0"/>
                <a:cs typeface="Calibri" panose="020F0502020204030204" pitchFamily="34" charset="0"/>
              </a:rPr>
              <a:t>for her pain. </a:t>
            </a:r>
            <a:endParaRPr lang="en-GB" sz="2600" dirty="0" smtClean="0">
              <a:latin typeface="Calibri" panose="020F0502020204030204" pitchFamily="34" charset="0"/>
              <a:cs typeface="Calibri" panose="020F0502020204030204" pitchFamily="34" charset="0"/>
            </a:endParaRPr>
          </a:p>
          <a:p>
            <a:pPr>
              <a:buFont typeface="Arial" panose="020B0604020202020204" pitchFamily="34" charset="0"/>
              <a:buChar char="•"/>
            </a:pPr>
            <a:r>
              <a:rPr lang="en-GB" sz="2600" dirty="0" smtClean="0">
                <a:latin typeface="Calibri" panose="020F0502020204030204" pitchFamily="34" charset="0"/>
                <a:cs typeface="Calibri" panose="020F0502020204030204" pitchFamily="34" charset="0"/>
              </a:rPr>
              <a:t>Occasional use of partners </a:t>
            </a:r>
            <a:r>
              <a:rPr lang="en-GB" sz="2600" dirty="0">
                <a:latin typeface="Calibri" panose="020F0502020204030204" pitchFamily="34" charset="0"/>
                <a:cs typeface="Calibri" panose="020F0502020204030204" pitchFamily="34" charset="0"/>
              </a:rPr>
              <a:t>methadone when in severe pain. </a:t>
            </a:r>
            <a:endParaRPr lang="en-GB" sz="2600" dirty="0" smtClean="0">
              <a:latin typeface="Calibri" panose="020F0502020204030204" pitchFamily="34" charset="0"/>
              <a:cs typeface="Calibri" panose="020F0502020204030204" pitchFamily="34" charset="0"/>
            </a:endParaRPr>
          </a:p>
          <a:p>
            <a:pPr>
              <a:buFont typeface="Arial" panose="020B0604020202020204" pitchFamily="34" charset="0"/>
              <a:buChar char="•"/>
            </a:pPr>
            <a:r>
              <a:rPr lang="en-GB" sz="2600" dirty="0" smtClean="0">
                <a:latin typeface="Calibri" panose="020F0502020204030204" pitchFamily="34" charset="0"/>
                <a:cs typeface="Calibri" panose="020F0502020204030204" pitchFamily="34" charset="0"/>
              </a:rPr>
              <a:t>Heroin </a:t>
            </a:r>
            <a:r>
              <a:rPr lang="en-GB" sz="2600" dirty="0">
                <a:latin typeface="Calibri" panose="020F0502020204030204" pitchFamily="34" charset="0"/>
                <a:cs typeface="Calibri" panose="020F0502020204030204" pitchFamily="34" charset="0"/>
              </a:rPr>
              <a:t>use </a:t>
            </a:r>
            <a:r>
              <a:rPr lang="en-GB" sz="2600" dirty="0" smtClean="0">
                <a:latin typeface="Calibri" panose="020F0502020204030204" pitchFamily="34" charset="0"/>
                <a:cs typeface="Calibri" panose="020F0502020204030204" pitchFamily="34" charset="0"/>
              </a:rPr>
              <a:t>had crossed her mind from time to time when pain was particularly troublesome.</a:t>
            </a:r>
          </a:p>
          <a:p>
            <a:endParaRPr lang="en-GB" dirty="0"/>
          </a:p>
        </p:txBody>
      </p:sp>
      <p:sp>
        <p:nvSpPr>
          <p:cNvPr id="5" name="Right Arrow 4"/>
          <p:cNvSpPr/>
          <p:nvPr/>
        </p:nvSpPr>
        <p:spPr>
          <a:xfrm>
            <a:off x="3238873" y="2376578"/>
            <a:ext cx="379562" cy="2156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33986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Lydia symptoms</a:t>
            </a:r>
            <a:endParaRPr lang="en-GB" dirty="0"/>
          </a:p>
        </p:txBody>
      </p:sp>
      <p:sp>
        <p:nvSpPr>
          <p:cNvPr id="3" name="Content Placeholder 2"/>
          <p:cNvSpPr>
            <a:spLocks noGrp="1"/>
          </p:cNvSpPr>
          <p:nvPr>
            <p:ph sz="half" idx="1"/>
          </p:nvPr>
        </p:nvSpPr>
        <p:spPr>
          <a:xfrm>
            <a:off x="1024127" y="2286000"/>
            <a:ext cx="9810650" cy="4023360"/>
          </a:xfrm>
        </p:spPr>
        <p:txBody>
          <a:bodyPr>
            <a:normAutofit/>
          </a:bodyPr>
          <a:lstStyle/>
          <a:p>
            <a:r>
              <a:rPr lang="en-GB" dirty="0" smtClean="0"/>
              <a:t>Lumbar </a:t>
            </a:r>
            <a:r>
              <a:rPr lang="en-GB" dirty="0"/>
              <a:t>spinal </a:t>
            </a:r>
            <a:r>
              <a:rPr lang="en-GB" dirty="0" smtClean="0"/>
              <a:t>pain, radiation </a:t>
            </a:r>
            <a:r>
              <a:rPr lang="en-GB" dirty="0"/>
              <a:t>around her </a:t>
            </a:r>
            <a:r>
              <a:rPr lang="en-GB" dirty="0" smtClean="0"/>
              <a:t>flanks </a:t>
            </a:r>
            <a:endParaRPr lang="en-GB" dirty="0"/>
          </a:p>
          <a:p>
            <a:pPr lvl="1"/>
            <a:r>
              <a:rPr lang="en-GB" dirty="0" smtClean="0"/>
              <a:t>Neurological </a:t>
            </a:r>
            <a:r>
              <a:rPr lang="en-GB" dirty="0"/>
              <a:t>examination was </a:t>
            </a:r>
            <a:r>
              <a:rPr lang="en-GB" dirty="0" smtClean="0"/>
              <a:t>normal</a:t>
            </a:r>
          </a:p>
          <a:p>
            <a:r>
              <a:rPr lang="en-GB" dirty="0"/>
              <a:t>S</a:t>
            </a:r>
            <a:r>
              <a:rPr lang="en-GB" dirty="0" smtClean="0"/>
              <a:t>hortness </a:t>
            </a:r>
            <a:r>
              <a:rPr lang="en-GB" dirty="0"/>
              <a:t>of breath on </a:t>
            </a:r>
            <a:r>
              <a:rPr lang="en-GB" dirty="0" smtClean="0"/>
              <a:t>exertion</a:t>
            </a:r>
          </a:p>
          <a:p>
            <a:r>
              <a:rPr lang="en-GB" dirty="0" smtClean="0"/>
              <a:t>Constipation</a:t>
            </a:r>
          </a:p>
          <a:p>
            <a:r>
              <a:rPr lang="en-GB" dirty="0" smtClean="0"/>
              <a:t>Anxiety re hospital &amp; diagnosis</a:t>
            </a:r>
          </a:p>
          <a:p>
            <a:r>
              <a:rPr lang="en-GB" dirty="0" smtClean="0"/>
              <a:t>Worried </a:t>
            </a:r>
            <a:r>
              <a:rPr lang="en-GB" dirty="0"/>
              <a:t>she </a:t>
            </a:r>
            <a:r>
              <a:rPr lang="en-GB" dirty="0" smtClean="0"/>
              <a:t>may withdraw </a:t>
            </a:r>
            <a:r>
              <a:rPr lang="en-GB" dirty="0"/>
              <a:t>from </a:t>
            </a:r>
            <a:r>
              <a:rPr lang="en-GB" dirty="0" smtClean="0"/>
              <a:t>benzos</a:t>
            </a:r>
          </a:p>
          <a:p>
            <a:r>
              <a:rPr lang="en-GB" dirty="0" smtClean="0"/>
              <a:t>Minimal social support</a:t>
            </a:r>
            <a:endParaRPr lang="en-GB" dirty="0"/>
          </a:p>
          <a:p>
            <a:endParaRPr lang="en-GB" dirty="0"/>
          </a:p>
        </p:txBody>
      </p:sp>
      <p:pic>
        <p:nvPicPr>
          <p:cNvPr id="5" name="Picture 4"/>
          <p:cNvPicPr>
            <a:picLocks noChangeAspect="1"/>
          </p:cNvPicPr>
          <p:nvPr/>
        </p:nvPicPr>
        <p:blipFill>
          <a:blip r:embed="rId2"/>
          <a:stretch>
            <a:fillRect/>
          </a:stretch>
        </p:blipFill>
        <p:spPr>
          <a:xfrm>
            <a:off x="8358997" y="429626"/>
            <a:ext cx="3601437" cy="3310412"/>
          </a:xfrm>
          <a:prstGeom prst="rect">
            <a:avLst/>
          </a:prstGeom>
        </p:spPr>
      </p:pic>
    </p:spTree>
    <p:extLst>
      <p:ext uri="{BB962C8B-B14F-4D97-AF65-F5344CB8AC3E}">
        <p14:creationId xmlns:p14="http://schemas.microsoft.com/office/powerpoint/2010/main" val="36795787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Lydia - management</a:t>
            </a:r>
            <a:endParaRPr lang="en-GB" dirty="0"/>
          </a:p>
        </p:txBody>
      </p:sp>
      <p:sp>
        <p:nvSpPr>
          <p:cNvPr id="3" name="Content Placeholder 2"/>
          <p:cNvSpPr>
            <a:spLocks noGrp="1"/>
          </p:cNvSpPr>
          <p:nvPr>
            <p:ph sz="half" idx="1"/>
          </p:nvPr>
        </p:nvSpPr>
        <p:spPr>
          <a:xfrm>
            <a:off x="1024126" y="2286000"/>
            <a:ext cx="9543231" cy="4023360"/>
          </a:xfrm>
        </p:spPr>
        <p:txBody>
          <a:bodyPr>
            <a:normAutofit/>
          </a:bodyPr>
          <a:lstStyle/>
          <a:p>
            <a:pPr>
              <a:buFont typeface="Wingdings" panose="05000000000000000000" pitchFamily="2" charset="2"/>
              <a:buChar char="§"/>
            </a:pPr>
            <a:r>
              <a:rPr lang="en-GB" dirty="0"/>
              <a:t>D</a:t>
            </a:r>
            <a:r>
              <a:rPr lang="en-GB" dirty="0" smtClean="0"/>
              <a:t>iscussion </a:t>
            </a:r>
            <a:r>
              <a:rPr lang="en-GB" dirty="0"/>
              <a:t>with </a:t>
            </a:r>
            <a:r>
              <a:rPr lang="en-GB" dirty="0" smtClean="0"/>
              <a:t>SUS</a:t>
            </a:r>
          </a:p>
          <a:p>
            <a:pPr>
              <a:buFont typeface="Wingdings" panose="05000000000000000000" pitchFamily="2" charset="2"/>
              <a:buChar char="§"/>
            </a:pPr>
            <a:r>
              <a:rPr lang="en-GB" dirty="0" smtClean="0"/>
              <a:t>Methadone </a:t>
            </a:r>
            <a:r>
              <a:rPr lang="en-GB" dirty="0"/>
              <a:t>MAT was continued at Lydia’s normal dose </a:t>
            </a:r>
            <a:endParaRPr lang="en-GB" dirty="0" smtClean="0"/>
          </a:p>
          <a:p>
            <a:pPr>
              <a:buFont typeface="Wingdings" panose="05000000000000000000" pitchFamily="2" charset="2"/>
              <a:buChar char="§"/>
            </a:pPr>
            <a:r>
              <a:rPr lang="en-GB" dirty="0" smtClean="0"/>
              <a:t>Morphine </a:t>
            </a:r>
            <a:r>
              <a:rPr lang="en-GB" dirty="0"/>
              <a:t>sulphate </a:t>
            </a:r>
            <a:r>
              <a:rPr lang="en-GB" dirty="0" smtClean="0"/>
              <a:t>MR 20mg </a:t>
            </a:r>
            <a:r>
              <a:rPr lang="en-GB" dirty="0"/>
              <a:t>BD </a:t>
            </a:r>
            <a:endParaRPr lang="en-GB" dirty="0" smtClean="0"/>
          </a:p>
          <a:p>
            <a:pPr>
              <a:buFont typeface="Wingdings" panose="05000000000000000000" pitchFamily="2" charset="2"/>
              <a:buChar char="§"/>
            </a:pPr>
            <a:r>
              <a:rPr lang="en-GB" dirty="0" smtClean="0"/>
              <a:t>Morphine </a:t>
            </a:r>
            <a:r>
              <a:rPr lang="en-GB" dirty="0"/>
              <a:t>sulphate </a:t>
            </a:r>
            <a:r>
              <a:rPr lang="en-GB" dirty="0" smtClean="0"/>
              <a:t>IR 7mg PO PRN </a:t>
            </a:r>
          </a:p>
          <a:p>
            <a:pPr>
              <a:buFont typeface="Wingdings" panose="05000000000000000000" pitchFamily="2" charset="2"/>
              <a:buChar char="§"/>
            </a:pPr>
            <a:r>
              <a:rPr lang="en-GB" dirty="0" smtClean="0"/>
              <a:t>Diazepam </a:t>
            </a:r>
            <a:r>
              <a:rPr lang="en-GB" dirty="0"/>
              <a:t>2mg </a:t>
            </a:r>
            <a:r>
              <a:rPr lang="en-GB" dirty="0" smtClean="0"/>
              <a:t>QDS</a:t>
            </a:r>
          </a:p>
          <a:p>
            <a:pPr>
              <a:buFont typeface="Wingdings" panose="05000000000000000000" pitchFamily="2" charset="2"/>
              <a:buChar char="§"/>
            </a:pPr>
            <a:r>
              <a:rPr lang="en-GB" dirty="0" smtClean="0"/>
              <a:t>Laxatives</a:t>
            </a:r>
            <a:endParaRPr lang="en-GB" dirty="0"/>
          </a:p>
          <a:p>
            <a:endParaRPr lang="en-GB" dirty="0"/>
          </a:p>
        </p:txBody>
      </p:sp>
      <p:pic>
        <p:nvPicPr>
          <p:cNvPr id="5" name="Picture 4"/>
          <p:cNvPicPr>
            <a:picLocks noChangeAspect="1"/>
          </p:cNvPicPr>
          <p:nvPr/>
        </p:nvPicPr>
        <p:blipFill>
          <a:blip r:embed="rId2"/>
          <a:stretch>
            <a:fillRect/>
          </a:stretch>
        </p:blipFill>
        <p:spPr>
          <a:xfrm>
            <a:off x="8255479" y="3315298"/>
            <a:ext cx="3521283" cy="3086132"/>
          </a:xfrm>
          <a:prstGeom prst="rect">
            <a:avLst/>
          </a:prstGeom>
        </p:spPr>
      </p:pic>
    </p:spTree>
    <p:extLst>
      <p:ext uri="{BB962C8B-B14F-4D97-AF65-F5344CB8AC3E}">
        <p14:creationId xmlns:p14="http://schemas.microsoft.com/office/powerpoint/2010/main" val="26469540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Lydia - Management</a:t>
            </a:r>
            <a:endParaRPr lang="en-GB" dirty="0"/>
          </a:p>
        </p:txBody>
      </p:sp>
      <p:sp>
        <p:nvSpPr>
          <p:cNvPr id="3" name="Content Placeholder 2"/>
          <p:cNvSpPr>
            <a:spLocks noGrp="1"/>
          </p:cNvSpPr>
          <p:nvPr>
            <p:ph sz="half" idx="1"/>
          </p:nvPr>
        </p:nvSpPr>
        <p:spPr/>
        <p:txBody>
          <a:bodyPr>
            <a:normAutofit/>
          </a:bodyPr>
          <a:lstStyle/>
          <a:p>
            <a:r>
              <a:rPr lang="en-GB" dirty="0" smtClean="0"/>
              <a:t>Morphine MR titrated.</a:t>
            </a:r>
          </a:p>
          <a:p>
            <a:endParaRPr lang="en-GB" dirty="0" smtClean="0"/>
          </a:p>
          <a:p>
            <a:r>
              <a:rPr lang="en-GB" dirty="0" smtClean="0"/>
              <a:t>MRI </a:t>
            </a:r>
            <a:r>
              <a:rPr lang="en-GB" dirty="0"/>
              <a:t>spine confirmed lumbar metastases and ruled out cord compression. </a:t>
            </a:r>
            <a:endParaRPr lang="en-GB" dirty="0" smtClean="0"/>
          </a:p>
          <a:p>
            <a:endParaRPr lang="en-GB" dirty="0" smtClean="0"/>
          </a:p>
          <a:p>
            <a:r>
              <a:rPr lang="en-GB" dirty="0" smtClean="0"/>
              <a:t>MDT:</a:t>
            </a:r>
          </a:p>
          <a:p>
            <a:r>
              <a:rPr lang="en-GB" dirty="0" smtClean="0"/>
              <a:t>Oncology follow-up, consider XRT and SACT.</a:t>
            </a:r>
            <a:endParaRPr lang="en-GB" dirty="0"/>
          </a:p>
          <a:p>
            <a:endParaRPr lang="en-GB" dirty="0"/>
          </a:p>
        </p:txBody>
      </p:sp>
      <p:sp>
        <p:nvSpPr>
          <p:cNvPr id="4" name="Content Placeholder 3"/>
          <p:cNvSpPr>
            <a:spLocks noGrp="1"/>
          </p:cNvSpPr>
          <p:nvPr>
            <p:ph sz="half" idx="2"/>
          </p:nvPr>
        </p:nvSpPr>
        <p:spPr/>
        <p:txBody>
          <a:bodyPr>
            <a:normAutofit/>
          </a:bodyPr>
          <a:lstStyle/>
          <a:p>
            <a:r>
              <a:rPr lang="en-GB" b="1" dirty="0"/>
              <a:t>Lydia’s </a:t>
            </a:r>
            <a:r>
              <a:rPr lang="en-GB" b="1" dirty="0" smtClean="0"/>
              <a:t>goals:</a:t>
            </a:r>
          </a:p>
          <a:p>
            <a:r>
              <a:rPr lang="en-GB" dirty="0" smtClean="0"/>
              <a:t>Improved </a:t>
            </a:r>
            <a:r>
              <a:rPr lang="en-GB" dirty="0"/>
              <a:t>pain </a:t>
            </a:r>
            <a:r>
              <a:rPr lang="en-GB" dirty="0" smtClean="0"/>
              <a:t>control</a:t>
            </a:r>
          </a:p>
          <a:p>
            <a:r>
              <a:rPr lang="en-GB" dirty="0" smtClean="0"/>
              <a:t>Time with daughter (20F). </a:t>
            </a:r>
          </a:p>
          <a:p>
            <a:r>
              <a:rPr lang="en-GB" dirty="0" smtClean="0"/>
              <a:t>Time in recently secured </a:t>
            </a:r>
            <a:r>
              <a:rPr lang="en-GB" dirty="0"/>
              <a:t>her own </a:t>
            </a:r>
            <a:r>
              <a:rPr lang="en-GB" dirty="0" smtClean="0"/>
              <a:t>flat.</a:t>
            </a:r>
            <a:endParaRPr lang="en-GB" dirty="0"/>
          </a:p>
        </p:txBody>
      </p:sp>
    </p:spTree>
    <p:extLst>
      <p:ext uri="{BB962C8B-B14F-4D97-AF65-F5344CB8AC3E}">
        <p14:creationId xmlns:p14="http://schemas.microsoft.com/office/powerpoint/2010/main" val="13599059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Lydia - Discharge</a:t>
            </a:r>
            <a:endParaRPr lang="en-GB" dirty="0"/>
          </a:p>
        </p:txBody>
      </p:sp>
      <p:sp>
        <p:nvSpPr>
          <p:cNvPr id="3" name="Content Placeholder 2"/>
          <p:cNvSpPr>
            <a:spLocks noGrp="1"/>
          </p:cNvSpPr>
          <p:nvPr>
            <p:ph sz="half" idx="1"/>
          </p:nvPr>
        </p:nvSpPr>
        <p:spPr/>
        <p:txBody>
          <a:bodyPr/>
          <a:lstStyle/>
          <a:p>
            <a:r>
              <a:rPr lang="en-GB" dirty="0"/>
              <a:t>D</a:t>
            </a:r>
            <a:r>
              <a:rPr lang="en-GB" dirty="0" smtClean="0"/>
              <a:t>ischarged </a:t>
            </a:r>
            <a:r>
              <a:rPr lang="en-GB" dirty="0"/>
              <a:t>home </a:t>
            </a:r>
            <a:endParaRPr lang="en-GB" dirty="0" smtClean="0"/>
          </a:p>
          <a:p>
            <a:r>
              <a:rPr lang="en-GB" dirty="0" smtClean="0"/>
              <a:t>Community </a:t>
            </a:r>
            <a:r>
              <a:rPr lang="en-GB" dirty="0"/>
              <a:t>palliative care follow-up. </a:t>
            </a:r>
            <a:endParaRPr lang="en-GB" dirty="0" smtClean="0"/>
          </a:p>
          <a:p>
            <a:r>
              <a:rPr lang="en-GB" dirty="0" smtClean="0"/>
              <a:t>Lydia’s </a:t>
            </a:r>
            <a:r>
              <a:rPr lang="en-GB" dirty="0"/>
              <a:t>case was discussed directly </a:t>
            </a:r>
            <a:r>
              <a:rPr lang="en-GB" dirty="0" smtClean="0"/>
              <a:t>with:</a:t>
            </a:r>
          </a:p>
          <a:p>
            <a:pPr lvl="1"/>
            <a:r>
              <a:rPr lang="en-GB" dirty="0" smtClean="0"/>
              <a:t>GP</a:t>
            </a:r>
          </a:p>
          <a:p>
            <a:pPr lvl="1"/>
            <a:r>
              <a:rPr lang="en-GB" dirty="0" smtClean="0"/>
              <a:t>Pharmacy</a:t>
            </a:r>
          </a:p>
          <a:p>
            <a:pPr lvl="1"/>
            <a:r>
              <a:rPr lang="en-GB" dirty="0" smtClean="0"/>
              <a:t>SUS </a:t>
            </a:r>
          </a:p>
          <a:p>
            <a:pPr lvl="1"/>
            <a:r>
              <a:rPr lang="en-GB" dirty="0"/>
              <a:t>D</a:t>
            </a:r>
            <a:r>
              <a:rPr lang="en-GB" dirty="0" smtClean="0"/>
              <a:t>iscussions </a:t>
            </a:r>
            <a:r>
              <a:rPr lang="en-GB" dirty="0"/>
              <a:t>around the safe provision of controlled </a:t>
            </a:r>
            <a:r>
              <a:rPr lang="en-GB" dirty="0" smtClean="0"/>
              <a:t>drugs</a:t>
            </a:r>
            <a:endParaRPr lang="en-GB" dirty="0"/>
          </a:p>
          <a:p>
            <a:endParaRPr lang="en-GB" dirty="0"/>
          </a:p>
        </p:txBody>
      </p:sp>
      <p:pic>
        <p:nvPicPr>
          <p:cNvPr id="5" name="Content Placeholder 4"/>
          <p:cNvPicPr>
            <a:picLocks noGrp="1" noChangeAspect="1"/>
          </p:cNvPicPr>
          <p:nvPr>
            <p:ph sz="half" idx="2"/>
          </p:nvPr>
        </p:nvPicPr>
        <p:blipFill>
          <a:blip r:embed="rId2"/>
          <a:stretch>
            <a:fillRect/>
          </a:stretch>
        </p:blipFill>
        <p:spPr>
          <a:xfrm>
            <a:off x="6109493" y="2286001"/>
            <a:ext cx="5284047" cy="3511550"/>
          </a:xfrm>
          <a:prstGeom prst="rect">
            <a:avLst/>
          </a:prstGeom>
        </p:spPr>
      </p:pic>
    </p:spTree>
    <p:extLst>
      <p:ext uri="{BB962C8B-B14F-4D97-AF65-F5344CB8AC3E}">
        <p14:creationId xmlns:p14="http://schemas.microsoft.com/office/powerpoint/2010/main" val="20035878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Lydia - community</a:t>
            </a:r>
            <a:endParaRPr lang="en-GB" dirty="0"/>
          </a:p>
        </p:txBody>
      </p:sp>
      <p:sp>
        <p:nvSpPr>
          <p:cNvPr id="3" name="Content Placeholder 2"/>
          <p:cNvSpPr>
            <a:spLocks noGrp="1"/>
          </p:cNvSpPr>
          <p:nvPr>
            <p:ph sz="half" idx="1"/>
          </p:nvPr>
        </p:nvSpPr>
        <p:spPr>
          <a:xfrm>
            <a:off x="1024127" y="2286000"/>
            <a:ext cx="9922794" cy="4023360"/>
          </a:xfrm>
        </p:spPr>
        <p:txBody>
          <a:bodyPr>
            <a:normAutofit/>
          </a:bodyPr>
          <a:lstStyle/>
          <a:p>
            <a:r>
              <a:rPr lang="en-GB" dirty="0" smtClean="0"/>
              <a:t>Initially……… met community </a:t>
            </a:r>
            <a:r>
              <a:rPr lang="en-GB" dirty="0"/>
              <a:t>team and </a:t>
            </a:r>
            <a:r>
              <a:rPr lang="en-GB" dirty="0" smtClean="0"/>
              <a:t>oncology OPC.</a:t>
            </a:r>
          </a:p>
          <a:p>
            <a:r>
              <a:rPr lang="en-GB" sz="1100" dirty="0" smtClean="0"/>
              <a:t> </a:t>
            </a:r>
          </a:p>
          <a:p>
            <a:r>
              <a:rPr lang="en-GB" dirty="0" smtClean="0"/>
              <a:t>Later…….. </a:t>
            </a:r>
            <a:r>
              <a:rPr lang="en-GB" dirty="0"/>
              <a:t>stopped responding to phone calls and </a:t>
            </a:r>
            <a:r>
              <a:rPr lang="en-GB" dirty="0" smtClean="0"/>
              <a:t>DNA’s. </a:t>
            </a:r>
          </a:p>
          <a:p>
            <a:endParaRPr lang="en-GB" sz="1000" dirty="0"/>
          </a:p>
          <a:p>
            <a:r>
              <a:rPr lang="en-GB" dirty="0" smtClean="0"/>
              <a:t>4 weeks later:</a:t>
            </a:r>
          </a:p>
          <a:p>
            <a:pPr lvl="1">
              <a:buFont typeface="Arial" panose="020B0604020202020204" pitchFamily="34" charset="0"/>
              <a:buChar char="•"/>
            </a:pPr>
            <a:r>
              <a:rPr lang="en-GB" dirty="0" smtClean="0"/>
              <a:t>Readmitted </a:t>
            </a:r>
            <a:r>
              <a:rPr lang="en-GB" dirty="0"/>
              <a:t>to </a:t>
            </a:r>
            <a:r>
              <a:rPr lang="en-GB" dirty="0" smtClean="0"/>
              <a:t>hospital ‘off legs’</a:t>
            </a:r>
          </a:p>
          <a:p>
            <a:pPr lvl="1">
              <a:buFont typeface="Arial" panose="020B0604020202020204" pitchFamily="34" charset="0"/>
              <a:buChar char="•"/>
            </a:pPr>
            <a:r>
              <a:rPr lang="en-GB" dirty="0"/>
              <a:t>PS 3-4, weight loss, lower back pain with radiation down her </a:t>
            </a:r>
            <a:r>
              <a:rPr lang="en-GB" dirty="0" smtClean="0"/>
              <a:t>legs </a:t>
            </a:r>
          </a:p>
          <a:p>
            <a:pPr lvl="1">
              <a:buFont typeface="Arial" panose="020B0604020202020204" pitchFamily="34" charset="0"/>
              <a:buChar char="•"/>
            </a:pPr>
            <a:r>
              <a:rPr lang="en-GB" dirty="0" smtClean="0"/>
              <a:t>Partner left</a:t>
            </a:r>
          </a:p>
          <a:p>
            <a:pPr lvl="1">
              <a:buFont typeface="Arial" panose="020B0604020202020204" pitchFamily="34" charset="0"/>
              <a:buChar char="•"/>
            </a:pPr>
            <a:r>
              <a:rPr lang="en-GB" dirty="0" smtClean="0"/>
              <a:t>Contact with old friends</a:t>
            </a:r>
          </a:p>
          <a:p>
            <a:pPr lvl="1">
              <a:buFont typeface="Arial" panose="020B0604020202020204" pitchFamily="34" charset="0"/>
              <a:buChar char="•"/>
            </a:pPr>
            <a:r>
              <a:rPr lang="en-GB" dirty="0" smtClean="0"/>
              <a:t>Heroin use - provided </a:t>
            </a:r>
            <a:r>
              <a:rPr lang="en-GB" dirty="0"/>
              <a:t>an escape from the ‘hopelessness’ she was </a:t>
            </a:r>
            <a:r>
              <a:rPr lang="en-GB" dirty="0" smtClean="0"/>
              <a:t>experiencing</a:t>
            </a:r>
          </a:p>
          <a:p>
            <a:pPr lvl="1">
              <a:buFont typeface="Arial" panose="020B0604020202020204" pitchFamily="34" charset="0"/>
              <a:buChar char="•"/>
            </a:pPr>
            <a:r>
              <a:rPr lang="en-GB" dirty="0" smtClean="0"/>
              <a:t>PS 3-4, weight loss, lower back pain with radiation down her legs</a:t>
            </a:r>
          </a:p>
          <a:p>
            <a:endParaRPr lang="en-GB" dirty="0"/>
          </a:p>
        </p:txBody>
      </p:sp>
    </p:spTree>
    <p:extLst>
      <p:ext uri="{BB962C8B-B14F-4D97-AF65-F5344CB8AC3E}">
        <p14:creationId xmlns:p14="http://schemas.microsoft.com/office/powerpoint/2010/main" val="2567782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Lydia - </a:t>
            </a:r>
            <a:r>
              <a:rPr lang="en-GB" dirty="0" smtClean="0"/>
              <a:t>Readmission</a:t>
            </a:r>
            <a:endParaRPr lang="en-GB" dirty="0"/>
          </a:p>
        </p:txBody>
      </p:sp>
      <p:sp>
        <p:nvSpPr>
          <p:cNvPr id="3" name="Content Placeholder 2"/>
          <p:cNvSpPr>
            <a:spLocks noGrp="1"/>
          </p:cNvSpPr>
          <p:nvPr>
            <p:ph sz="half" idx="1"/>
          </p:nvPr>
        </p:nvSpPr>
        <p:spPr>
          <a:xfrm>
            <a:off x="509363" y="1682151"/>
            <a:ext cx="4754880" cy="4023360"/>
          </a:xfrm>
        </p:spPr>
        <p:txBody>
          <a:bodyPr>
            <a:normAutofit/>
          </a:bodyPr>
          <a:lstStyle/>
          <a:p>
            <a:endParaRPr lang="en-GB" dirty="0" smtClean="0"/>
          </a:p>
          <a:p>
            <a:r>
              <a:rPr lang="en-GB" dirty="0" smtClean="0"/>
              <a:t>MRI </a:t>
            </a:r>
            <a:r>
              <a:rPr lang="en-GB" dirty="0"/>
              <a:t>scan confirmed spinal cord </a:t>
            </a:r>
            <a:r>
              <a:rPr lang="en-GB" dirty="0" smtClean="0"/>
              <a:t>compression</a:t>
            </a:r>
          </a:p>
          <a:p>
            <a:r>
              <a:rPr lang="en-GB" dirty="0" smtClean="0"/>
              <a:t>XRT </a:t>
            </a:r>
          </a:p>
          <a:p>
            <a:r>
              <a:rPr lang="en-GB" dirty="0" smtClean="0"/>
              <a:t>Not for SACT</a:t>
            </a:r>
            <a:endParaRPr lang="en-GB" dirty="0"/>
          </a:p>
          <a:p>
            <a:endParaRPr lang="en-GB" dirty="0"/>
          </a:p>
        </p:txBody>
      </p:sp>
      <p:sp>
        <p:nvSpPr>
          <p:cNvPr id="4" name="Content Placeholder 3"/>
          <p:cNvSpPr>
            <a:spLocks noGrp="1"/>
          </p:cNvSpPr>
          <p:nvPr>
            <p:ph sz="half" idx="2"/>
          </p:nvPr>
        </p:nvSpPr>
        <p:spPr>
          <a:xfrm>
            <a:off x="6670806" y="2294627"/>
            <a:ext cx="4754880" cy="4023360"/>
          </a:xfrm>
        </p:spPr>
        <p:txBody>
          <a:bodyPr>
            <a:normAutofit/>
          </a:bodyPr>
          <a:lstStyle/>
          <a:p>
            <a:r>
              <a:rPr lang="en-GB" dirty="0" smtClean="0"/>
              <a:t>HPCT:</a:t>
            </a:r>
          </a:p>
          <a:p>
            <a:pPr>
              <a:buFont typeface="Wingdings" panose="05000000000000000000" pitchFamily="2" charset="2"/>
              <a:buChar char="§"/>
            </a:pPr>
            <a:r>
              <a:rPr lang="en-GB" dirty="0" smtClean="0"/>
              <a:t>Worked </a:t>
            </a:r>
            <a:r>
              <a:rPr lang="en-GB" dirty="0"/>
              <a:t>with SUS to re-establish methadone </a:t>
            </a:r>
            <a:r>
              <a:rPr lang="en-GB" dirty="0" smtClean="0"/>
              <a:t>MAT.</a:t>
            </a:r>
          </a:p>
          <a:p>
            <a:pPr>
              <a:buFont typeface="Wingdings" panose="05000000000000000000" pitchFamily="2" charset="2"/>
              <a:buChar char="§"/>
            </a:pPr>
            <a:r>
              <a:rPr lang="en-GB" dirty="0" smtClean="0"/>
              <a:t>Manage </a:t>
            </a:r>
            <a:r>
              <a:rPr lang="en-GB" dirty="0"/>
              <a:t>her symptoms of pain and anxiety. </a:t>
            </a:r>
            <a:endParaRPr lang="en-GB" dirty="0" smtClean="0"/>
          </a:p>
          <a:p>
            <a:pPr>
              <a:buFont typeface="Wingdings" panose="05000000000000000000" pitchFamily="2" charset="2"/>
              <a:buChar char="§"/>
            </a:pPr>
            <a:r>
              <a:rPr lang="en-GB" dirty="0" smtClean="0"/>
              <a:t>Gabapentin </a:t>
            </a:r>
            <a:r>
              <a:rPr lang="en-GB" dirty="0"/>
              <a:t>was added for neuropathic pain.</a:t>
            </a:r>
          </a:p>
          <a:p>
            <a:endParaRPr lang="en-GB" dirty="0"/>
          </a:p>
        </p:txBody>
      </p:sp>
      <p:pic>
        <p:nvPicPr>
          <p:cNvPr id="5" name="Picture 4"/>
          <p:cNvPicPr>
            <a:picLocks noChangeAspect="1"/>
          </p:cNvPicPr>
          <p:nvPr/>
        </p:nvPicPr>
        <p:blipFill>
          <a:blip r:embed="rId2"/>
          <a:stretch>
            <a:fillRect/>
          </a:stretch>
        </p:blipFill>
        <p:spPr>
          <a:xfrm>
            <a:off x="3163312" y="2700582"/>
            <a:ext cx="2942236" cy="3680550"/>
          </a:xfrm>
          <a:prstGeom prst="rect">
            <a:avLst/>
          </a:prstGeom>
        </p:spPr>
      </p:pic>
    </p:spTree>
    <p:extLst>
      <p:ext uri="{BB962C8B-B14F-4D97-AF65-F5344CB8AC3E}">
        <p14:creationId xmlns:p14="http://schemas.microsoft.com/office/powerpoint/2010/main" val="42051021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Lydia </a:t>
            </a:r>
            <a:r>
              <a:rPr lang="en-GB" dirty="0" smtClean="0"/>
              <a:t>– ONGOING CARE</a:t>
            </a:r>
            <a:endParaRPr lang="en-GB" dirty="0"/>
          </a:p>
        </p:txBody>
      </p:sp>
      <p:sp>
        <p:nvSpPr>
          <p:cNvPr id="3" name="Content Placeholder 2"/>
          <p:cNvSpPr>
            <a:spLocks noGrp="1"/>
          </p:cNvSpPr>
          <p:nvPr>
            <p:ph sz="half" idx="1"/>
          </p:nvPr>
        </p:nvSpPr>
        <p:spPr/>
        <p:txBody>
          <a:bodyPr>
            <a:normAutofit/>
          </a:bodyPr>
          <a:lstStyle/>
          <a:p>
            <a:pPr>
              <a:spcAft>
                <a:spcPts val="1800"/>
              </a:spcAft>
              <a:buFont typeface="Arial" panose="020B0604020202020204" pitchFamily="34" charset="0"/>
              <a:buChar char="•"/>
            </a:pPr>
            <a:r>
              <a:rPr lang="en-GB" dirty="0" smtClean="0"/>
              <a:t>Mobility limited to transferring with assistance</a:t>
            </a:r>
          </a:p>
          <a:p>
            <a:pPr>
              <a:spcAft>
                <a:spcPts val="1800"/>
              </a:spcAft>
              <a:buFont typeface="Arial" panose="020B0604020202020204" pitchFamily="34" charset="0"/>
              <a:buChar char="•"/>
            </a:pPr>
            <a:r>
              <a:rPr lang="en-GB" dirty="0" smtClean="0"/>
              <a:t>No rehab potential</a:t>
            </a:r>
          </a:p>
          <a:p>
            <a:pPr>
              <a:spcAft>
                <a:spcPts val="1800"/>
              </a:spcAft>
              <a:buFont typeface="Arial" panose="020B0604020202020204" pitchFamily="34" charset="0"/>
              <a:buChar char="•"/>
            </a:pPr>
            <a:r>
              <a:rPr lang="en-GB" dirty="0" smtClean="0"/>
              <a:t>Safety of CDs, JIC meds</a:t>
            </a:r>
          </a:p>
          <a:p>
            <a:pPr>
              <a:spcAft>
                <a:spcPts val="1800"/>
              </a:spcAft>
              <a:buFont typeface="Arial" panose="020B0604020202020204" pitchFamily="34" charset="0"/>
              <a:buChar char="•"/>
            </a:pPr>
            <a:r>
              <a:rPr lang="en-GB" dirty="0" smtClean="0"/>
              <a:t>No family support</a:t>
            </a:r>
            <a:endParaRPr lang="en-GB" dirty="0"/>
          </a:p>
        </p:txBody>
      </p:sp>
      <p:sp>
        <p:nvSpPr>
          <p:cNvPr id="4" name="Content Placeholder 3"/>
          <p:cNvSpPr>
            <a:spLocks noGrp="1"/>
          </p:cNvSpPr>
          <p:nvPr>
            <p:ph sz="half" idx="2"/>
          </p:nvPr>
        </p:nvSpPr>
        <p:spPr>
          <a:xfrm>
            <a:off x="6144595" y="2342186"/>
            <a:ext cx="4754880" cy="4023360"/>
          </a:xfrm>
        </p:spPr>
        <p:txBody>
          <a:bodyPr>
            <a:normAutofit/>
          </a:bodyPr>
          <a:lstStyle/>
          <a:p>
            <a:endParaRPr lang="en-GB" dirty="0" smtClean="0"/>
          </a:p>
          <a:p>
            <a:endParaRPr lang="en-GB" dirty="0"/>
          </a:p>
          <a:p>
            <a:endParaRPr lang="en-GB" dirty="0" smtClean="0"/>
          </a:p>
          <a:p>
            <a:r>
              <a:rPr lang="en-GB" dirty="0"/>
              <a:t>A</a:t>
            </a:r>
            <a:r>
              <a:rPr lang="en-GB" dirty="0" smtClean="0"/>
              <a:t>ppropriate place of care?</a:t>
            </a:r>
            <a:endParaRPr lang="en-GB" dirty="0"/>
          </a:p>
        </p:txBody>
      </p:sp>
      <p:pic>
        <p:nvPicPr>
          <p:cNvPr id="5" name="Picture 4"/>
          <p:cNvPicPr>
            <a:picLocks noChangeAspect="1"/>
          </p:cNvPicPr>
          <p:nvPr/>
        </p:nvPicPr>
        <p:blipFill rotWithShape="1">
          <a:blip r:embed="rId3"/>
          <a:srcRect r="307" b="7143"/>
          <a:stretch/>
        </p:blipFill>
        <p:spPr>
          <a:xfrm>
            <a:off x="8160589" y="327862"/>
            <a:ext cx="2984132" cy="2993308"/>
          </a:xfrm>
          <a:prstGeom prst="rect">
            <a:avLst/>
          </a:prstGeom>
        </p:spPr>
      </p:pic>
    </p:spTree>
    <p:extLst>
      <p:ext uri="{BB962C8B-B14F-4D97-AF65-F5344CB8AC3E}">
        <p14:creationId xmlns:p14="http://schemas.microsoft.com/office/powerpoint/2010/main" val="30973026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Lydia</a:t>
            </a:r>
            <a:endParaRPr lang="en-GB" dirty="0"/>
          </a:p>
        </p:txBody>
      </p:sp>
      <p:sp>
        <p:nvSpPr>
          <p:cNvPr id="3" name="Content Placeholder 2"/>
          <p:cNvSpPr>
            <a:spLocks noGrp="1"/>
          </p:cNvSpPr>
          <p:nvPr>
            <p:ph sz="half" idx="1"/>
          </p:nvPr>
        </p:nvSpPr>
        <p:spPr>
          <a:xfrm>
            <a:off x="834346" y="2518913"/>
            <a:ext cx="4754880" cy="4023360"/>
          </a:xfrm>
        </p:spPr>
        <p:txBody>
          <a:bodyPr/>
          <a:lstStyle/>
          <a:p>
            <a:pPr>
              <a:buFont typeface="Wingdings" panose="05000000000000000000" pitchFamily="2" charset="2"/>
              <a:buChar char="§"/>
            </a:pPr>
            <a:r>
              <a:rPr lang="en-GB" dirty="0" err="1" smtClean="0"/>
              <a:t>Hopice</a:t>
            </a:r>
            <a:r>
              <a:rPr lang="en-GB" dirty="0" smtClean="0"/>
              <a:t> IPU for </a:t>
            </a:r>
            <a:r>
              <a:rPr lang="en-GB" dirty="0" err="1" smtClean="0"/>
              <a:t>Sx</a:t>
            </a:r>
            <a:r>
              <a:rPr lang="en-GB" dirty="0" smtClean="0"/>
              <a:t> control</a:t>
            </a:r>
          </a:p>
          <a:p>
            <a:pPr>
              <a:buFont typeface="Wingdings" panose="05000000000000000000" pitchFamily="2" charset="2"/>
              <a:buChar char="§"/>
            </a:pPr>
            <a:r>
              <a:rPr lang="en-GB" dirty="0" smtClean="0"/>
              <a:t>Deteriorating condition</a:t>
            </a:r>
          </a:p>
          <a:p>
            <a:pPr>
              <a:buFont typeface="Wingdings" panose="05000000000000000000" pitchFamily="2" charset="2"/>
              <a:buChar char="§"/>
            </a:pPr>
            <a:r>
              <a:rPr lang="en-GB" dirty="0" smtClean="0"/>
              <a:t>‘Short weeks’</a:t>
            </a:r>
            <a:endParaRPr lang="en-GB" dirty="0"/>
          </a:p>
        </p:txBody>
      </p:sp>
      <p:sp>
        <p:nvSpPr>
          <p:cNvPr id="4" name="Content Placeholder 3"/>
          <p:cNvSpPr>
            <a:spLocks noGrp="1"/>
          </p:cNvSpPr>
          <p:nvPr>
            <p:ph sz="half" idx="2"/>
          </p:nvPr>
        </p:nvSpPr>
        <p:spPr/>
        <p:txBody>
          <a:bodyPr/>
          <a:lstStyle/>
          <a:p>
            <a:r>
              <a:rPr lang="en-GB" dirty="0" smtClean="0"/>
              <a:t>Two CSCIs </a:t>
            </a:r>
            <a:r>
              <a:rPr lang="en-GB" dirty="0"/>
              <a:t>were </a:t>
            </a:r>
            <a:r>
              <a:rPr lang="en-GB" dirty="0" smtClean="0"/>
              <a:t>commenced:</a:t>
            </a:r>
            <a:endParaRPr lang="en-GB" dirty="0"/>
          </a:p>
          <a:p>
            <a:pPr marL="457200" indent="-457200">
              <a:buFont typeface="+mj-lt"/>
              <a:buAutoNum type="arabicPeriod"/>
            </a:pPr>
            <a:r>
              <a:rPr lang="en-GB" dirty="0" smtClean="0"/>
              <a:t>morphine </a:t>
            </a:r>
            <a:r>
              <a:rPr lang="en-GB" dirty="0"/>
              <a:t>and </a:t>
            </a:r>
            <a:r>
              <a:rPr lang="en-GB" dirty="0" smtClean="0"/>
              <a:t>midazolam</a:t>
            </a:r>
          </a:p>
          <a:p>
            <a:pPr marL="457200" indent="-457200">
              <a:buFont typeface="+mj-lt"/>
              <a:buAutoNum type="arabicPeriod"/>
            </a:pPr>
            <a:r>
              <a:rPr lang="en-GB" dirty="0" smtClean="0"/>
              <a:t>methadone </a:t>
            </a:r>
            <a:r>
              <a:rPr lang="en-GB" dirty="0"/>
              <a:t>at 50% of her oral </a:t>
            </a:r>
            <a:r>
              <a:rPr lang="en-GB" dirty="0" smtClean="0"/>
              <a:t>dose</a:t>
            </a:r>
          </a:p>
          <a:p>
            <a:pPr marL="457200" indent="-457200">
              <a:buFont typeface="+mj-lt"/>
              <a:buAutoNum type="arabicPeriod"/>
            </a:pPr>
            <a:endParaRPr lang="en-GB" dirty="0"/>
          </a:p>
          <a:p>
            <a:pPr marL="0" indent="0">
              <a:buNone/>
            </a:pPr>
            <a:r>
              <a:rPr lang="en-GB" dirty="0" smtClean="0"/>
              <a:t>Titrated Morphine and midazolam</a:t>
            </a:r>
          </a:p>
          <a:p>
            <a:pPr marL="0" indent="0">
              <a:buNone/>
            </a:pPr>
            <a:r>
              <a:rPr lang="en-GB" dirty="0" err="1" smtClean="0"/>
              <a:t>Levomepromazine</a:t>
            </a:r>
            <a:r>
              <a:rPr lang="en-GB" dirty="0" smtClean="0"/>
              <a:t> added </a:t>
            </a:r>
          </a:p>
        </p:txBody>
      </p:sp>
    </p:spTree>
    <p:extLst>
      <p:ext uri="{BB962C8B-B14F-4D97-AF65-F5344CB8AC3E}">
        <p14:creationId xmlns:p14="http://schemas.microsoft.com/office/powerpoint/2010/main" val="2430409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solidFill>
                  <a:schemeClr val="tx2"/>
                </a:solidFill>
              </a:rPr>
              <a:t>Intended Learning Outcomes</a:t>
            </a:r>
            <a:endParaRPr lang="en-GB" dirty="0">
              <a:solidFill>
                <a:schemeClr val="tx2"/>
              </a:solidFill>
            </a:endParaRPr>
          </a:p>
        </p:txBody>
      </p:sp>
      <p:sp>
        <p:nvSpPr>
          <p:cNvPr id="5" name="Content Placeholder 4"/>
          <p:cNvSpPr>
            <a:spLocks noGrp="1"/>
          </p:cNvSpPr>
          <p:nvPr>
            <p:ph idx="1"/>
          </p:nvPr>
        </p:nvSpPr>
        <p:spPr>
          <a:xfrm>
            <a:off x="1024127" y="2076206"/>
            <a:ext cx="9720073" cy="4377043"/>
          </a:xfrm>
        </p:spPr>
        <p:txBody>
          <a:bodyPr>
            <a:normAutofit/>
          </a:bodyPr>
          <a:lstStyle/>
          <a:p>
            <a:pPr>
              <a:spcAft>
                <a:spcPts val="1800"/>
              </a:spcAft>
              <a:buFont typeface="Wingdings" panose="05000000000000000000" pitchFamily="2" charset="2"/>
              <a:buChar char="§"/>
            </a:pPr>
            <a:r>
              <a:rPr lang="en-GB" sz="2800" dirty="0" smtClean="0">
                <a:solidFill>
                  <a:schemeClr val="tx2"/>
                </a:solidFill>
              </a:rPr>
              <a:t>Use respectful, person-first language</a:t>
            </a:r>
          </a:p>
          <a:p>
            <a:pPr>
              <a:spcAft>
                <a:spcPts val="1800"/>
              </a:spcAft>
              <a:buFont typeface="Wingdings" panose="05000000000000000000" pitchFamily="2" charset="2"/>
              <a:buChar char="§"/>
            </a:pPr>
            <a:r>
              <a:rPr lang="en-GB" sz="2800" dirty="0" smtClean="0">
                <a:solidFill>
                  <a:schemeClr val="tx2"/>
                </a:solidFill>
              </a:rPr>
              <a:t>Describe recent drug use trends</a:t>
            </a:r>
            <a:endParaRPr lang="en-GB" sz="2800" dirty="0">
              <a:solidFill>
                <a:schemeClr val="tx2"/>
              </a:solidFill>
            </a:endParaRPr>
          </a:p>
          <a:p>
            <a:pPr>
              <a:spcAft>
                <a:spcPts val="1800"/>
              </a:spcAft>
              <a:buFont typeface="Wingdings" panose="05000000000000000000" pitchFamily="2" charset="2"/>
              <a:buChar char="§"/>
            </a:pPr>
            <a:r>
              <a:rPr lang="en-GB" sz="2800" dirty="0" smtClean="0">
                <a:solidFill>
                  <a:schemeClr val="tx2"/>
                </a:solidFill>
              </a:rPr>
              <a:t>Understand </a:t>
            </a:r>
            <a:r>
              <a:rPr lang="en-GB" sz="2800" dirty="0">
                <a:solidFill>
                  <a:schemeClr val="tx2"/>
                </a:solidFill>
              </a:rPr>
              <a:t>the </a:t>
            </a:r>
            <a:r>
              <a:rPr lang="en-GB" sz="2800" dirty="0" smtClean="0">
                <a:solidFill>
                  <a:schemeClr val="tx2"/>
                </a:solidFill>
              </a:rPr>
              <a:t>challenges and </a:t>
            </a:r>
            <a:r>
              <a:rPr lang="en-GB" sz="2800" dirty="0">
                <a:solidFill>
                  <a:schemeClr val="tx2"/>
                </a:solidFill>
              </a:rPr>
              <a:t>inequalities </a:t>
            </a:r>
            <a:r>
              <a:rPr lang="en-GB" sz="2800" dirty="0" smtClean="0">
                <a:solidFill>
                  <a:schemeClr val="tx2"/>
                </a:solidFill>
              </a:rPr>
              <a:t>faced</a:t>
            </a:r>
          </a:p>
          <a:p>
            <a:pPr>
              <a:spcAft>
                <a:spcPts val="1800"/>
              </a:spcAft>
              <a:buFont typeface="Wingdings" panose="05000000000000000000" pitchFamily="2" charset="2"/>
              <a:buChar char="§"/>
            </a:pPr>
            <a:r>
              <a:rPr lang="en-GB" sz="2800" dirty="0" smtClean="0">
                <a:solidFill>
                  <a:schemeClr val="tx2"/>
                </a:solidFill>
              </a:rPr>
              <a:t>Consider ways of providing better care </a:t>
            </a:r>
          </a:p>
          <a:p>
            <a:pPr>
              <a:spcAft>
                <a:spcPts val="1800"/>
              </a:spcAft>
              <a:buFont typeface="Wingdings" panose="05000000000000000000" pitchFamily="2" charset="2"/>
              <a:buChar char="§"/>
            </a:pPr>
            <a:r>
              <a:rPr lang="en-GB" sz="2800" dirty="0" smtClean="0">
                <a:solidFill>
                  <a:schemeClr val="tx2"/>
                </a:solidFill>
              </a:rPr>
              <a:t>Discuss </a:t>
            </a:r>
            <a:r>
              <a:rPr lang="en-GB" sz="2800" dirty="0">
                <a:solidFill>
                  <a:schemeClr val="tx2"/>
                </a:solidFill>
              </a:rPr>
              <a:t>some management </a:t>
            </a:r>
            <a:r>
              <a:rPr lang="en-GB" sz="2800" dirty="0" smtClean="0">
                <a:solidFill>
                  <a:schemeClr val="tx2"/>
                </a:solidFill>
              </a:rPr>
              <a:t>options</a:t>
            </a:r>
          </a:p>
          <a:p>
            <a:pPr>
              <a:spcAft>
                <a:spcPts val="1800"/>
              </a:spcAft>
              <a:buFont typeface="Wingdings" panose="05000000000000000000" pitchFamily="2" charset="2"/>
              <a:buChar char="§"/>
            </a:pPr>
            <a:r>
              <a:rPr lang="en-GB" sz="2800" dirty="0" smtClean="0">
                <a:solidFill>
                  <a:schemeClr val="tx2"/>
                </a:solidFill>
              </a:rPr>
              <a:t>Know where to get further help and support</a:t>
            </a:r>
            <a:endParaRPr lang="en-GB" sz="2800" dirty="0">
              <a:solidFill>
                <a:schemeClr val="tx2"/>
              </a:solidFill>
            </a:endParaRPr>
          </a:p>
        </p:txBody>
      </p:sp>
      <p:pic>
        <p:nvPicPr>
          <p:cNvPr id="2" name="Picture 1"/>
          <p:cNvPicPr>
            <a:picLocks noChangeAspect="1"/>
          </p:cNvPicPr>
          <p:nvPr/>
        </p:nvPicPr>
        <p:blipFill>
          <a:blip r:embed="rId2"/>
          <a:stretch>
            <a:fillRect/>
          </a:stretch>
        </p:blipFill>
        <p:spPr>
          <a:xfrm>
            <a:off x="0" y="0"/>
            <a:ext cx="3346994" cy="2511770"/>
          </a:xfrm>
          <a:prstGeom prst="rect">
            <a:avLst/>
          </a:prstGeom>
        </p:spPr>
      </p:pic>
      <p:pic>
        <p:nvPicPr>
          <p:cNvPr id="3" name="Picture 2"/>
          <p:cNvPicPr>
            <a:picLocks noChangeAspect="1"/>
          </p:cNvPicPr>
          <p:nvPr/>
        </p:nvPicPr>
        <p:blipFill>
          <a:blip r:embed="rId3"/>
          <a:stretch>
            <a:fillRect/>
          </a:stretch>
        </p:blipFill>
        <p:spPr>
          <a:xfrm>
            <a:off x="9820450" y="2980608"/>
            <a:ext cx="2371550" cy="3877392"/>
          </a:xfrm>
          <a:prstGeom prst="rect">
            <a:avLst/>
          </a:prstGeom>
        </p:spPr>
      </p:pic>
    </p:spTree>
    <p:extLst>
      <p:ext uri="{BB962C8B-B14F-4D97-AF65-F5344CB8AC3E}">
        <p14:creationId xmlns:p14="http://schemas.microsoft.com/office/powerpoint/2010/main" val="19448938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6565" name="Rectangle 135">
            <a:extLst>
              <a:ext uri="{FF2B5EF4-FFF2-40B4-BE49-F238E27FC236}">
                <a16:creationId xmlns:a16="http://schemas.microsoft.com/office/drawing/2014/main" xmlns="" id="{4BC99CB9-DDAD-44A2-8A1C-E3AF4E72DF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65" name="Title 1">
            <a:extLst>
              <a:ext uri="{FF2B5EF4-FFF2-40B4-BE49-F238E27FC236}">
                <a16:creationId xmlns:a16="http://schemas.microsoft.com/office/drawing/2014/main" xmlns="" id="{A0EB8A2A-DD0D-2141-ACE4-F89D97655054}"/>
              </a:ext>
            </a:extLst>
          </p:cNvPr>
          <p:cNvSpPr>
            <a:spLocks noGrp="1" noChangeArrowheads="1"/>
          </p:cNvSpPr>
          <p:nvPr>
            <p:ph type="title"/>
          </p:nvPr>
        </p:nvSpPr>
        <p:spPr>
          <a:xfrm>
            <a:off x="3033466" y="991262"/>
            <a:ext cx="5754696" cy="1170048"/>
          </a:xfrm>
        </p:spPr>
        <p:txBody>
          <a:bodyPr anchor="b">
            <a:normAutofit/>
          </a:bodyPr>
          <a:lstStyle/>
          <a:p>
            <a:pPr algn="ctr"/>
            <a:endParaRPr lang="en-GB" altLang="en-US" sz="3600" dirty="0">
              <a:solidFill>
                <a:schemeClr val="tx2"/>
              </a:solidFill>
            </a:endParaRPr>
          </a:p>
        </p:txBody>
      </p:sp>
      <p:sp>
        <p:nvSpPr>
          <p:cNvPr id="66563" name="Content Placeholder 2">
            <a:extLst>
              <a:ext uri="{FF2B5EF4-FFF2-40B4-BE49-F238E27FC236}">
                <a16:creationId xmlns:a16="http://schemas.microsoft.com/office/drawing/2014/main" xmlns="" id="{B44EDEF1-9827-1A41-864C-319CEC35B3E9}"/>
              </a:ext>
            </a:extLst>
          </p:cNvPr>
          <p:cNvSpPr>
            <a:spLocks noGrp="1" noChangeArrowheads="1"/>
          </p:cNvSpPr>
          <p:nvPr>
            <p:ph idx="1"/>
          </p:nvPr>
        </p:nvSpPr>
        <p:spPr>
          <a:xfrm>
            <a:off x="3055954" y="2161310"/>
            <a:ext cx="5709721" cy="3248890"/>
          </a:xfrm>
        </p:spPr>
        <p:txBody>
          <a:bodyPr anchor="t">
            <a:normAutofit/>
          </a:bodyPr>
          <a:lstStyle/>
          <a:p>
            <a:pPr marL="0" indent="0">
              <a:buFontTx/>
              <a:buNone/>
            </a:pPr>
            <a:endParaRPr lang="en-GB" altLang="en-US" sz="2000" dirty="0">
              <a:solidFill>
                <a:schemeClr val="tx2"/>
              </a:solidFill>
            </a:endParaRPr>
          </a:p>
          <a:p>
            <a:pPr marL="0" indent="0">
              <a:buFontTx/>
              <a:buNone/>
            </a:pPr>
            <a:endParaRPr lang="en-GB" altLang="en-US" sz="3600" dirty="0">
              <a:solidFill>
                <a:schemeClr val="tx2"/>
              </a:solidFill>
            </a:endParaRPr>
          </a:p>
          <a:p>
            <a:pPr marL="0" indent="0" algn="ctr">
              <a:buFontTx/>
              <a:buNone/>
            </a:pPr>
            <a:r>
              <a:rPr lang="en-GB" altLang="en-US" sz="4000" dirty="0">
                <a:solidFill>
                  <a:schemeClr val="tx2"/>
                </a:solidFill>
              </a:rPr>
              <a:t>Its not easy!</a:t>
            </a:r>
          </a:p>
        </p:txBody>
      </p:sp>
      <p:grpSp>
        <p:nvGrpSpPr>
          <p:cNvPr id="66566" name="Group 137">
            <a:extLst>
              <a:ext uri="{FF2B5EF4-FFF2-40B4-BE49-F238E27FC236}">
                <a16:creationId xmlns:a16="http://schemas.microsoft.com/office/drawing/2014/main" xmlns="" id="{5C3921CD-DDE5-4B57-8FDF-B37ADE4EDAC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91219" y="3985"/>
            <a:ext cx="9747620" cy="6858000"/>
            <a:chOff x="1318434" y="36937"/>
            <a:chExt cx="9747620" cy="6858000"/>
          </a:xfrm>
        </p:grpSpPr>
        <p:sp>
          <p:nvSpPr>
            <p:cNvPr id="139" name="Freeform: Shape 138">
              <a:extLst>
                <a:ext uri="{FF2B5EF4-FFF2-40B4-BE49-F238E27FC236}">
                  <a16:creationId xmlns:a16="http://schemas.microsoft.com/office/drawing/2014/main" xmlns="" id="{A4CBEDF6-7B5F-471F-AF99-301A2374812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6567" name="Freeform: Shape 139">
              <a:extLst>
                <a:ext uri="{FF2B5EF4-FFF2-40B4-BE49-F238E27FC236}">
                  <a16:creationId xmlns:a16="http://schemas.microsoft.com/office/drawing/2014/main" xmlns="" id="{1D43DB10-4F84-47C2-8170-CB9EED8667A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6568" name="Freeform: Shape 140">
              <a:extLst>
                <a:ext uri="{FF2B5EF4-FFF2-40B4-BE49-F238E27FC236}">
                  <a16:creationId xmlns:a16="http://schemas.microsoft.com/office/drawing/2014/main" xmlns="" id="{9F35C7A0-1526-4D97-BCD8-91B3576E3CA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6569" name="Freeform: Shape 141">
              <a:extLst>
                <a:ext uri="{FF2B5EF4-FFF2-40B4-BE49-F238E27FC236}">
                  <a16:creationId xmlns:a16="http://schemas.microsoft.com/office/drawing/2014/main" xmlns="" id="{1009574A-38B7-43A8-A925-1FB54C6B1A0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6570" name="Freeform: Shape 142">
              <a:extLst>
                <a:ext uri="{FF2B5EF4-FFF2-40B4-BE49-F238E27FC236}">
                  <a16:creationId xmlns:a16="http://schemas.microsoft.com/office/drawing/2014/main" xmlns="" id="{EA3AAA50-DE22-4E5D-9064-A37786C5905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6563">
                                            <p:txEl>
                                              <p:pRg st="2" end="2"/>
                                            </p:txEl>
                                          </p:spTgt>
                                        </p:tgtEl>
                                        <p:attrNameLst>
                                          <p:attrName>style.visibility</p:attrName>
                                        </p:attrNameLst>
                                      </p:cBhvr>
                                      <p:to>
                                        <p:strVal val="visible"/>
                                      </p:to>
                                    </p:set>
                                    <p:anim calcmode="lin" valueType="num">
                                      <p:cBhvr additive="base">
                                        <p:cTn id="7" dur="500" fill="hold"/>
                                        <p:tgtEl>
                                          <p:spTgt spid="6656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656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xmlns="" id="{4BC99CB9-DDAD-44A2-8A1C-E3AF4E72DF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89" name="Title 1">
            <a:extLst>
              <a:ext uri="{FF2B5EF4-FFF2-40B4-BE49-F238E27FC236}">
                <a16:creationId xmlns:a16="http://schemas.microsoft.com/office/drawing/2014/main" xmlns="" id="{B241BB11-52EE-6F4E-9998-E949BC1AC941}"/>
              </a:ext>
            </a:extLst>
          </p:cNvPr>
          <p:cNvSpPr>
            <a:spLocks noGrp="1" noChangeArrowheads="1"/>
          </p:cNvSpPr>
          <p:nvPr>
            <p:ph type="title"/>
          </p:nvPr>
        </p:nvSpPr>
        <p:spPr>
          <a:xfrm>
            <a:off x="3033466" y="991261"/>
            <a:ext cx="5754696" cy="456539"/>
          </a:xfrm>
        </p:spPr>
        <p:txBody>
          <a:bodyPr anchor="b">
            <a:normAutofit fontScale="90000"/>
          </a:bodyPr>
          <a:lstStyle/>
          <a:p>
            <a:pPr algn="ctr"/>
            <a:endParaRPr lang="en-GB" altLang="en-US" sz="3600" dirty="0">
              <a:solidFill>
                <a:schemeClr val="tx2"/>
              </a:solidFill>
            </a:endParaRPr>
          </a:p>
        </p:txBody>
      </p:sp>
      <p:sp>
        <p:nvSpPr>
          <p:cNvPr id="71683" name="Content Placeholder 2">
            <a:extLst>
              <a:ext uri="{FF2B5EF4-FFF2-40B4-BE49-F238E27FC236}">
                <a16:creationId xmlns:a16="http://schemas.microsoft.com/office/drawing/2014/main" xmlns="" id="{D4C29283-8C29-0349-B9A7-589C706A5139}"/>
              </a:ext>
            </a:extLst>
          </p:cNvPr>
          <p:cNvSpPr>
            <a:spLocks noGrp="1" noChangeArrowheads="1"/>
          </p:cNvSpPr>
          <p:nvPr>
            <p:ph idx="1"/>
          </p:nvPr>
        </p:nvSpPr>
        <p:spPr>
          <a:xfrm>
            <a:off x="3055954" y="1967345"/>
            <a:ext cx="6226591" cy="3442855"/>
          </a:xfrm>
        </p:spPr>
        <p:txBody>
          <a:bodyPr anchor="t">
            <a:normAutofit/>
          </a:bodyPr>
          <a:lstStyle/>
          <a:p>
            <a:pPr marL="0" indent="0">
              <a:buFontTx/>
              <a:buNone/>
            </a:pPr>
            <a:endParaRPr lang="en-GB" altLang="en-US" sz="2000" dirty="0">
              <a:solidFill>
                <a:schemeClr val="tx2"/>
              </a:solidFill>
            </a:endParaRPr>
          </a:p>
          <a:p>
            <a:pPr marL="0" indent="0">
              <a:buFontTx/>
              <a:buNone/>
            </a:pPr>
            <a:endParaRPr lang="en-GB" altLang="en-US" sz="2000" dirty="0">
              <a:solidFill>
                <a:schemeClr val="tx2"/>
              </a:solidFill>
            </a:endParaRPr>
          </a:p>
          <a:p>
            <a:pPr marL="0" indent="0">
              <a:buFontTx/>
              <a:buNone/>
            </a:pPr>
            <a:endParaRPr lang="en-GB" altLang="en-US" sz="2000" dirty="0">
              <a:solidFill>
                <a:schemeClr val="tx2"/>
              </a:solidFill>
            </a:endParaRPr>
          </a:p>
          <a:p>
            <a:pPr marL="0" indent="0" algn="ctr">
              <a:buFontTx/>
              <a:buNone/>
            </a:pPr>
            <a:r>
              <a:rPr lang="en-GB" altLang="en-US" sz="4000" dirty="0">
                <a:solidFill>
                  <a:schemeClr val="tx2"/>
                </a:solidFill>
              </a:rPr>
              <a:t>Maybe its not as difficult as we think?</a:t>
            </a:r>
          </a:p>
          <a:p>
            <a:pPr marL="0" indent="0">
              <a:buFont typeface="Arial" panose="020B0604020202020204" pitchFamily="34" charset="0"/>
              <a:buNone/>
            </a:pPr>
            <a:endParaRPr lang="en-GB" altLang="en-US" sz="2000" dirty="0">
              <a:solidFill>
                <a:schemeClr val="tx2"/>
              </a:solidFill>
            </a:endParaRPr>
          </a:p>
        </p:txBody>
      </p:sp>
      <p:grpSp>
        <p:nvGrpSpPr>
          <p:cNvPr id="75" name="Group 74">
            <a:extLst>
              <a:ext uri="{FF2B5EF4-FFF2-40B4-BE49-F238E27FC236}">
                <a16:creationId xmlns:a16="http://schemas.microsoft.com/office/drawing/2014/main" xmlns="" id="{5C3921CD-DDE5-4B57-8FDF-B37ADE4EDAC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91219" y="3985"/>
            <a:ext cx="9747620" cy="6858000"/>
            <a:chOff x="1318434" y="36937"/>
            <a:chExt cx="9747620" cy="6858000"/>
          </a:xfrm>
        </p:grpSpPr>
        <p:sp>
          <p:nvSpPr>
            <p:cNvPr id="76" name="Freeform: Shape 75">
              <a:extLst>
                <a:ext uri="{FF2B5EF4-FFF2-40B4-BE49-F238E27FC236}">
                  <a16:creationId xmlns:a16="http://schemas.microsoft.com/office/drawing/2014/main" xmlns="" id="{A4CBEDF6-7B5F-471F-AF99-301A2374812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7" name="Freeform: Shape 76">
              <a:extLst>
                <a:ext uri="{FF2B5EF4-FFF2-40B4-BE49-F238E27FC236}">
                  <a16:creationId xmlns:a16="http://schemas.microsoft.com/office/drawing/2014/main" xmlns="" id="{1D43DB10-4F84-47C2-8170-CB9EED8667A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8" name="Freeform: Shape 77">
              <a:extLst>
                <a:ext uri="{FF2B5EF4-FFF2-40B4-BE49-F238E27FC236}">
                  <a16:creationId xmlns:a16="http://schemas.microsoft.com/office/drawing/2014/main" xmlns="" id="{9F35C7A0-1526-4D97-BCD8-91B3576E3CA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9" name="Freeform: Shape 78">
              <a:extLst>
                <a:ext uri="{FF2B5EF4-FFF2-40B4-BE49-F238E27FC236}">
                  <a16:creationId xmlns:a16="http://schemas.microsoft.com/office/drawing/2014/main" xmlns="" id="{1009574A-38B7-43A8-A925-1FB54C6B1A0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0" name="Freeform: Shape 79">
              <a:extLst>
                <a:ext uri="{FF2B5EF4-FFF2-40B4-BE49-F238E27FC236}">
                  <a16:creationId xmlns:a16="http://schemas.microsoft.com/office/drawing/2014/main" xmlns="" id="{EA3AAA50-DE22-4E5D-9064-A37786C5905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1683">
                                            <p:txEl>
                                              <p:pRg st="3" end="3"/>
                                            </p:txEl>
                                          </p:spTgt>
                                        </p:tgtEl>
                                        <p:attrNameLst>
                                          <p:attrName>style.visibility</p:attrName>
                                        </p:attrNameLst>
                                      </p:cBhvr>
                                      <p:to>
                                        <p:strVal val="visible"/>
                                      </p:to>
                                    </p:set>
                                    <p:animEffect transition="in" filter="checkerboard(across)">
                                      <p:cBhvr>
                                        <p:cTn id="7" dur="500"/>
                                        <p:tgtEl>
                                          <p:spTgt spid="716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xmlns="" id="{4BC99CB9-DDAD-44A2-8A1C-E3AF4E72DF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39" name="Content Placeholder 2">
            <a:extLst>
              <a:ext uri="{FF2B5EF4-FFF2-40B4-BE49-F238E27FC236}">
                <a16:creationId xmlns:a16="http://schemas.microsoft.com/office/drawing/2014/main" xmlns="" id="{C01573F2-FAFC-3242-BCAE-BB8435CD416D}"/>
              </a:ext>
            </a:extLst>
          </p:cNvPr>
          <p:cNvSpPr>
            <a:spLocks noGrp="1"/>
          </p:cNvSpPr>
          <p:nvPr>
            <p:ph idx="1"/>
          </p:nvPr>
        </p:nvSpPr>
        <p:spPr>
          <a:xfrm>
            <a:off x="6492353" y="5817426"/>
            <a:ext cx="5023912" cy="695517"/>
          </a:xfrm>
        </p:spPr>
        <p:txBody>
          <a:bodyPr rtlCol="0" anchor="t">
            <a:normAutofit/>
          </a:bodyPr>
          <a:lstStyle/>
          <a:p>
            <a:pPr marL="0" indent="0" fontAlgn="auto">
              <a:spcAft>
                <a:spcPts val="0"/>
              </a:spcAft>
              <a:buFontTx/>
              <a:buNone/>
              <a:defRPr/>
            </a:pPr>
            <a:r>
              <a:rPr lang="en-GB" altLang="en-US" sz="1300" dirty="0">
                <a:solidFill>
                  <a:schemeClr val="tx2"/>
                </a:solidFill>
              </a:rPr>
              <a:t>https://rightdecisions.scot.nhs.uk/scottish-palliative-care-guidelines/pain/people-with-substance-use-disorder/?searchTerm=substance%20use</a:t>
            </a:r>
          </a:p>
        </p:txBody>
      </p:sp>
      <p:grpSp>
        <p:nvGrpSpPr>
          <p:cNvPr id="138" name="Group 137">
            <a:extLst>
              <a:ext uri="{FF2B5EF4-FFF2-40B4-BE49-F238E27FC236}">
                <a16:creationId xmlns:a16="http://schemas.microsoft.com/office/drawing/2014/main" xmlns="" id="{05545017-2445-4AB3-95A6-48F17C802612}"/>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867135" y="0"/>
            <a:ext cx="4324865" cy="2641149"/>
            <a:chOff x="6867015" y="-1"/>
            <a:chExt cx="5324985" cy="3251912"/>
          </a:xfrm>
          <a:solidFill>
            <a:schemeClr val="accent5">
              <a:alpha val="10000"/>
            </a:schemeClr>
          </a:solidFill>
        </p:grpSpPr>
        <p:sp>
          <p:nvSpPr>
            <p:cNvPr id="139" name="Freeform: Shape 138">
              <a:extLst>
                <a:ext uri="{FF2B5EF4-FFF2-40B4-BE49-F238E27FC236}">
                  <a16:creationId xmlns:a16="http://schemas.microsoft.com/office/drawing/2014/main" xmlns="" id="{F3B5D580-007D-4215-A10B-C8CF12EE025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reeform: Shape 139">
              <a:extLst>
                <a:ext uri="{FF2B5EF4-FFF2-40B4-BE49-F238E27FC236}">
                  <a16:creationId xmlns:a16="http://schemas.microsoft.com/office/drawing/2014/main" xmlns="" id="{24228C19-035F-4E8E-BAFD-56EC684B6FA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Freeform: Shape 140">
              <a:extLst>
                <a:ext uri="{FF2B5EF4-FFF2-40B4-BE49-F238E27FC236}">
                  <a16:creationId xmlns:a16="http://schemas.microsoft.com/office/drawing/2014/main" xmlns="" id="{C10D7C81-A1BE-4720-A66D-AEF9A11A547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Freeform: Shape 141">
              <a:extLst>
                <a:ext uri="{FF2B5EF4-FFF2-40B4-BE49-F238E27FC236}">
                  <a16:creationId xmlns:a16="http://schemas.microsoft.com/office/drawing/2014/main" xmlns="" id="{1BF18FEE-BE44-4F4A-AA4E-EC795CB0B90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4" name="Group 143">
            <a:extLst>
              <a:ext uri="{FF2B5EF4-FFF2-40B4-BE49-F238E27FC236}">
                <a16:creationId xmlns:a16="http://schemas.microsoft.com/office/drawing/2014/main" xmlns="" id="{06B7259D-F2AD-42FE-B984-6D1D74321C5D}"/>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rot="16200000">
            <a:off x="-456264" y="3658536"/>
            <a:ext cx="3655725" cy="2743201"/>
            <a:chOff x="-305" y="-1"/>
            <a:chExt cx="3832880" cy="2876136"/>
          </a:xfrm>
        </p:grpSpPr>
        <p:sp>
          <p:nvSpPr>
            <p:cNvPr id="145" name="Freeform: Shape 144">
              <a:extLst>
                <a:ext uri="{FF2B5EF4-FFF2-40B4-BE49-F238E27FC236}">
                  <a16:creationId xmlns:a16="http://schemas.microsoft.com/office/drawing/2014/main" xmlns="" id="{9E5C38C6-2516-45D1-ADFC-3F59F8E34AB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Freeform: Shape 145">
              <a:extLst>
                <a:ext uri="{FF2B5EF4-FFF2-40B4-BE49-F238E27FC236}">
                  <a16:creationId xmlns:a16="http://schemas.microsoft.com/office/drawing/2014/main" xmlns="" id="{6C274C95-E7A7-401D-A8F5-FFF5EB9291C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Freeform: Shape 146">
              <a:extLst>
                <a:ext uri="{FF2B5EF4-FFF2-40B4-BE49-F238E27FC236}">
                  <a16:creationId xmlns:a16="http://schemas.microsoft.com/office/drawing/2014/main" xmlns="" id="{61D598C3-55D0-44FB-8766-A89B34B3177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Freeform: Shape 147">
              <a:extLst>
                <a:ext uri="{FF2B5EF4-FFF2-40B4-BE49-F238E27FC236}">
                  <a16:creationId xmlns:a16="http://schemas.microsoft.com/office/drawing/2014/main" xmlns="" id="{39EBC5C7-E54F-42F3-93F0-75AAC99FF9D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p:cNvPicPr>
            <a:picLocks noChangeAspect="1"/>
          </p:cNvPicPr>
          <p:nvPr/>
        </p:nvPicPr>
        <p:blipFill>
          <a:blip r:embed="rId2"/>
          <a:stretch>
            <a:fillRect/>
          </a:stretch>
        </p:blipFill>
        <p:spPr>
          <a:xfrm>
            <a:off x="2441276" y="415668"/>
            <a:ext cx="5495876" cy="4531368"/>
          </a:xfrm>
          <a:prstGeom prst="rect">
            <a:avLst/>
          </a:prstGeom>
        </p:spPr>
      </p:pic>
    </p:spTree>
    <p:extLst>
      <p:ext uri="{BB962C8B-B14F-4D97-AF65-F5344CB8AC3E}">
        <p14:creationId xmlns:p14="http://schemas.microsoft.com/office/powerpoint/2010/main" val="9856113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xmlns="" id="{58086AEC-04C2-4BC4-BFB8-0135965C74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9" name="Rectangle 138">
            <a:extLst>
              <a:ext uri="{FF2B5EF4-FFF2-40B4-BE49-F238E27FC236}">
                <a16:creationId xmlns:a16="http://schemas.microsoft.com/office/drawing/2014/main" xmlns="" id="{20C3BE3F-B8A9-4DC9-A867-EC91736FAA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prstClr val="white"/>
              </a:solidFill>
            </a:endParaRPr>
          </a:p>
        </p:txBody>
      </p:sp>
      <p:grpSp>
        <p:nvGrpSpPr>
          <p:cNvPr id="68614" name="Group 140">
            <a:extLst>
              <a:ext uri="{FF2B5EF4-FFF2-40B4-BE49-F238E27FC236}">
                <a16:creationId xmlns:a16="http://schemas.microsoft.com/office/drawing/2014/main" xmlns="" id="{0CA2F3D1-53F2-478B-949B-6D4EA2E4E43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305" y="455386"/>
            <a:ext cx="5378624" cy="6402614"/>
            <a:chOff x="-19221" y="197691"/>
            <a:chExt cx="5378624" cy="6402614"/>
          </a:xfrm>
        </p:grpSpPr>
        <p:sp>
          <p:nvSpPr>
            <p:cNvPr id="68615" name="Freeform: Shape 141">
              <a:extLst>
                <a:ext uri="{FF2B5EF4-FFF2-40B4-BE49-F238E27FC236}">
                  <a16:creationId xmlns:a16="http://schemas.microsoft.com/office/drawing/2014/main" xmlns="" id="{6E53A4EE-6F9B-4EC8-9840-708F509D900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sp>
          <p:nvSpPr>
            <p:cNvPr id="68616" name="Freeform: Shape 142">
              <a:extLst>
                <a:ext uri="{FF2B5EF4-FFF2-40B4-BE49-F238E27FC236}">
                  <a16:creationId xmlns:a16="http://schemas.microsoft.com/office/drawing/2014/main" xmlns="" id="{CD8289AA-777C-4230-BABC-203458BF6C6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sp>
          <p:nvSpPr>
            <p:cNvPr id="68617" name="Freeform: Shape 143">
              <a:extLst>
                <a:ext uri="{FF2B5EF4-FFF2-40B4-BE49-F238E27FC236}">
                  <a16:creationId xmlns:a16="http://schemas.microsoft.com/office/drawing/2014/main" xmlns="" id="{39D76777-71BF-4FFF-B568-E58E46EB1CD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sp>
          <p:nvSpPr>
            <p:cNvPr id="145" name="Freeform: Shape 144">
              <a:extLst>
                <a:ext uri="{FF2B5EF4-FFF2-40B4-BE49-F238E27FC236}">
                  <a16:creationId xmlns:a16="http://schemas.microsoft.com/office/drawing/2014/main" xmlns="" id="{72CDCD53-6393-431A-9E75-109BC83622C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sp>
          <p:nvSpPr>
            <p:cNvPr id="146" name="Freeform: Shape 145">
              <a:extLst>
                <a:ext uri="{FF2B5EF4-FFF2-40B4-BE49-F238E27FC236}">
                  <a16:creationId xmlns:a16="http://schemas.microsoft.com/office/drawing/2014/main" xmlns="" id="{DA62198F-7D76-4A2A-9669-40E5E8A3C82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grpSp>
      <p:sp>
        <p:nvSpPr>
          <p:cNvPr id="39937" name="Title 1">
            <a:extLst>
              <a:ext uri="{FF2B5EF4-FFF2-40B4-BE49-F238E27FC236}">
                <a16:creationId xmlns:a16="http://schemas.microsoft.com/office/drawing/2014/main" xmlns="" id="{2B4B63B5-60AC-6940-94FA-A71FBA0FDD58}"/>
              </a:ext>
            </a:extLst>
          </p:cNvPr>
          <p:cNvSpPr>
            <a:spLocks noGrp="1" noChangeArrowheads="1"/>
          </p:cNvSpPr>
          <p:nvPr>
            <p:ph type="title"/>
          </p:nvPr>
        </p:nvSpPr>
        <p:spPr>
          <a:xfrm>
            <a:off x="804672" y="2023236"/>
            <a:ext cx="3659777" cy="2820908"/>
          </a:xfrm>
        </p:spPr>
        <p:txBody>
          <a:bodyPr>
            <a:normAutofit/>
          </a:bodyPr>
          <a:lstStyle/>
          <a:p>
            <a:r>
              <a:rPr lang="en-GB" altLang="en-US" sz="4000">
                <a:solidFill>
                  <a:schemeClr val="tx2"/>
                </a:solidFill>
              </a:rPr>
              <a:t>Where to Start?</a:t>
            </a:r>
          </a:p>
        </p:txBody>
      </p:sp>
      <p:graphicFrame>
        <p:nvGraphicFramePr>
          <p:cNvPr id="68613" name="Content Placeholder 2">
            <a:extLst>
              <a:ext uri="{FF2B5EF4-FFF2-40B4-BE49-F238E27FC236}">
                <a16:creationId xmlns:a16="http://schemas.microsoft.com/office/drawing/2014/main" xmlns="" id="{45E30274-9B18-393B-B662-9E83D065CA12}"/>
              </a:ext>
            </a:extLst>
          </p:cNvPr>
          <p:cNvGraphicFramePr>
            <a:graphicFrameLocks noGrp="1"/>
          </p:cNvGraphicFramePr>
          <p:nvPr>
            <p:ph idx="1"/>
            <p:extLst>
              <p:ext uri="{D42A27DB-BD31-4B8C-83A1-F6EECF244321}">
                <p14:modId xmlns:p14="http://schemas.microsoft.com/office/powerpoint/2010/main" val="1540992109"/>
              </p:ext>
            </p:extLst>
          </p:nvPr>
        </p:nvGraphicFramePr>
        <p:xfrm>
          <a:off x="5874327" y="555095"/>
          <a:ext cx="6109855" cy="59703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0188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613"/>
                                        </p:tgtEl>
                                        <p:attrNameLst>
                                          <p:attrName>style.visibility</p:attrName>
                                        </p:attrNameLst>
                                      </p:cBhvr>
                                      <p:to>
                                        <p:strVal val="visible"/>
                                      </p:to>
                                    </p:set>
                                    <p:animEffect transition="in" filter="fade">
                                      <p:cBhvr>
                                        <p:cTn id="7" dur="500"/>
                                        <p:tgtEl>
                                          <p:spTgt spid="686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8613"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xmlns="" id="{58086AEC-04C2-4BC4-BFB8-0135965C74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xmlns="" id="{20C3BE3F-B8A9-4DC9-A867-EC91736FAA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68614" name="Group 140">
            <a:extLst>
              <a:ext uri="{FF2B5EF4-FFF2-40B4-BE49-F238E27FC236}">
                <a16:creationId xmlns:a16="http://schemas.microsoft.com/office/drawing/2014/main" xmlns="" id="{0CA2F3D1-53F2-478B-949B-6D4EA2E4E43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305" y="455386"/>
            <a:ext cx="5378624" cy="6402614"/>
            <a:chOff x="-19221" y="197691"/>
            <a:chExt cx="5378624" cy="6402614"/>
          </a:xfrm>
        </p:grpSpPr>
        <p:sp>
          <p:nvSpPr>
            <p:cNvPr id="68615" name="Freeform: Shape 141">
              <a:extLst>
                <a:ext uri="{FF2B5EF4-FFF2-40B4-BE49-F238E27FC236}">
                  <a16:creationId xmlns:a16="http://schemas.microsoft.com/office/drawing/2014/main" xmlns="" id="{6E53A4EE-6F9B-4EC8-9840-708F509D900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616" name="Freeform: Shape 142">
              <a:extLst>
                <a:ext uri="{FF2B5EF4-FFF2-40B4-BE49-F238E27FC236}">
                  <a16:creationId xmlns:a16="http://schemas.microsoft.com/office/drawing/2014/main" xmlns="" id="{CD8289AA-777C-4230-BABC-203458BF6C6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617" name="Freeform: Shape 143">
              <a:extLst>
                <a:ext uri="{FF2B5EF4-FFF2-40B4-BE49-F238E27FC236}">
                  <a16:creationId xmlns:a16="http://schemas.microsoft.com/office/drawing/2014/main" xmlns="" id="{39D76777-71BF-4FFF-B568-E58E46EB1CD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5" name="Freeform: Shape 144">
              <a:extLst>
                <a:ext uri="{FF2B5EF4-FFF2-40B4-BE49-F238E27FC236}">
                  <a16:creationId xmlns:a16="http://schemas.microsoft.com/office/drawing/2014/main" xmlns="" id="{72CDCD53-6393-431A-9E75-109BC83622C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6" name="Freeform: Shape 145">
              <a:extLst>
                <a:ext uri="{FF2B5EF4-FFF2-40B4-BE49-F238E27FC236}">
                  <a16:creationId xmlns:a16="http://schemas.microsoft.com/office/drawing/2014/main" xmlns="" id="{DA62198F-7D76-4A2A-9669-40E5E8A3C82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9937" name="Title 1">
            <a:extLst>
              <a:ext uri="{FF2B5EF4-FFF2-40B4-BE49-F238E27FC236}">
                <a16:creationId xmlns:a16="http://schemas.microsoft.com/office/drawing/2014/main" xmlns="" id="{2B4B63B5-60AC-6940-94FA-A71FBA0FDD58}"/>
              </a:ext>
            </a:extLst>
          </p:cNvPr>
          <p:cNvSpPr>
            <a:spLocks noGrp="1" noChangeArrowheads="1"/>
          </p:cNvSpPr>
          <p:nvPr>
            <p:ph type="title"/>
          </p:nvPr>
        </p:nvSpPr>
        <p:spPr>
          <a:xfrm>
            <a:off x="804672" y="2023236"/>
            <a:ext cx="3659777" cy="2820908"/>
          </a:xfrm>
        </p:spPr>
        <p:txBody>
          <a:bodyPr>
            <a:normAutofit/>
          </a:bodyPr>
          <a:lstStyle/>
          <a:p>
            <a:r>
              <a:rPr lang="en-GB" altLang="en-US" sz="4000">
                <a:solidFill>
                  <a:schemeClr val="tx2"/>
                </a:solidFill>
              </a:rPr>
              <a:t>Where to Start?</a:t>
            </a:r>
          </a:p>
        </p:txBody>
      </p:sp>
      <p:graphicFrame>
        <p:nvGraphicFramePr>
          <p:cNvPr id="68613" name="Content Placeholder 2">
            <a:extLst>
              <a:ext uri="{FF2B5EF4-FFF2-40B4-BE49-F238E27FC236}">
                <a16:creationId xmlns:a16="http://schemas.microsoft.com/office/drawing/2014/main" xmlns="" id="{45E30274-9B18-393B-B662-9E83D065CA12}"/>
              </a:ext>
            </a:extLst>
          </p:cNvPr>
          <p:cNvGraphicFramePr>
            <a:graphicFrameLocks noGrp="1"/>
          </p:cNvGraphicFramePr>
          <p:nvPr>
            <p:ph idx="1"/>
            <p:extLst>
              <p:ext uri="{D42A27DB-BD31-4B8C-83A1-F6EECF244321}">
                <p14:modId xmlns:p14="http://schemas.microsoft.com/office/powerpoint/2010/main" val="2133078916"/>
              </p:ext>
            </p:extLst>
          </p:nvPr>
        </p:nvGraphicFramePr>
        <p:xfrm>
          <a:off x="5874327" y="1334813"/>
          <a:ext cx="6109855" cy="47191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44115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613">
                                            <p:graphicEl>
                                              <a:dgm id="{4CB7EB52-7620-6748-A22E-F2D419D762CC}"/>
                                            </p:graphicEl>
                                          </p:spTgt>
                                        </p:tgtEl>
                                        <p:attrNameLst>
                                          <p:attrName>style.visibility</p:attrName>
                                        </p:attrNameLst>
                                      </p:cBhvr>
                                      <p:to>
                                        <p:strVal val="visible"/>
                                      </p:to>
                                    </p:set>
                                    <p:animEffect transition="in" filter="fade">
                                      <p:cBhvr>
                                        <p:cTn id="7" dur="500"/>
                                        <p:tgtEl>
                                          <p:spTgt spid="68613">
                                            <p:graphicEl>
                                              <a:dgm id="{4CB7EB52-7620-6748-A22E-F2D419D762CC}"/>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8613">
                                            <p:graphicEl>
                                              <a:dgm id="{56FC4EAF-9B4F-5C4E-8B88-98041D7E90B6}"/>
                                            </p:graphicEl>
                                          </p:spTgt>
                                        </p:tgtEl>
                                        <p:attrNameLst>
                                          <p:attrName>style.visibility</p:attrName>
                                        </p:attrNameLst>
                                      </p:cBhvr>
                                      <p:to>
                                        <p:strVal val="visible"/>
                                      </p:to>
                                    </p:set>
                                    <p:animEffect transition="in" filter="fade">
                                      <p:cBhvr>
                                        <p:cTn id="12" dur="500"/>
                                        <p:tgtEl>
                                          <p:spTgt spid="68613">
                                            <p:graphicEl>
                                              <a:dgm id="{56FC4EAF-9B4F-5C4E-8B88-98041D7E90B6}"/>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8613">
                                            <p:graphicEl>
                                              <a:dgm id="{B69643C6-AE84-4A94-B005-E71CED277F5A}"/>
                                            </p:graphicEl>
                                          </p:spTgt>
                                        </p:tgtEl>
                                        <p:attrNameLst>
                                          <p:attrName>style.visibility</p:attrName>
                                        </p:attrNameLst>
                                      </p:cBhvr>
                                      <p:to>
                                        <p:strVal val="visible"/>
                                      </p:to>
                                    </p:set>
                                    <p:animEffect transition="in" filter="fade">
                                      <p:cBhvr>
                                        <p:cTn id="17" dur="500"/>
                                        <p:tgtEl>
                                          <p:spTgt spid="68613">
                                            <p:graphicEl>
                                              <a:dgm id="{B69643C6-AE84-4A94-B005-E71CED277F5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8613" grpId="0">
        <p:bldSub>
          <a:bldDgm bld="one"/>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9" name="Rectangle 88">
            <a:extLst>
              <a:ext uri="{FF2B5EF4-FFF2-40B4-BE49-F238E27FC236}">
                <a16:creationId xmlns:a16="http://schemas.microsoft.com/office/drawing/2014/main" xmlns="" id="{4BC99CB9-DDAD-44A2-8A1C-E3AF4E72DF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33" name="Title 1">
            <a:extLst>
              <a:ext uri="{FF2B5EF4-FFF2-40B4-BE49-F238E27FC236}">
                <a16:creationId xmlns:a16="http://schemas.microsoft.com/office/drawing/2014/main" xmlns="" id="{F5C0FB79-FD0B-1C45-B42D-94B1CA19168D}"/>
              </a:ext>
            </a:extLst>
          </p:cNvPr>
          <p:cNvSpPr>
            <a:spLocks noGrp="1" noChangeArrowheads="1"/>
          </p:cNvSpPr>
          <p:nvPr>
            <p:ph type="title"/>
          </p:nvPr>
        </p:nvSpPr>
        <p:spPr>
          <a:xfrm>
            <a:off x="2203636" y="598401"/>
            <a:ext cx="7730073" cy="435756"/>
          </a:xfrm>
        </p:spPr>
        <p:txBody>
          <a:bodyPr anchor="b">
            <a:normAutofit fontScale="90000"/>
          </a:bodyPr>
          <a:lstStyle/>
          <a:p>
            <a:pPr algn="ctr"/>
            <a:r>
              <a:rPr lang="en-GB" altLang="en-US" sz="3600" b="1" dirty="0">
                <a:solidFill>
                  <a:schemeClr val="tx2"/>
                </a:solidFill>
              </a:rPr>
              <a:t>Talking about Drugs</a:t>
            </a:r>
          </a:p>
        </p:txBody>
      </p:sp>
      <p:sp>
        <p:nvSpPr>
          <p:cNvPr id="44047" name="Content Placeholder 2">
            <a:extLst>
              <a:ext uri="{FF2B5EF4-FFF2-40B4-BE49-F238E27FC236}">
                <a16:creationId xmlns:a16="http://schemas.microsoft.com/office/drawing/2014/main" xmlns="" id="{EE456575-3E5D-BF43-BECE-9A209CA069A0}"/>
              </a:ext>
            </a:extLst>
          </p:cNvPr>
          <p:cNvSpPr>
            <a:spLocks noGrp="1" noChangeArrowheads="1"/>
          </p:cNvSpPr>
          <p:nvPr>
            <p:ph idx="1"/>
          </p:nvPr>
        </p:nvSpPr>
        <p:spPr>
          <a:xfrm>
            <a:off x="2770908" y="2064329"/>
            <a:ext cx="7162801" cy="4308762"/>
          </a:xfrm>
        </p:spPr>
        <p:txBody>
          <a:bodyPr anchor="t">
            <a:normAutofit/>
          </a:bodyPr>
          <a:lstStyle/>
          <a:p>
            <a:pPr fontAlgn="auto">
              <a:spcAft>
                <a:spcPts val="0"/>
              </a:spcAft>
              <a:defRPr/>
            </a:pPr>
            <a:r>
              <a:rPr lang="en-GB" sz="2400" dirty="0">
                <a:solidFill>
                  <a:schemeClr val="tx2"/>
                </a:solidFill>
              </a:rPr>
              <a:t>Just </a:t>
            </a:r>
            <a:r>
              <a:rPr lang="en-GB" sz="2400" dirty="0" smtClean="0">
                <a:solidFill>
                  <a:schemeClr val="tx2"/>
                </a:solidFill>
              </a:rPr>
              <a:t>ask what they are taking.</a:t>
            </a:r>
            <a:endParaRPr lang="en-GB" sz="2400" dirty="0">
              <a:solidFill>
                <a:schemeClr val="tx2"/>
              </a:solidFill>
            </a:endParaRPr>
          </a:p>
          <a:p>
            <a:pPr>
              <a:defRPr/>
            </a:pPr>
            <a:r>
              <a:rPr lang="en-GB" sz="2400" dirty="0">
                <a:solidFill>
                  <a:schemeClr val="tx2"/>
                </a:solidFill>
              </a:rPr>
              <a:t>Sometimes I say:</a:t>
            </a:r>
          </a:p>
          <a:p>
            <a:pPr>
              <a:defRPr/>
            </a:pPr>
            <a:endParaRPr lang="en-GB" sz="2400" dirty="0">
              <a:solidFill>
                <a:schemeClr val="tx2"/>
              </a:solidFill>
            </a:endParaRPr>
          </a:p>
          <a:p>
            <a:pPr marL="0" indent="0" algn="ctr" fontAlgn="auto">
              <a:spcAft>
                <a:spcPts val="0"/>
              </a:spcAft>
              <a:buFontTx/>
              <a:buNone/>
              <a:defRPr/>
            </a:pPr>
            <a:r>
              <a:rPr lang="en-GB" sz="2400" dirty="0">
                <a:solidFill>
                  <a:schemeClr val="tx2"/>
                </a:solidFill>
              </a:rPr>
              <a:t>	 </a:t>
            </a:r>
            <a:r>
              <a:rPr lang="en-GB" sz="2400" b="1" i="1" dirty="0">
                <a:solidFill>
                  <a:schemeClr val="tx2"/>
                </a:solidFill>
              </a:rPr>
              <a:t>‘”I can tell that the pain has </a:t>
            </a:r>
            <a:r>
              <a:rPr lang="en-GB" sz="2400" b="1" i="1" dirty="0" smtClean="0">
                <a:solidFill>
                  <a:schemeClr val="tx2"/>
                </a:solidFill>
              </a:rPr>
              <a:t>been </a:t>
            </a:r>
            <a:r>
              <a:rPr lang="en-GB" sz="2400" b="1" i="1" dirty="0">
                <a:solidFill>
                  <a:schemeClr val="tx2"/>
                </a:solidFill>
              </a:rPr>
              <a:t>really bad by what you have told me… have you had to use any </a:t>
            </a:r>
            <a:r>
              <a:rPr lang="en-GB" sz="2400" b="1" i="1" dirty="0" smtClean="0">
                <a:solidFill>
                  <a:schemeClr val="tx2"/>
                </a:solidFill>
              </a:rPr>
              <a:t>non-prescribed </a:t>
            </a:r>
            <a:r>
              <a:rPr lang="en-GB" sz="2400" b="1" i="1" dirty="0">
                <a:solidFill>
                  <a:schemeClr val="tx2"/>
                </a:solidFill>
              </a:rPr>
              <a:t>drugs to help with this?”</a:t>
            </a:r>
          </a:p>
          <a:p>
            <a:pPr fontAlgn="auto">
              <a:spcAft>
                <a:spcPts val="0"/>
              </a:spcAft>
              <a:defRPr/>
            </a:pPr>
            <a:endParaRPr lang="en-GB" sz="2400" dirty="0">
              <a:solidFill>
                <a:schemeClr val="tx2"/>
              </a:solidFill>
            </a:endParaRPr>
          </a:p>
          <a:p>
            <a:pPr fontAlgn="auto">
              <a:spcAft>
                <a:spcPts val="0"/>
              </a:spcAft>
              <a:defRPr/>
            </a:pPr>
            <a:r>
              <a:rPr lang="en-GB" sz="2400" dirty="0">
                <a:solidFill>
                  <a:schemeClr val="tx2"/>
                </a:solidFill>
              </a:rPr>
              <a:t>Ask the patient to clarify if you are unfamiliar with the street </a:t>
            </a:r>
            <a:r>
              <a:rPr lang="en-GB" sz="2400" dirty="0" smtClean="0">
                <a:solidFill>
                  <a:schemeClr val="tx2"/>
                </a:solidFill>
              </a:rPr>
              <a:t>names used. </a:t>
            </a:r>
            <a:endParaRPr lang="en-GB" sz="2400" dirty="0">
              <a:solidFill>
                <a:schemeClr val="tx2"/>
              </a:solidFill>
            </a:endParaRPr>
          </a:p>
          <a:p>
            <a:pPr marL="0" indent="0">
              <a:buNone/>
            </a:pPr>
            <a:endParaRPr lang="en-GB" altLang="en-US" sz="2000" dirty="0">
              <a:solidFill>
                <a:schemeClr val="tx2"/>
              </a:solidFill>
            </a:endParaRPr>
          </a:p>
        </p:txBody>
      </p:sp>
      <p:grpSp>
        <p:nvGrpSpPr>
          <p:cNvPr id="91" name="Group 90">
            <a:extLst>
              <a:ext uri="{FF2B5EF4-FFF2-40B4-BE49-F238E27FC236}">
                <a16:creationId xmlns:a16="http://schemas.microsoft.com/office/drawing/2014/main" xmlns="" id="{5C3921CD-DDE5-4B57-8FDF-B37ADE4EDAC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91219" y="3985"/>
            <a:ext cx="9747620" cy="6858000"/>
            <a:chOff x="1318434" y="36937"/>
            <a:chExt cx="9747620" cy="6858000"/>
          </a:xfrm>
        </p:grpSpPr>
        <p:sp>
          <p:nvSpPr>
            <p:cNvPr id="44055" name="Freeform: Shape 91">
              <a:extLst>
                <a:ext uri="{FF2B5EF4-FFF2-40B4-BE49-F238E27FC236}">
                  <a16:creationId xmlns:a16="http://schemas.microsoft.com/office/drawing/2014/main" xmlns="" id="{A4CBEDF6-7B5F-471F-AF99-301A2374812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3" name="Freeform: Shape 92">
              <a:extLst>
                <a:ext uri="{FF2B5EF4-FFF2-40B4-BE49-F238E27FC236}">
                  <a16:creationId xmlns:a16="http://schemas.microsoft.com/office/drawing/2014/main" xmlns="" id="{1D43DB10-4F84-47C2-8170-CB9EED8667A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4" name="Freeform: Shape 93">
              <a:extLst>
                <a:ext uri="{FF2B5EF4-FFF2-40B4-BE49-F238E27FC236}">
                  <a16:creationId xmlns:a16="http://schemas.microsoft.com/office/drawing/2014/main" xmlns="" id="{9F35C7A0-1526-4D97-BCD8-91B3576E3CA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4056" name="Freeform: Shape 94">
              <a:extLst>
                <a:ext uri="{FF2B5EF4-FFF2-40B4-BE49-F238E27FC236}">
                  <a16:creationId xmlns:a16="http://schemas.microsoft.com/office/drawing/2014/main" xmlns="" id="{1009574A-38B7-43A8-A925-1FB54C6B1A0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4057" name="Freeform: Shape 95">
              <a:extLst>
                <a:ext uri="{FF2B5EF4-FFF2-40B4-BE49-F238E27FC236}">
                  <a16:creationId xmlns:a16="http://schemas.microsoft.com/office/drawing/2014/main" xmlns="" id="{EA3AAA50-DE22-4E5D-9064-A37786C5905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xmlns="" id="{58086AEC-04C2-4BC4-BFB8-0135965C74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xmlns="" id="{20C3BE3F-B8A9-4DC9-A867-EC91736FAA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68614" name="Group 140">
            <a:extLst>
              <a:ext uri="{FF2B5EF4-FFF2-40B4-BE49-F238E27FC236}">
                <a16:creationId xmlns:a16="http://schemas.microsoft.com/office/drawing/2014/main" xmlns="" id="{0CA2F3D1-53F2-478B-949B-6D4EA2E4E43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305" y="455386"/>
            <a:ext cx="5378624" cy="6402614"/>
            <a:chOff x="-19221" y="197691"/>
            <a:chExt cx="5378624" cy="6402614"/>
          </a:xfrm>
        </p:grpSpPr>
        <p:sp>
          <p:nvSpPr>
            <p:cNvPr id="68615" name="Freeform: Shape 141">
              <a:extLst>
                <a:ext uri="{FF2B5EF4-FFF2-40B4-BE49-F238E27FC236}">
                  <a16:creationId xmlns:a16="http://schemas.microsoft.com/office/drawing/2014/main" xmlns="" id="{6E53A4EE-6F9B-4EC8-9840-708F509D900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616" name="Freeform: Shape 142">
              <a:extLst>
                <a:ext uri="{FF2B5EF4-FFF2-40B4-BE49-F238E27FC236}">
                  <a16:creationId xmlns:a16="http://schemas.microsoft.com/office/drawing/2014/main" xmlns="" id="{CD8289AA-777C-4230-BABC-203458BF6C6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617" name="Freeform: Shape 143">
              <a:extLst>
                <a:ext uri="{FF2B5EF4-FFF2-40B4-BE49-F238E27FC236}">
                  <a16:creationId xmlns:a16="http://schemas.microsoft.com/office/drawing/2014/main" xmlns="" id="{39D76777-71BF-4FFF-B568-E58E46EB1CD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5" name="Freeform: Shape 144">
              <a:extLst>
                <a:ext uri="{FF2B5EF4-FFF2-40B4-BE49-F238E27FC236}">
                  <a16:creationId xmlns:a16="http://schemas.microsoft.com/office/drawing/2014/main" xmlns="" id="{72CDCD53-6393-431A-9E75-109BC83622C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6" name="Freeform: Shape 145">
              <a:extLst>
                <a:ext uri="{FF2B5EF4-FFF2-40B4-BE49-F238E27FC236}">
                  <a16:creationId xmlns:a16="http://schemas.microsoft.com/office/drawing/2014/main" xmlns="" id="{DA62198F-7D76-4A2A-9669-40E5E8A3C82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9937" name="Title 1">
            <a:extLst>
              <a:ext uri="{FF2B5EF4-FFF2-40B4-BE49-F238E27FC236}">
                <a16:creationId xmlns:a16="http://schemas.microsoft.com/office/drawing/2014/main" xmlns="" id="{2B4B63B5-60AC-6940-94FA-A71FBA0FDD58}"/>
              </a:ext>
            </a:extLst>
          </p:cNvPr>
          <p:cNvSpPr>
            <a:spLocks noGrp="1" noChangeArrowheads="1"/>
          </p:cNvSpPr>
          <p:nvPr>
            <p:ph type="title"/>
          </p:nvPr>
        </p:nvSpPr>
        <p:spPr>
          <a:xfrm>
            <a:off x="804672" y="2023236"/>
            <a:ext cx="3659777" cy="2820908"/>
          </a:xfrm>
        </p:spPr>
        <p:txBody>
          <a:bodyPr>
            <a:normAutofit/>
          </a:bodyPr>
          <a:lstStyle/>
          <a:p>
            <a:r>
              <a:rPr lang="en-GB" altLang="en-US" sz="4000" dirty="0" smtClean="0">
                <a:solidFill>
                  <a:schemeClr val="tx2"/>
                </a:solidFill>
              </a:rPr>
              <a:t>Substance Use Service</a:t>
            </a:r>
            <a:endParaRPr lang="en-GB" altLang="en-US" sz="4000" dirty="0">
              <a:solidFill>
                <a:schemeClr val="tx2"/>
              </a:solidFill>
            </a:endParaRPr>
          </a:p>
        </p:txBody>
      </p:sp>
      <p:graphicFrame>
        <p:nvGraphicFramePr>
          <p:cNvPr id="68613" name="Content Placeholder 2">
            <a:extLst>
              <a:ext uri="{FF2B5EF4-FFF2-40B4-BE49-F238E27FC236}">
                <a16:creationId xmlns:a16="http://schemas.microsoft.com/office/drawing/2014/main" xmlns="" id="{45E30274-9B18-393B-B662-9E83D065CA12}"/>
              </a:ext>
            </a:extLst>
          </p:cNvPr>
          <p:cNvGraphicFramePr>
            <a:graphicFrameLocks noGrp="1"/>
          </p:cNvGraphicFramePr>
          <p:nvPr>
            <p:ph idx="1"/>
            <p:extLst>
              <p:ext uri="{D42A27DB-BD31-4B8C-83A1-F6EECF244321}">
                <p14:modId xmlns:p14="http://schemas.microsoft.com/office/powerpoint/2010/main" val="1839820664"/>
              </p:ext>
            </p:extLst>
          </p:nvPr>
        </p:nvGraphicFramePr>
        <p:xfrm>
          <a:off x="5791200" y="777765"/>
          <a:ext cx="5942502" cy="55599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613">
                                            <p:graphicEl>
                                              <a:dgm id="{196AD8D3-FA93-EA44-A74F-163C687C36E7}"/>
                                            </p:graphicEl>
                                          </p:spTgt>
                                        </p:tgtEl>
                                        <p:attrNameLst>
                                          <p:attrName>style.visibility</p:attrName>
                                        </p:attrNameLst>
                                      </p:cBhvr>
                                      <p:to>
                                        <p:strVal val="visible"/>
                                      </p:to>
                                    </p:set>
                                    <p:animEffect transition="in" filter="fade">
                                      <p:cBhvr>
                                        <p:cTn id="7" dur="500"/>
                                        <p:tgtEl>
                                          <p:spTgt spid="68613">
                                            <p:graphicEl>
                                              <a:dgm id="{196AD8D3-FA93-EA44-A74F-163C687C36E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8613">
                                            <p:graphicEl>
                                              <a:dgm id="{9AA9244C-F5A5-4582-8BF1-917FB183D3AA}"/>
                                            </p:graphicEl>
                                          </p:spTgt>
                                        </p:tgtEl>
                                        <p:attrNameLst>
                                          <p:attrName>style.visibility</p:attrName>
                                        </p:attrNameLst>
                                      </p:cBhvr>
                                      <p:to>
                                        <p:strVal val="visible"/>
                                      </p:to>
                                    </p:set>
                                    <p:animEffect transition="in" filter="fade">
                                      <p:cBhvr>
                                        <p:cTn id="12" dur="500"/>
                                        <p:tgtEl>
                                          <p:spTgt spid="68613">
                                            <p:graphicEl>
                                              <a:dgm id="{9AA9244C-F5A5-4582-8BF1-917FB183D3AA}"/>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8613">
                                            <p:graphicEl>
                                              <a:dgm id="{82058633-E575-AE46-82A0-EB67BA14CA84}"/>
                                            </p:graphicEl>
                                          </p:spTgt>
                                        </p:tgtEl>
                                        <p:attrNameLst>
                                          <p:attrName>style.visibility</p:attrName>
                                        </p:attrNameLst>
                                      </p:cBhvr>
                                      <p:to>
                                        <p:strVal val="visible"/>
                                      </p:to>
                                    </p:set>
                                    <p:animEffect transition="in" filter="fade">
                                      <p:cBhvr>
                                        <p:cTn id="17" dur="500"/>
                                        <p:tgtEl>
                                          <p:spTgt spid="68613">
                                            <p:graphicEl>
                                              <a:dgm id="{82058633-E575-AE46-82A0-EB67BA14CA84}"/>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8613">
                                            <p:graphicEl>
                                              <a:dgm id="{27DAF709-A8AD-5948-AEA8-C2728FD1AFE9}"/>
                                            </p:graphicEl>
                                          </p:spTgt>
                                        </p:tgtEl>
                                        <p:attrNameLst>
                                          <p:attrName>style.visibility</p:attrName>
                                        </p:attrNameLst>
                                      </p:cBhvr>
                                      <p:to>
                                        <p:strVal val="visible"/>
                                      </p:to>
                                    </p:set>
                                    <p:animEffect transition="in" filter="fade">
                                      <p:cBhvr>
                                        <p:cTn id="22" dur="500"/>
                                        <p:tgtEl>
                                          <p:spTgt spid="68613">
                                            <p:graphicEl>
                                              <a:dgm id="{27DAF709-A8AD-5948-AEA8-C2728FD1AFE9}"/>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8613">
                                            <p:graphicEl>
                                              <a:dgm id="{ACD6F38B-F2B6-4E33-AC15-51E7A7D8EB89}"/>
                                            </p:graphicEl>
                                          </p:spTgt>
                                        </p:tgtEl>
                                        <p:attrNameLst>
                                          <p:attrName>style.visibility</p:attrName>
                                        </p:attrNameLst>
                                      </p:cBhvr>
                                      <p:to>
                                        <p:strVal val="visible"/>
                                      </p:to>
                                    </p:set>
                                    <p:animEffect transition="in" filter="fade">
                                      <p:cBhvr>
                                        <p:cTn id="27" dur="500"/>
                                        <p:tgtEl>
                                          <p:spTgt spid="68613">
                                            <p:graphicEl>
                                              <a:dgm id="{ACD6F38B-F2B6-4E33-AC15-51E7A7D8EB8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8613" grpId="0">
        <p:bldSub>
          <a:bldDgm bld="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a:blip r:embed="rId2"/>
          <a:stretch>
            <a:fillRect/>
          </a:stretch>
        </p:blipFill>
        <p:spPr>
          <a:xfrm>
            <a:off x="0" y="0"/>
            <a:ext cx="12192000" cy="5943600"/>
          </a:xfrm>
          <a:prstGeom prst="rect">
            <a:avLst/>
          </a:prstGeom>
        </p:spPr>
      </p:pic>
      <p:sp>
        <p:nvSpPr>
          <p:cNvPr id="8" name="TextBox 7"/>
          <p:cNvSpPr txBox="1"/>
          <p:nvPr/>
        </p:nvSpPr>
        <p:spPr>
          <a:xfrm>
            <a:off x="1103586" y="549791"/>
            <a:ext cx="8952835" cy="584775"/>
          </a:xfrm>
          <a:prstGeom prst="rect">
            <a:avLst/>
          </a:prstGeom>
          <a:noFill/>
        </p:spPr>
        <p:txBody>
          <a:bodyPr wrap="none" rtlCol="0">
            <a:spAutoFit/>
          </a:bodyPr>
          <a:lstStyle/>
          <a:p>
            <a:r>
              <a:rPr lang="en-GB" sz="3200" b="1" dirty="0">
                <a:solidFill>
                  <a:srgbClr val="002060"/>
                </a:solidFill>
              </a:rPr>
              <a:t>Recognise your own judgements, worries and </a:t>
            </a:r>
            <a:r>
              <a:rPr lang="en-GB" sz="3200" b="1" dirty="0" smtClean="0">
                <a:solidFill>
                  <a:srgbClr val="002060"/>
                </a:solidFill>
              </a:rPr>
              <a:t>fears.</a:t>
            </a:r>
            <a:endParaRPr lang="en-GB" sz="3200" b="1" dirty="0">
              <a:solidFill>
                <a:srgbClr val="002060"/>
              </a:solidFill>
            </a:endParaRPr>
          </a:p>
        </p:txBody>
      </p:sp>
    </p:spTree>
    <p:extLst>
      <p:ext uri="{BB962C8B-B14F-4D97-AF65-F5344CB8AC3E}">
        <p14:creationId xmlns:p14="http://schemas.microsoft.com/office/powerpoint/2010/main" val="10788991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9" name="Rectangle 88">
            <a:extLst>
              <a:ext uri="{FF2B5EF4-FFF2-40B4-BE49-F238E27FC236}">
                <a16:creationId xmlns:a16="http://schemas.microsoft.com/office/drawing/2014/main" xmlns="" id="{4BC99CB9-DDAD-44A2-8A1C-E3AF4E72DF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33" name="Title 1">
            <a:extLst>
              <a:ext uri="{FF2B5EF4-FFF2-40B4-BE49-F238E27FC236}">
                <a16:creationId xmlns:a16="http://schemas.microsoft.com/office/drawing/2014/main" xmlns="" id="{F5C0FB79-FD0B-1C45-B42D-94B1CA19168D}"/>
              </a:ext>
            </a:extLst>
          </p:cNvPr>
          <p:cNvSpPr>
            <a:spLocks noGrp="1" noChangeArrowheads="1"/>
          </p:cNvSpPr>
          <p:nvPr>
            <p:ph type="title"/>
          </p:nvPr>
        </p:nvSpPr>
        <p:spPr>
          <a:xfrm>
            <a:off x="2272145" y="991262"/>
            <a:ext cx="7730073" cy="1308593"/>
          </a:xfrm>
        </p:spPr>
        <p:txBody>
          <a:bodyPr anchor="b">
            <a:normAutofit/>
          </a:bodyPr>
          <a:lstStyle/>
          <a:p>
            <a:pPr algn="ctr"/>
            <a:r>
              <a:rPr lang="en-GB" altLang="en-US" sz="3600" b="1" dirty="0">
                <a:solidFill>
                  <a:schemeClr val="tx2"/>
                </a:solidFill>
              </a:rPr>
              <a:t>Pain Management</a:t>
            </a:r>
            <a:r>
              <a:rPr lang="en-GB" altLang="en-US" sz="3600" b="1" dirty="0" smtClean="0">
                <a:solidFill>
                  <a:schemeClr val="tx2"/>
                </a:solidFill>
              </a:rPr>
              <a:t>:  </a:t>
            </a:r>
            <a:r>
              <a:rPr lang="en-GB" altLang="en-US" sz="3600" b="1" dirty="0">
                <a:solidFill>
                  <a:schemeClr val="tx2"/>
                </a:solidFill>
              </a:rPr>
              <a:t>My Experiences</a:t>
            </a:r>
          </a:p>
        </p:txBody>
      </p:sp>
      <p:sp>
        <p:nvSpPr>
          <p:cNvPr id="44047" name="Content Placeholder 2">
            <a:extLst>
              <a:ext uri="{FF2B5EF4-FFF2-40B4-BE49-F238E27FC236}">
                <a16:creationId xmlns:a16="http://schemas.microsoft.com/office/drawing/2014/main" xmlns="" id="{EE456575-3E5D-BF43-BECE-9A209CA069A0}"/>
              </a:ext>
            </a:extLst>
          </p:cNvPr>
          <p:cNvSpPr>
            <a:spLocks noGrp="1" noChangeArrowheads="1"/>
          </p:cNvSpPr>
          <p:nvPr>
            <p:ph idx="1"/>
          </p:nvPr>
        </p:nvSpPr>
        <p:spPr>
          <a:xfrm>
            <a:off x="2272146" y="2064329"/>
            <a:ext cx="7661564" cy="4308762"/>
          </a:xfrm>
        </p:spPr>
        <p:txBody>
          <a:bodyPr anchor="t">
            <a:normAutofit/>
          </a:bodyPr>
          <a:lstStyle/>
          <a:p>
            <a:endParaRPr lang="en-GB" altLang="en-US" sz="2000" dirty="0">
              <a:solidFill>
                <a:schemeClr val="tx2"/>
              </a:solidFill>
            </a:endParaRPr>
          </a:p>
          <a:p>
            <a:pPr marL="0" indent="0" algn="ctr">
              <a:buNone/>
            </a:pPr>
            <a:endParaRPr lang="en-GB" altLang="en-US" b="1" dirty="0">
              <a:solidFill>
                <a:schemeClr val="tx2"/>
              </a:solidFill>
            </a:endParaRPr>
          </a:p>
          <a:p>
            <a:pPr marL="0" indent="0" algn="ctr">
              <a:buNone/>
            </a:pPr>
            <a:r>
              <a:rPr lang="en-GB" altLang="en-US" b="1" dirty="0">
                <a:solidFill>
                  <a:schemeClr val="tx2"/>
                </a:solidFill>
              </a:rPr>
              <a:t>“</a:t>
            </a:r>
            <a:r>
              <a:rPr lang="en-GB" altLang="en-US" b="1" i="1" dirty="0">
                <a:solidFill>
                  <a:schemeClr val="tx2"/>
                </a:solidFill>
              </a:rPr>
              <a:t>Pain is what the patient says it is”….. Unless you have </a:t>
            </a:r>
            <a:r>
              <a:rPr lang="en-GB" altLang="en-US" b="1" i="1" dirty="0" smtClean="0">
                <a:solidFill>
                  <a:schemeClr val="tx2"/>
                </a:solidFill>
              </a:rPr>
              <a:t>a substance </a:t>
            </a:r>
            <a:r>
              <a:rPr lang="en-GB" altLang="en-US" b="1" i="1" dirty="0">
                <a:solidFill>
                  <a:schemeClr val="tx2"/>
                </a:solidFill>
              </a:rPr>
              <a:t>use </a:t>
            </a:r>
            <a:r>
              <a:rPr lang="en-GB" altLang="en-US" b="1" i="1" dirty="0" smtClean="0">
                <a:solidFill>
                  <a:schemeClr val="tx2"/>
                </a:solidFill>
              </a:rPr>
              <a:t>disorder</a:t>
            </a:r>
            <a:endParaRPr lang="en-GB" altLang="en-US" b="1" i="1" dirty="0">
              <a:solidFill>
                <a:schemeClr val="tx2"/>
              </a:solidFill>
            </a:endParaRPr>
          </a:p>
          <a:p>
            <a:pPr marL="0" indent="0" algn="ctr">
              <a:buNone/>
            </a:pPr>
            <a:endParaRPr lang="en-GB" altLang="en-US" sz="2400" b="1" i="1" dirty="0">
              <a:solidFill>
                <a:schemeClr val="tx2"/>
              </a:solidFill>
            </a:endParaRPr>
          </a:p>
          <a:p>
            <a:pPr marL="0" indent="0" algn="ctr">
              <a:buNone/>
            </a:pPr>
            <a:r>
              <a:rPr lang="en-GB" altLang="en-US" sz="2000" dirty="0" smtClean="0">
                <a:solidFill>
                  <a:schemeClr val="tx2"/>
                </a:solidFill>
              </a:rPr>
              <a:t>And then it is thought to be drug seeking behaviour.</a:t>
            </a:r>
          </a:p>
          <a:p>
            <a:pPr marL="0" indent="0" algn="ctr">
              <a:buNone/>
            </a:pPr>
            <a:r>
              <a:rPr lang="en-GB" altLang="en-US" sz="2000" dirty="0" smtClean="0">
                <a:solidFill>
                  <a:schemeClr val="tx2"/>
                </a:solidFill>
              </a:rPr>
              <a:t> </a:t>
            </a:r>
            <a:r>
              <a:rPr lang="en-GB" altLang="en-US" sz="2000" dirty="0">
                <a:solidFill>
                  <a:schemeClr val="tx2"/>
                </a:solidFill>
              </a:rPr>
              <a:t>I</a:t>
            </a:r>
            <a:r>
              <a:rPr lang="en-GB" altLang="en-US" sz="2000" dirty="0" smtClean="0">
                <a:solidFill>
                  <a:schemeClr val="tx2"/>
                </a:solidFill>
              </a:rPr>
              <a:t>t </a:t>
            </a:r>
            <a:r>
              <a:rPr lang="en-GB" altLang="en-US" sz="2000" dirty="0">
                <a:solidFill>
                  <a:schemeClr val="tx2"/>
                </a:solidFill>
              </a:rPr>
              <a:t>might </a:t>
            </a:r>
            <a:r>
              <a:rPr lang="en-GB" altLang="en-US" sz="2000" dirty="0" smtClean="0">
                <a:solidFill>
                  <a:schemeClr val="tx2"/>
                </a:solidFill>
              </a:rPr>
              <a:t>be</a:t>
            </a:r>
            <a:r>
              <a:rPr lang="en-GB" altLang="en-US" sz="2000" dirty="0">
                <a:solidFill>
                  <a:schemeClr val="tx2"/>
                </a:solidFill>
              </a:rPr>
              <a:t>.</a:t>
            </a:r>
            <a:endParaRPr lang="en-GB" altLang="en-US" sz="2000" dirty="0" smtClean="0">
              <a:solidFill>
                <a:schemeClr val="tx2"/>
              </a:solidFill>
            </a:endParaRPr>
          </a:p>
          <a:p>
            <a:pPr marL="0" indent="0" algn="ctr">
              <a:buNone/>
            </a:pPr>
            <a:r>
              <a:rPr lang="en-GB" altLang="en-US" sz="2000" dirty="0" smtClean="0">
                <a:solidFill>
                  <a:schemeClr val="tx2"/>
                </a:solidFill>
              </a:rPr>
              <a:t> </a:t>
            </a:r>
            <a:r>
              <a:rPr lang="en-GB" altLang="en-US" sz="2000" dirty="0">
                <a:solidFill>
                  <a:schemeClr val="tx2"/>
                </a:solidFill>
              </a:rPr>
              <a:t>B</a:t>
            </a:r>
            <a:r>
              <a:rPr lang="en-GB" altLang="en-US" sz="2000" dirty="0" smtClean="0">
                <a:solidFill>
                  <a:schemeClr val="tx2"/>
                </a:solidFill>
              </a:rPr>
              <a:t>ut </a:t>
            </a:r>
            <a:r>
              <a:rPr lang="en-GB" altLang="en-US" sz="2000" dirty="0">
                <a:solidFill>
                  <a:schemeClr val="tx2"/>
                </a:solidFill>
              </a:rPr>
              <a:t>it might be uncontrolled pain? </a:t>
            </a:r>
          </a:p>
          <a:p>
            <a:pPr marL="0" indent="0">
              <a:buNone/>
            </a:pPr>
            <a:endParaRPr lang="en-GB" altLang="en-US" sz="2000" dirty="0">
              <a:solidFill>
                <a:schemeClr val="tx2"/>
              </a:solidFill>
            </a:endParaRPr>
          </a:p>
        </p:txBody>
      </p:sp>
      <p:grpSp>
        <p:nvGrpSpPr>
          <p:cNvPr id="91" name="Group 90">
            <a:extLst>
              <a:ext uri="{FF2B5EF4-FFF2-40B4-BE49-F238E27FC236}">
                <a16:creationId xmlns:a16="http://schemas.microsoft.com/office/drawing/2014/main" xmlns="" id="{5C3921CD-DDE5-4B57-8FDF-B37ADE4EDAC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91219" y="3985"/>
            <a:ext cx="9747620" cy="6858000"/>
            <a:chOff x="1318434" y="36937"/>
            <a:chExt cx="9747620" cy="6858000"/>
          </a:xfrm>
        </p:grpSpPr>
        <p:sp>
          <p:nvSpPr>
            <p:cNvPr id="44055" name="Freeform: Shape 91">
              <a:extLst>
                <a:ext uri="{FF2B5EF4-FFF2-40B4-BE49-F238E27FC236}">
                  <a16:creationId xmlns:a16="http://schemas.microsoft.com/office/drawing/2014/main" xmlns="" id="{A4CBEDF6-7B5F-471F-AF99-301A2374812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3" name="Freeform: Shape 92">
              <a:extLst>
                <a:ext uri="{FF2B5EF4-FFF2-40B4-BE49-F238E27FC236}">
                  <a16:creationId xmlns:a16="http://schemas.microsoft.com/office/drawing/2014/main" xmlns="" id="{1D43DB10-4F84-47C2-8170-CB9EED8667A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4" name="Freeform: Shape 93">
              <a:extLst>
                <a:ext uri="{FF2B5EF4-FFF2-40B4-BE49-F238E27FC236}">
                  <a16:creationId xmlns:a16="http://schemas.microsoft.com/office/drawing/2014/main" xmlns="" id="{9F35C7A0-1526-4D97-BCD8-91B3576E3CA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4056" name="Freeform: Shape 94">
              <a:extLst>
                <a:ext uri="{FF2B5EF4-FFF2-40B4-BE49-F238E27FC236}">
                  <a16:creationId xmlns:a16="http://schemas.microsoft.com/office/drawing/2014/main" xmlns="" id="{1009574A-38B7-43A8-A925-1FB54C6B1A0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4057" name="Freeform: Shape 95">
              <a:extLst>
                <a:ext uri="{FF2B5EF4-FFF2-40B4-BE49-F238E27FC236}">
                  <a16:creationId xmlns:a16="http://schemas.microsoft.com/office/drawing/2014/main" xmlns="" id="{EA3AAA50-DE22-4E5D-9064-A37786C5905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6042546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9" name="Rectangle 88">
            <a:extLst>
              <a:ext uri="{FF2B5EF4-FFF2-40B4-BE49-F238E27FC236}">
                <a16:creationId xmlns:a16="http://schemas.microsoft.com/office/drawing/2014/main" xmlns="" id="{4BC99CB9-DDAD-44A2-8A1C-E3AF4E72DF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33" name="Title 1">
            <a:extLst>
              <a:ext uri="{FF2B5EF4-FFF2-40B4-BE49-F238E27FC236}">
                <a16:creationId xmlns:a16="http://schemas.microsoft.com/office/drawing/2014/main" xmlns="" id="{F5C0FB79-FD0B-1C45-B42D-94B1CA19168D}"/>
              </a:ext>
            </a:extLst>
          </p:cNvPr>
          <p:cNvSpPr>
            <a:spLocks noGrp="1" noChangeArrowheads="1"/>
          </p:cNvSpPr>
          <p:nvPr>
            <p:ph type="title"/>
          </p:nvPr>
        </p:nvSpPr>
        <p:spPr>
          <a:xfrm>
            <a:off x="2272145" y="991262"/>
            <a:ext cx="7730073" cy="1433283"/>
          </a:xfrm>
        </p:spPr>
        <p:txBody>
          <a:bodyPr anchor="b">
            <a:normAutofit/>
          </a:bodyPr>
          <a:lstStyle/>
          <a:p>
            <a:pPr algn="ctr"/>
            <a:r>
              <a:rPr lang="en-GB" altLang="en-US" sz="3600" b="1" dirty="0">
                <a:solidFill>
                  <a:schemeClr val="tx2"/>
                </a:solidFill>
              </a:rPr>
              <a:t>Pain Management: My Experiences</a:t>
            </a:r>
          </a:p>
        </p:txBody>
      </p:sp>
      <p:sp>
        <p:nvSpPr>
          <p:cNvPr id="44047" name="Content Placeholder 2">
            <a:extLst>
              <a:ext uri="{FF2B5EF4-FFF2-40B4-BE49-F238E27FC236}">
                <a16:creationId xmlns:a16="http://schemas.microsoft.com/office/drawing/2014/main" xmlns="" id="{EE456575-3E5D-BF43-BECE-9A209CA069A0}"/>
              </a:ext>
            </a:extLst>
          </p:cNvPr>
          <p:cNvSpPr>
            <a:spLocks noGrp="1" noChangeArrowheads="1"/>
          </p:cNvSpPr>
          <p:nvPr>
            <p:ph idx="1"/>
          </p:nvPr>
        </p:nvSpPr>
        <p:spPr>
          <a:xfrm>
            <a:off x="2770908" y="2064329"/>
            <a:ext cx="7162801" cy="4308762"/>
          </a:xfrm>
        </p:spPr>
        <p:txBody>
          <a:bodyPr anchor="t">
            <a:normAutofit/>
          </a:bodyPr>
          <a:lstStyle/>
          <a:p>
            <a:pPr marL="0" indent="0" algn="ctr">
              <a:buNone/>
            </a:pPr>
            <a:endParaRPr lang="en-GB" altLang="en-US" sz="2000" dirty="0">
              <a:solidFill>
                <a:schemeClr val="tx2"/>
              </a:solidFill>
            </a:endParaRPr>
          </a:p>
          <a:p>
            <a:pPr marL="0" indent="0">
              <a:buNone/>
            </a:pPr>
            <a:endParaRPr lang="en-GB" altLang="en-US" sz="2000" dirty="0">
              <a:solidFill>
                <a:schemeClr val="tx2"/>
              </a:solidFill>
            </a:endParaRPr>
          </a:p>
          <a:p>
            <a:pPr marL="0" indent="0">
              <a:buNone/>
            </a:pPr>
            <a:endParaRPr lang="en-GB" altLang="en-US" sz="2000" dirty="0">
              <a:solidFill>
                <a:schemeClr val="tx2"/>
              </a:solidFill>
            </a:endParaRPr>
          </a:p>
          <a:p>
            <a:r>
              <a:rPr lang="en-GB" altLang="en-US" sz="2000" b="1" dirty="0">
                <a:solidFill>
                  <a:schemeClr val="tx2"/>
                </a:solidFill>
              </a:rPr>
              <a:t>Doctors reluctant to prescribe</a:t>
            </a:r>
          </a:p>
          <a:p>
            <a:r>
              <a:rPr lang="en-GB" altLang="en-US" sz="2000" b="1" dirty="0">
                <a:solidFill>
                  <a:schemeClr val="tx2"/>
                </a:solidFill>
              </a:rPr>
              <a:t>Nursing staff reluctant to administer</a:t>
            </a:r>
          </a:p>
          <a:p>
            <a:r>
              <a:rPr lang="en-GB" altLang="en-US" sz="2000" b="1" dirty="0">
                <a:solidFill>
                  <a:schemeClr val="tx2"/>
                </a:solidFill>
              </a:rPr>
              <a:t>Patient </a:t>
            </a:r>
            <a:r>
              <a:rPr lang="en-GB" altLang="en-US" sz="2000" b="1" dirty="0" smtClean="0">
                <a:solidFill>
                  <a:schemeClr val="tx2"/>
                </a:solidFill>
              </a:rPr>
              <a:t>can be reluctant </a:t>
            </a:r>
            <a:r>
              <a:rPr lang="en-GB" altLang="en-US" sz="2000" b="1" dirty="0">
                <a:solidFill>
                  <a:schemeClr val="tx2"/>
                </a:solidFill>
              </a:rPr>
              <a:t>to have if now in recovery </a:t>
            </a:r>
          </a:p>
        </p:txBody>
      </p:sp>
      <p:grpSp>
        <p:nvGrpSpPr>
          <p:cNvPr id="91" name="Group 90">
            <a:extLst>
              <a:ext uri="{FF2B5EF4-FFF2-40B4-BE49-F238E27FC236}">
                <a16:creationId xmlns:a16="http://schemas.microsoft.com/office/drawing/2014/main" xmlns="" id="{5C3921CD-DDE5-4B57-8FDF-B37ADE4EDAC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91219" y="3985"/>
            <a:ext cx="9747620" cy="6858000"/>
            <a:chOff x="1318434" y="36937"/>
            <a:chExt cx="9747620" cy="6858000"/>
          </a:xfrm>
        </p:grpSpPr>
        <p:sp>
          <p:nvSpPr>
            <p:cNvPr id="44055" name="Freeform: Shape 91">
              <a:extLst>
                <a:ext uri="{FF2B5EF4-FFF2-40B4-BE49-F238E27FC236}">
                  <a16:creationId xmlns:a16="http://schemas.microsoft.com/office/drawing/2014/main" xmlns="" id="{A4CBEDF6-7B5F-471F-AF99-301A2374812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3" name="Freeform: Shape 92">
              <a:extLst>
                <a:ext uri="{FF2B5EF4-FFF2-40B4-BE49-F238E27FC236}">
                  <a16:creationId xmlns:a16="http://schemas.microsoft.com/office/drawing/2014/main" xmlns="" id="{1D43DB10-4F84-47C2-8170-CB9EED8667A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4" name="Freeform: Shape 93">
              <a:extLst>
                <a:ext uri="{FF2B5EF4-FFF2-40B4-BE49-F238E27FC236}">
                  <a16:creationId xmlns:a16="http://schemas.microsoft.com/office/drawing/2014/main" xmlns="" id="{9F35C7A0-1526-4D97-BCD8-91B3576E3CA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4056" name="Freeform: Shape 94">
              <a:extLst>
                <a:ext uri="{FF2B5EF4-FFF2-40B4-BE49-F238E27FC236}">
                  <a16:creationId xmlns:a16="http://schemas.microsoft.com/office/drawing/2014/main" xmlns="" id="{1009574A-38B7-43A8-A925-1FB54C6B1A0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4057" name="Freeform: Shape 95">
              <a:extLst>
                <a:ext uri="{FF2B5EF4-FFF2-40B4-BE49-F238E27FC236}">
                  <a16:creationId xmlns:a16="http://schemas.microsoft.com/office/drawing/2014/main" xmlns="" id="{EA3AAA50-DE22-4E5D-9064-A37786C5905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4142751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941" name="Rectangle 135">
            <a:extLst>
              <a:ext uri="{FF2B5EF4-FFF2-40B4-BE49-F238E27FC236}">
                <a16:creationId xmlns:a16="http://schemas.microsoft.com/office/drawing/2014/main" xmlns="" id="{43C823D3-D619-407C-89E0-C6F6B1E7A4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42" name="Rectangle 137">
            <a:extLst>
              <a:ext uri="{FF2B5EF4-FFF2-40B4-BE49-F238E27FC236}">
                <a16:creationId xmlns:a16="http://schemas.microsoft.com/office/drawing/2014/main" xmlns="" id="{047F8E3E-2FFA-4A0F-B3C7-E57ADDCFB4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4337" name="Title 1">
            <a:extLst>
              <a:ext uri="{FF2B5EF4-FFF2-40B4-BE49-F238E27FC236}">
                <a16:creationId xmlns:a16="http://schemas.microsoft.com/office/drawing/2014/main" xmlns="" id="{DA6DC79F-18C8-6F48-9A7D-F3CC3812F18B}"/>
              </a:ext>
            </a:extLst>
          </p:cNvPr>
          <p:cNvSpPr>
            <a:spLocks noGrp="1" noChangeArrowheads="1"/>
          </p:cNvSpPr>
          <p:nvPr>
            <p:ph type="title"/>
          </p:nvPr>
        </p:nvSpPr>
        <p:spPr>
          <a:xfrm>
            <a:off x="191740" y="347748"/>
            <a:ext cx="9833548" cy="896853"/>
          </a:xfrm>
        </p:spPr>
        <p:txBody>
          <a:bodyPr anchor="b">
            <a:normAutofit/>
          </a:bodyPr>
          <a:lstStyle/>
          <a:p>
            <a:pPr algn="ctr"/>
            <a:r>
              <a:rPr lang="en-GB" altLang="en-US" sz="4000" dirty="0">
                <a:solidFill>
                  <a:schemeClr val="tx2"/>
                </a:solidFill>
              </a:rPr>
              <a:t>But first…. Lets talk about language</a:t>
            </a:r>
          </a:p>
        </p:txBody>
      </p:sp>
      <p:graphicFrame>
        <p:nvGraphicFramePr>
          <p:cNvPr id="16" name="Content Placeholder 2">
            <a:extLst>
              <a:ext uri="{FF2B5EF4-FFF2-40B4-BE49-F238E27FC236}">
                <a16:creationId xmlns:a16="http://schemas.microsoft.com/office/drawing/2014/main" xmlns="" id="{C3F6C2FA-2D90-3A43-BD1F-88F3A118700F}"/>
              </a:ext>
            </a:extLst>
          </p:cNvPr>
          <p:cNvGraphicFramePr>
            <a:graphicFrameLocks noGrp="1"/>
          </p:cNvGraphicFramePr>
          <p:nvPr>
            <p:ph idx="1"/>
            <p:extLst>
              <p:ext uri="{D42A27DB-BD31-4B8C-83A1-F6EECF244321}">
                <p14:modId xmlns:p14="http://schemas.microsoft.com/office/powerpoint/2010/main" val="2054758374"/>
              </p:ext>
            </p:extLst>
          </p:nvPr>
        </p:nvGraphicFramePr>
        <p:xfrm>
          <a:off x="498765" y="1507524"/>
          <a:ext cx="10513724" cy="4860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9943" name="Group 139">
            <a:extLst>
              <a:ext uri="{FF2B5EF4-FFF2-40B4-BE49-F238E27FC236}">
                <a16:creationId xmlns:a16="http://schemas.microsoft.com/office/drawing/2014/main" xmlns="" id="{33D939F1-7ABE-4D0E-946A-43F37F556AFD}"/>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0"/>
            <a:ext cx="3346102" cy="2510865"/>
            <a:chOff x="-305" y="-1"/>
            <a:chExt cx="3832880" cy="2876136"/>
          </a:xfrm>
        </p:grpSpPr>
        <p:sp>
          <p:nvSpPr>
            <p:cNvPr id="39944" name="Freeform: Shape 140">
              <a:extLst>
                <a:ext uri="{FF2B5EF4-FFF2-40B4-BE49-F238E27FC236}">
                  <a16:creationId xmlns:a16="http://schemas.microsoft.com/office/drawing/2014/main" xmlns="" id="{63FE0426-0FE4-451E-A8BB-08DA6A6AC20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45" name="Freeform: Shape 141">
              <a:extLst>
                <a:ext uri="{FF2B5EF4-FFF2-40B4-BE49-F238E27FC236}">
                  <a16:creationId xmlns:a16="http://schemas.microsoft.com/office/drawing/2014/main" xmlns="" id="{4A32F7E8-35B4-451F-AA07-AECF7CA1D53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46" name="Freeform: Shape 142">
              <a:extLst>
                <a:ext uri="{FF2B5EF4-FFF2-40B4-BE49-F238E27FC236}">
                  <a16:creationId xmlns:a16="http://schemas.microsoft.com/office/drawing/2014/main" xmlns="" id="{E1097796-C3C8-4772-9EBD-9F5CA368F5A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47" name="Freeform: Shape 143">
              <a:extLst>
                <a:ext uri="{FF2B5EF4-FFF2-40B4-BE49-F238E27FC236}">
                  <a16:creationId xmlns:a16="http://schemas.microsoft.com/office/drawing/2014/main" xmlns="" id="{EC4BC137-BB50-4235-A83F-4B4EEE15904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6" name="Group 145">
            <a:extLst>
              <a:ext uri="{FF2B5EF4-FFF2-40B4-BE49-F238E27FC236}">
                <a16:creationId xmlns:a16="http://schemas.microsoft.com/office/drawing/2014/main" xmlns="" id="{9DB3963A-4187-4A72-9DA4-CA6BADE2293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rot="5400000">
            <a:off x="9072780" y="3734338"/>
            <a:ext cx="3878664" cy="2368659"/>
            <a:chOff x="6867015" y="-1"/>
            <a:chExt cx="5324985" cy="3251912"/>
          </a:xfrm>
          <a:solidFill>
            <a:schemeClr val="accent5">
              <a:alpha val="10000"/>
            </a:schemeClr>
          </a:solidFill>
        </p:grpSpPr>
        <p:sp>
          <p:nvSpPr>
            <p:cNvPr id="147" name="Freeform: Shape 146">
              <a:extLst>
                <a:ext uri="{FF2B5EF4-FFF2-40B4-BE49-F238E27FC236}">
                  <a16:creationId xmlns:a16="http://schemas.microsoft.com/office/drawing/2014/main" xmlns="" id="{2428E75E-001A-4568-B035-574F1303EF5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Freeform: Shape 147">
              <a:extLst>
                <a:ext uri="{FF2B5EF4-FFF2-40B4-BE49-F238E27FC236}">
                  <a16:creationId xmlns:a16="http://schemas.microsoft.com/office/drawing/2014/main" xmlns="" id="{64AC8CFC-1164-4525-82A0-25F75ADCF4C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Freeform: Shape 148">
              <a:extLst>
                <a:ext uri="{FF2B5EF4-FFF2-40B4-BE49-F238E27FC236}">
                  <a16:creationId xmlns:a16="http://schemas.microsoft.com/office/drawing/2014/main" xmlns="" id="{6F35C856-5B70-4CA2-BB8F-A37197D8F94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Freeform: Shape 149">
              <a:extLst>
                <a:ext uri="{FF2B5EF4-FFF2-40B4-BE49-F238E27FC236}">
                  <a16:creationId xmlns:a16="http://schemas.microsoft.com/office/drawing/2014/main" xmlns="" id="{550FD8B0-DE97-47B1-84ED-67A3BD00FE2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2942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graphicEl>
                                              <a:dgm id="{34FFC045-2B6E-4A6B-8BAE-0D449C61B22C}"/>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graphicEl>
                                              <a:dgm id="{C385FA41-1964-43A2-8838-F0EBC9451876}"/>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graphicEl>
                                              <a:dgm id="{EEE04185-CA9F-4F7B-B637-3DFA9FE18BA3}"/>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graphicEl>
                                              <a:dgm id="{2A7B31FC-75D4-4A1B-B7B3-ACBD7D86C4F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graphicEl>
                                              <a:dgm id="{03021E7C-FAA9-4B3D-B472-17DB5C136DBF}"/>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graphicEl>
                                              <a:dgm id="{0AB4FA85-16AB-4BC9-BDF9-929439C33BB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Sub>
          <a:bldDgm bld="one"/>
        </p:bldSub>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xmlns="" id="{4BC99CB9-DDAD-44A2-8A1C-E3AF4E72DF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17" name="Title 1">
            <a:extLst>
              <a:ext uri="{FF2B5EF4-FFF2-40B4-BE49-F238E27FC236}">
                <a16:creationId xmlns:a16="http://schemas.microsoft.com/office/drawing/2014/main" xmlns="" id="{775C31D8-2072-494E-BEB9-FFD928606D8E}"/>
              </a:ext>
            </a:extLst>
          </p:cNvPr>
          <p:cNvSpPr>
            <a:spLocks noGrp="1" noChangeArrowheads="1"/>
          </p:cNvSpPr>
          <p:nvPr>
            <p:ph type="title"/>
          </p:nvPr>
        </p:nvSpPr>
        <p:spPr>
          <a:xfrm>
            <a:off x="1080655" y="507979"/>
            <a:ext cx="9282545" cy="880547"/>
          </a:xfrm>
        </p:spPr>
        <p:txBody>
          <a:bodyPr>
            <a:normAutofit/>
          </a:bodyPr>
          <a:lstStyle/>
          <a:p>
            <a:pPr algn="ctr"/>
            <a:r>
              <a:rPr lang="en-GB" altLang="en-US" sz="3600" dirty="0" smtClean="0"/>
              <a:t>Sometimes</a:t>
            </a:r>
            <a:r>
              <a:rPr lang="en-GB" altLang="en-US" sz="3600" dirty="0"/>
              <a:t>:</a:t>
            </a:r>
            <a:endParaRPr lang="en-GB" altLang="en-US" sz="3600" b="1" dirty="0">
              <a:solidFill>
                <a:srgbClr val="002060"/>
              </a:solidFill>
            </a:endParaRPr>
          </a:p>
        </p:txBody>
      </p:sp>
      <p:sp>
        <p:nvSpPr>
          <p:cNvPr id="64515" name="Content Placeholder 2">
            <a:extLst>
              <a:ext uri="{FF2B5EF4-FFF2-40B4-BE49-F238E27FC236}">
                <a16:creationId xmlns:a16="http://schemas.microsoft.com/office/drawing/2014/main" xmlns="" id="{F48A16E4-7944-9949-9D45-AB1173426F7A}"/>
              </a:ext>
            </a:extLst>
          </p:cNvPr>
          <p:cNvSpPr>
            <a:spLocks noGrp="1"/>
          </p:cNvSpPr>
          <p:nvPr>
            <p:ph idx="1"/>
          </p:nvPr>
        </p:nvSpPr>
        <p:spPr>
          <a:xfrm>
            <a:off x="3050412" y="2092036"/>
            <a:ext cx="7007988" cy="4128655"/>
          </a:xfrm>
        </p:spPr>
        <p:txBody>
          <a:bodyPr rtlCol="0" anchor="t">
            <a:normAutofit/>
          </a:bodyPr>
          <a:lstStyle/>
          <a:p>
            <a:pPr marL="0" indent="0" fontAlgn="auto">
              <a:spcAft>
                <a:spcPts val="0"/>
              </a:spcAft>
              <a:buNone/>
              <a:defRPr/>
            </a:pPr>
            <a:endParaRPr lang="en-GB" altLang="en-US" sz="2000" dirty="0">
              <a:solidFill>
                <a:srgbClr val="002060"/>
              </a:solidFill>
            </a:endParaRPr>
          </a:p>
          <a:p>
            <a:pPr marL="0" indent="0" fontAlgn="auto">
              <a:spcAft>
                <a:spcPts val="0"/>
              </a:spcAft>
              <a:buFontTx/>
              <a:buNone/>
              <a:defRPr/>
            </a:pPr>
            <a:endParaRPr lang="en-GB" altLang="en-US" sz="1700" dirty="0">
              <a:solidFill>
                <a:schemeClr val="tx2"/>
              </a:solidFill>
            </a:endParaRPr>
          </a:p>
          <a:p>
            <a:pPr fontAlgn="auto">
              <a:spcAft>
                <a:spcPts val="0"/>
              </a:spcAft>
              <a:defRPr/>
            </a:pPr>
            <a:endParaRPr lang="en-GB" altLang="en-US" sz="1700" dirty="0">
              <a:solidFill>
                <a:schemeClr val="tx2"/>
              </a:solidFill>
            </a:endParaRPr>
          </a:p>
          <a:p>
            <a:pPr fontAlgn="auto">
              <a:spcAft>
                <a:spcPts val="0"/>
              </a:spcAft>
              <a:defRPr/>
            </a:pPr>
            <a:endParaRPr lang="en-GB" altLang="en-US" sz="1700" dirty="0">
              <a:solidFill>
                <a:schemeClr val="tx2"/>
              </a:solidFill>
            </a:endParaRPr>
          </a:p>
        </p:txBody>
      </p:sp>
      <p:grpSp>
        <p:nvGrpSpPr>
          <p:cNvPr id="75" name="Group 74">
            <a:extLst>
              <a:ext uri="{FF2B5EF4-FFF2-40B4-BE49-F238E27FC236}">
                <a16:creationId xmlns:a16="http://schemas.microsoft.com/office/drawing/2014/main" xmlns="" id="{05545017-2445-4AB3-95A6-48F17C802612}"/>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867135" y="0"/>
            <a:ext cx="4324865" cy="2641149"/>
            <a:chOff x="6867015" y="-1"/>
            <a:chExt cx="5324985" cy="3251912"/>
          </a:xfrm>
          <a:solidFill>
            <a:schemeClr val="accent5">
              <a:alpha val="10000"/>
            </a:schemeClr>
          </a:solidFill>
        </p:grpSpPr>
        <p:sp>
          <p:nvSpPr>
            <p:cNvPr id="76" name="Freeform: Shape 75">
              <a:extLst>
                <a:ext uri="{FF2B5EF4-FFF2-40B4-BE49-F238E27FC236}">
                  <a16:creationId xmlns:a16="http://schemas.microsoft.com/office/drawing/2014/main" xmlns="" id="{F3B5D580-007D-4215-A10B-C8CF12EE025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Shape 76">
              <a:extLst>
                <a:ext uri="{FF2B5EF4-FFF2-40B4-BE49-F238E27FC236}">
                  <a16:creationId xmlns:a16="http://schemas.microsoft.com/office/drawing/2014/main" xmlns="" id="{24228C19-035F-4E8E-BAFD-56EC684B6FA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Shape 77">
              <a:extLst>
                <a:ext uri="{FF2B5EF4-FFF2-40B4-BE49-F238E27FC236}">
                  <a16:creationId xmlns:a16="http://schemas.microsoft.com/office/drawing/2014/main" xmlns="" id="{C10D7C81-A1BE-4720-A66D-AEF9A11A547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xmlns="" id="{1BF18FEE-BE44-4F4A-AA4E-EC795CB0B90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524" name="Group 80">
            <a:extLst>
              <a:ext uri="{FF2B5EF4-FFF2-40B4-BE49-F238E27FC236}">
                <a16:creationId xmlns:a16="http://schemas.microsoft.com/office/drawing/2014/main" xmlns="" id="{06B7259D-F2AD-42FE-B984-6D1D74321C5D}"/>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rot="16200000">
            <a:off x="-456264" y="3658536"/>
            <a:ext cx="3655725" cy="2743201"/>
            <a:chOff x="-305" y="-1"/>
            <a:chExt cx="3832880" cy="2876136"/>
          </a:xfrm>
        </p:grpSpPr>
        <p:sp>
          <p:nvSpPr>
            <p:cNvPr id="82" name="Freeform: Shape 81">
              <a:extLst>
                <a:ext uri="{FF2B5EF4-FFF2-40B4-BE49-F238E27FC236}">
                  <a16:creationId xmlns:a16="http://schemas.microsoft.com/office/drawing/2014/main" xmlns="" id="{9E5C38C6-2516-45D1-ADFC-3F59F8E34AB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Shape 82">
              <a:extLst>
                <a:ext uri="{FF2B5EF4-FFF2-40B4-BE49-F238E27FC236}">
                  <a16:creationId xmlns:a16="http://schemas.microsoft.com/office/drawing/2014/main" xmlns="" id="{6C274C95-E7A7-401D-A8F5-FFF5EB9291C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Shape 83">
              <a:extLst>
                <a:ext uri="{FF2B5EF4-FFF2-40B4-BE49-F238E27FC236}">
                  <a16:creationId xmlns:a16="http://schemas.microsoft.com/office/drawing/2014/main" xmlns="" id="{61D598C3-55D0-44FB-8766-A89B34B3177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Shape 84">
              <a:extLst>
                <a:ext uri="{FF2B5EF4-FFF2-40B4-BE49-F238E27FC236}">
                  <a16:creationId xmlns:a16="http://schemas.microsoft.com/office/drawing/2014/main" xmlns="" id="{39EBC5C7-E54F-42F3-93F0-75AAC99FF9D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5" name="Content Placeholder 5">
            <a:extLst>
              <a:ext uri="{FF2B5EF4-FFF2-40B4-BE49-F238E27FC236}">
                <a16:creationId xmlns:a16="http://schemas.microsoft.com/office/drawing/2014/main" xmlns="" id="{4C6ED3DC-BADF-AE47-B3D8-9D5A5D58C159}"/>
              </a:ext>
            </a:extLst>
          </p:cNvPr>
          <p:cNvGraphicFramePr>
            <a:graphicFrameLocks/>
          </p:cNvGraphicFramePr>
          <p:nvPr>
            <p:extLst>
              <p:ext uri="{D42A27DB-BD31-4B8C-83A1-F6EECF244321}">
                <p14:modId xmlns:p14="http://schemas.microsoft.com/office/powerpoint/2010/main" val="2807648757"/>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7066557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xmlns="" id="{4BC99CB9-DDAD-44A2-8A1C-E3AF4E72DF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17" name="Title 1">
            <a:extLst>
              <a:ext uri="{FF2B5EF4-FFF2-40B4-BE49-F238E27FC236}">
                <a16:creationId xmlns:a16="http://schemas.microsoft.com/office/drawing/2014/main" xmlns="" id="{775C31D8-2072-494E-BEB9-FFD928606D8E}"/>
              </a:ext>
            </a:extLst>
          </p:cNvPr>
          <p:cNvSpPr>
            <a:spLocks noGrp="1" noChangeArrowheads="1"/>
          </p:cNvSpPr>
          <p:nvPr>
            <p:ph type="title"/>
          </p:nvPr>
        </p:nvSpPr>
        <p:spPr>
          <a:xfrm>
            <a:off x="1080655" y="507979"/>
            <a:ext cx="9808062" cy="880547"/>
          </a:xfrm>
        </p:spPr>
        <p:txBody>
          <a:bodyPr>
            <a:normAutofit/>
          </a:bodyPr>
          <a:lstStyle/>
          <a:p>
            <a:pPr algn="ctr"/>
            <a:r>
              <a:rPr lang="en-GB" altLang="en-US" sz="3600" dirty="0" smtClean="0"/>
              <a:t>Perhaps ?</a:t>
            </a:r>
            <a:endParaRPr lang="en-GB" altLang="en-US" sz="3600" b="1" dirty="0">
              <a:solidFill>
                <a:srgbClr val="002060"/>
              </a:solidFill>
            </a:endParaRPr>
          </a:p>
        </p:txBody>
      </p:sp>
      <p:sp>
        <p:nvSpPr>
          <p:cNvPr id="64515" name="Content Placeholder 2">
            <a:extLst>
              <a:ext uri="{FF2B5EF4-FFF2-40B4-BE49-F238E27FC236}">
                <a16:creationId xmlns:a16="http://schemas.microsoft.com/office/drawing/2014/main" xmlns="" id="{F48A16E4-7944-9949-9D45-AB1173426F7A}"/>
              </a:ext>
            </a:extLst>
          </p:cNvPr>
          <p:cNvSpPr>
            <a:spLocks noGrp="1"/>
          </p:cNvSpPr>
          <p:nvPr>
            <p:ph idx="1"/>
          </p:nvPr>
        </p:nvSpPr>
        <p:spPr>
          <a:xfrm>
            <a:off x="3050412" y="2092036"/>
            <a:ext cx="7007988" cy="4128655"/>
          </a:xfrm>
        </p:spPr>
        <p:txBody>
          <a:bodyPr rtlCol="0" anchor="t">
            <a:normAutofit/>
          </a:bodyPr>
          <a:lstStyle/>
          <a:p>
            <a:pPr marL="0" indent="0" fontAlgn="auto">
              <a:spcAft>
                <a:spcPts val="0"/>
              </a:spcAft>
              <a:buNone/>
              <a:defRPr/>
            </a:pPr>
            <a:endParaRPr lang="en-GB" altLang="en-US" sz="2000" dirty="0">
              <a:solidFill>
                <a:srgbClr val="002060"/>
              </a:solidFill>
            </a:endParaRPr>
          </a:p>
          <a:p>
            <a:pPr marL="0" indent="0" fontAlgn="auto">
              <a:spcAft>
                <a:spcPts val="0"/>
              </a:spcAft>
              <a:buFontTx/>
              <a:buNone/>
              <a:defRPr/>
            </a:pPr>
            <a:endParaRPr lang="en-GB" altLang="en-US" sz="1700" dirty="0">
              <a:solidFill>
                <a:schemeClr val="tx2"/>
              </a:solidFill>
            </a:endParaRPr>
          </a:p>
          <a:p>
            <a:pPr fontAlgn="auto">
              <a:spcAft>
                <a:spcPts val="0"/>
              </a:spcAft>
              <a:defRPr/>
            </a:pPr>
            <a:endParaRPr lang="en-GB" altLang="en-US" sz="1700" dirty="0">
              <a:solidFill>
                <a:schemeClr val="tx2"/>
              </a:solidFill>
            </a:endParaRPr>
          </a:p>
          <a:p>
            <a:pPr fontAlgn="auto">
              <a:spcAft>
                <a:spcPts val="0"/>
              </a:spcAft>
              <a:defRPr/>
            </a:pPr>
            <a:endParaRPr lang="en-GB" altLang="en-US" sz="1700" dirty="0">
              <a:solidFill>
                <a:schemeClr val="tx2"/>
              </a:solidFill>
            </a:endParaRPr>
          </a:p>
        </p:txBody>
      </p:sp>
      <p:grpSp>
        <p:nvGrpSpPr>
          <p:cNvPr id="75" name="Group 74">
            <a:extLst>
              <a:ext uri="{FF2B5EF4-FFF2-40B4-BE49-F238E27FC236}">
                <a16:creationId xmlns:a16="http://schemas.microsoft.com/office/drawing/2014/main" xmlns="" id="{05545017-2445-4AB3-95A6-48F17C802612}"/>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867135" y="0"/>
            <a:ext cx="4324865" cy="2641149"/>
            <a:chOff x="6867015" y="-1"/>
            <a:chExt cx="5324985" cy="3251912"/>
          </a:xfrm>
          <a:solidFill>
            <a:schemeClr val="accent5">
              <a:alpha val="10000"/>
            </a:schemeClr>
          </a:solidFill>
        </p:grpSpPr>
        <p:sp>
          <p:nvSpPr>
            <p:cNvPr id="76" name="Freeform: Shape 75">
              <a:extLst>
                <a:ext uri="{FF2B5EF4-FFF2-40B4-BE49-F238E27FC236}">
                  <a16:creationId xmlns:a16="http://schemas.microsoft.com/office/drawing/2014/main" xmlns="" id="{F3B5D580-007D-4215-A10B-C8CF12EE025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Shape 76">
              <a:extLst>
                <a:ext uri="{FF2B5EF4-FFF2-40B4-BE49-F238E27FC236}">
                  <a16:creationId xmlns:a16="http://schemas.microsoft.com/office/drawing/2014/main" xmlns="" id="{24228C19-035F-4E8E-BAFD-56EC684B6FA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Shape 77">
              <a:extLst>
                <a:ext uri="{FF2B5EF4-FFF2-40B4-BE49-F238E27FC236}">
                  <a16:creationId xmlns:a16="http://schemas.microsoft.com/office/drawing/2014/main" xmlns="" id="{C10D7C81-A1BE-4720-A66D-AEF9A11A547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xmlns="" id="{1BF18FEE-BE44-4F4A-AA4E-EC795CB0B90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524" name="Group 80">
            <a:extLst>
              <a:ext uri="{FF2B5EF4-FFF2-40B4-BE49-F238E27FC236}">
                <a16:creationId xmlns:a16="http://schemas.microsoft.com/office/drawing/2014/main" xmlns="" id="{06B7259D-F2AD-42FE-B984-6D1D74321C5D}"/>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rot="16200000">
            <a:off x="-456264" y="3658536"/>
            <a:ext cx="3655725" cy="2743201"/>
            <a:chOff x="-305" y="-1"/>
            <a:chExt cx="3832880" cy="2876136"/>
          </a:xfrm>
        </p:grpSpPr>
        <p:sp>
          <p:nvSpPr>
            <p:cNvPr id="82" name="Freeform: Shape 81">
              <a:extLst>
                <a:ext uri="{FF2B5EF4-FFF2-40B4-BE49-F238E27FC236}">
                  <a16:creationId xmlns:a16="http://schemas.microsoft.com/office/drawing/2014/main" xmlns="" id="{9E5C38C6-2516-45D1-ADFC-3F59F8E34AB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Shape 82">
              <a:extLst>
                <a:ext uri="{FF2B5EF4-FFF2-40B4-BE49-F238E27FC236}">
                  <a16:creationId xmlns:a16="http://schemas.microsoft.com/office/drawing/2014/main" xmlns="" id="{6C274C95-E7A7-401D-A8F5-FFF5EB9291C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Shape 83">
              <a:extLst>
                <a:ext uri="{FF2B5EF4-FFF2-40B4-BE49-F238E27FC236}">
                  <a16:creationId xmlns:a16="http://schemas.microsoft.com/office/drawing/2014/main" xmlns="" id="{61D598C3-55D0-44FB-8766-A89B34B3177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Shape 84">
              <a:extLst>
                <a:ext uri="{FF2B5EF4-FFF2-40B4-BE49-F238E27FC236}">
                  <a16:creationId xmlns:a16="http://schemas.microsoft.com/office/drawing/2014/main" xmlns="" id="{39EBC5C7-E54F-42F3-93F0-75AAC99FF9D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5" name="Content Placeholder 5">
            <a:extLst>
              <a:ext uri="{FF2B5EF4-FFF2-40B4-BE49-F238E27FC236}">
                <a16:creationId xmlns:a16="http://schemas.microsoft.com/office/drawing/2014/main" xmlns="" id="{4C6ED3DC-BADF-AE47-B3D8-9D5A5D58C159}"/>
              </a:ext>
            </a:extLst>
          </p:cNvPr>
          <p:cNvGraphicFramePr>
            <a:graphicFrameLocks/>
          </p:cNvGraphicFramePr>
          <p:nvPr>
            <p:extLst>
              <p:ext uri="{D42A27DB-BD31-4B8C-83A1-F6EECF244321}">
                <p14:modId xmlns:p14="http://schemas.microsoft.com/office/powerpoint/2010/main" val="1748773415"/>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3956627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xmlns="" id="{2F3856E9-4239-4EE7-A372-FDCF4882FD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xmlns="" id="{CCC9CDCF-90F8-42B0-BD0A-794C526880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30095"/>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76" name="Group 75">
            <a:extLst>
              <a:ext uri="{FF2B5EF4-FFF2-40B4-BE49-F238E27FC236}">
                <a16:creationId xmlns:a16="http://schemas.microsoft.com/office/drawing/2014/main" xmlns="" id="{C07D05FE-3FB8-4314-A050-9AB40814D71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305" y="-11219"/>
            <a:ext cx="5646974" cy="6483075"/>
            <a:chOff x="-19221" y="0"/>
            <a:chExt cx="5646974" cy="6483075"/>
          </a:xfrm>
        </p:grpSpPr>
        <p:sp>
          <p:nvSpPr>
            <p:cNvPr id="77" name="Freeform: Shape 76">
              <a:extLst>
                <a:ext uri="{FF2B5EF4-FFF2-40B4-BE49-F238E27FC236}">
                  <a16:creationId xmlns:a16="http://schemas.microsoft.com/office/drawing/2014/main" xmlns="" id="{BDDC6C42-DDD5-4105-85F2-9C052563AE5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Shape 77">
              <a:extLst>
                <a:ext uri="{FF2B5EF4-FFF2-40B4-BE49-F238E27FC236}">
                  <a16:creationId xmlns:a16="http://schemas.microsoft.com/office/drawing/2014/main" xmlns="" id="{DFB95E12-4EF0-42F7-BCF9-AD31B4C8EBF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Freeform: Shape 78">
              <a:extLst>
                <a:ext uri="{FF2B5EF4-FFF2-40B4-BE49-F238E27FC236}">
                  <a16:creationId xmlns:a16="http://schemas.microsoft.com/office/drawing/2014/main" xmlns="" id="{2338F8B2-67A9-4086-9341-7705CAB6F13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Shape 79">
              <a:extLst>
                <a:ext uri="{FF2B5EF4-FFF2-40B4-BE49-F238E27FC236}">
                  <a16:creationId xmlns:a16="http://schemas.microsoft.com/office/drawing/2014/main" xmlns="" id="{E653AAAF-CCEF-494B-9366-16BB3815A65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Shape 80">
              <a:extLst>
                <a:ext uri="{FF2B5EF4-FFF2-40B4-BE49-F238E27FC236}">
                  <a16:creationId xmlns:a16="http://schemas.microsoft.com/office/drawing/2014/main" xmlns="" id="{34B356D9-49C3-412F-8E03-AC9AE837169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6081" name="Title 1">
            <a:extLst>
              <a:ext uri="{FF2B5EF4-FFF2-40B4-BE49-F238E27FC236}">
                <a16:creationId xmlns:a16="http://schemas.microsoft.com/office/drawing/2014/main" xmlns="" id="{FC5C604F-15AC-E547-A8CA-8F372DE66D99}"/>
              </a:ext>
            </a:extLst>
          </p:cNvPr>
          <p:cNvSpPr>
            <a:spLocks noGrp="1" noChangeArrowheads="1"/>
          </p:cNvSpPr>
          <p:nvPr>
            <p:ph type="title"/>
          </p:nvPr>
        </p:nvSpPr>
        <p:spPr>
          <a:xfrm>
            <a:off x="804672" y="2023236"/>
            <a:ext cx="3659777" cy="2820908"/>
          </a:xfrm>
        </p:spPr>
        <p:txBody>
          <a:bodyPr>
            <a:normAutofit/>
          </a:bodyPr>
          <a:lstStyle/>
          <a:p>
            <a:r>
              <a:rPr lang="en-GB" altLang="en-US" sz="4000" dirty="0">
                <a:solidFill>
                  <a:schemeClr val="tx2"/>
                </a:solidFill>
              </a:rPr>
              <a:t>Analgesia</a:t>
            </a:r>
          </a:p>
        </p:txBody>
      </p:sp>
      <p:graphicFrame>
        <p:nvGraphicFramePr>
          <p:cNvPr id="46084" name="Content Placeholder 2">
            <a:extLst>
              <a:ext uri="{FF2B5EF4-FFF2-40B4-BE49-F238E27FC236}">
                <a16:creationId xmlns:a16="http://schemas.microsoft.com/office/drawing/2014/main" xmlns="" id="{DD54558D-3825-DC31-6C7F-6C09B1EB2384}"/>
              </a:ext>
            </a:extLst>
          </p:cNvPr>
          <p:cNvGraphicFramePr>
            <a:graphicFrameLocks noGrp="1"/>
          </p:cNvGraphicFramePr>
          <p:nvPr>
            <p:ph idx="1"/>
            <p:extLst>
              <p:ext uri="{D42A27DB-BD31-4B8C-83A1-F6EECF244321}">
                <p14:modId xmlns:p14="http://schemas.microsoft.com/office/powerpoint/2010/main" val="799676010"/>
              </p:ext>
            </p:extLst>
          </p:nvPr>
        </p:nvGraphicFramePr>
        <p:xfrm>
          <a:off x="6091238" y="401782"/>
          <a:ext cx="5879089" cy="60700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084">
                                            <p:graphicEl>
                                              <a:dgm id="{0D739E29-47DA-454C-9EB8-77072298EC2B}"/>
                                            </p:graphicEl>
                                          </p:spTgt>
                                        </p:tgtEl>
                                        <p:attrNameLst>
                                          <p:attrName>style.visibility</p:attrName>
                                        </p:attrNameLst>
                                      </p:cBhvr>
                                      <p:to>
                                        <p:strVal val="visible"/>
                                      </p:to>
                                    </p:set>
                                    <p:animEffect transition="in" filter="fade">
                                      <p:cBhvr>
                                        <p:cTn id="7" dur="500"/>
                                        <p:tgtEl>
                                          <p:spTgt spid="46084">
                                            <p:graphicEl>
                                              <a:dgm id="{0D739E29-47DA-454C-9EB8-77072298EC2B}"/>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6084">
                                            <p:graphicEl>
                                              <a:dgm id="{CE3A0CFF-8674-7B44-AC93-8594AB633D1D}"/>
                                            </p:graphicEl>
                                          </p:spTgt>
                                        </p:tgtEl>
                                        <p:attrNameLst>
                                          <p:attrName>style.visibility</p:attrName>
                                        </p:attrNameLst>
                                      </p:cBhvr>
                                      <p:to>
                                        <p:strVal val="visible"/>
                                      </p:to>
                                    </p:set>
                                    <p:animEffect transition="in" filter="fade">
                                      <p:cBhvr>
                                        <p:cTn id="12" dur="500"/>
                                        <p:tgtEl>
                                          <p:spTgt spid="46084">
                                            <p:graphicEl>
                                              <a:dgm id="{CE3A0CFF-8674-7B44-AC93-8594AB633D1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6084">
                                            <p:graphicEl>
                                              <a:dgm id="{4F6A3F9B-5C27-2E44-829D-AF724916F3E4}"/>
                                            </p:graphicEl>
                                          </p:spTgt>
                                        </p:tgtEl>
                                        <p:attrNameLst>
                                          <p:attrName>style.visibility</p:attrName>
                                        </p:attrNameLst>
                                      </p:cBhvr>
                                      <p:to>
                                        <p:strVal val="visible"/>
                                      </p:to>
                                    </p:set>
                                    <p:animEffect transition="in" filter="fade">
                                      <p:cBhvr>
                                        <p:cTn id="17" dur="500"/>
                                        <p:tgtEl>
                                          <p:spTgt spid="46084">
                                            <p:graphicEl>
                                              <a:dgm id="{4F6A3F9B-5C27-2E44-829D-AF724916F3E4}"/>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6084">
                                            <p:graphicEl>
                                              <a:dgm id="{E3AAFE36-FB93-724F-BB41-2EB3843B9751}"/>
                                            </p:graphicEl>
                                          </p:spTgt>
                                        </p:tgtEl>
                                        <p:attrNameLst>
                                          <p:attrName>style.visibility</p:attrName>
                                        </p:attrNameLst>
                                      </p:cBhvr>
                                      <p:to>
                                        <p:strVal val="visible"/>
                                      </p:to>
                                    </p:set>
                                    <p:animEffect transition="in" filter="fade">
                                      <p:cBhvr>
                                        <p:cTn id="22" dur="500"/>
                                        <p:tgtEl>
                                          <p:spTgt spid="46084">
                                            <p:graphicEl>
                                              <a:dgm id="{E3AAFE36-FB93-724F-BB41-2EB3843B975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6084" grpId="0">
        <p:bldSub>
          <a:bldDgm bld="one"/>
        </p:bldSub>
      </p:bldGraphic>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48134" name="Rectangle 71">
            <a:extLst>
              <a:ext uri="{FF2B5EF4-FFF2-40B4-BE49-F238E27FC236}">
                <a16:creationId xmlns:a16="http://schemas.microsoft.com/office/drawing/2014/main" xmlns="" id="{2F3856E9-4239-4EE7-A372-FDCF4882FD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35" name="Rectangle 73">
            <a:extLst>
              <a:ext uri="{FF2B5EF4-FFF2-40B4-BE49-F238E27FC236}">
                <a16:creationId xmlns:a16="http://schemas.microsoft.com/office/drawing/2014/main" xmlns="" id="{CCC9CDCF-90F8-42B0-BD0A-794C526880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30095"/>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8136" name="Group 75">
            <a:extLst>
              <a:ext uri="{FF2B5EF4-FFF2-40B4-BE49-F238E27FC236}">
                <a16:creationId xmlns:a16="http://schemas.microsoft.com/office/drawing/2014/main" xmlns="" id="{C07D05FE-3FB8-4314-A050-9AB40814D71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305" y="-11219"/>
            <a:ext cx="5646974" cy="6483075"/>
            <a:chOff x="-19221" y="0"/>
            <a:chExt cx="5646974" cy="6483075"/>
          </a:xfrm>
        </p:grpSpPr>
        <p:sp>
          <p:nvSpPr>
            <p:cNvPr id="48137" name="Freeform: Shape 76">
              <a:extLst>
                <a:ext uri="{FF2B5EF4-FFF2-40B4-BE49-F238E27FC236}">
                  <a16:creationId xmlns:a16="http://schemas.microsoft.com/office/drawing/2014/main" xmlns="" id="{BDDC6C42-DDD5-4105-85F2-9C052563AE5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138" name="Freeform: Shape 77">
              <a:extLst>
                <a:ext uri="{FF2B5EF4-FFF2-40B4-BE49-F238E27FC236}">
                  <a16:creationId xmlns:a16="http://schemas.microsoft.com/office/drawing/2014/main" xmlns="" id="{DFB95E12-4EF0-42F7-BCF9-AD31B4C8EBF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139" name="Freeform: Shape 78">
              <a:extLst>
                <a:ext uri="{FF2B5EF4-FFF2-40B4-BE49-F238E27FC236}">
                  <a16:creationId xmlns:a16="http://schemas.microsoft.com/office/drawing/2014/main" xmlns="" id="{2338F8B2-67A9-4086-9341-7705CAB6F13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140" name="Freeform: Shape 79">
              <a:extLst>
                <a:ext uri="{FF2B5EF4-FFF2-40B4-BE49-F238E27FC236}">
                  <a16:creationId xmlns:a16="http://schemas.microsoft.com/office/drawing/2014/main" xmlns="" id="{E653AAAF-CCEF-494B-9366-16BB3815A65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141" name="Freeform: Shape 80">
              <a:extLst>
                <a:ext uri="{FF2B5EF4-FFF2-40B4-BE49-F238E27FC236}">
                  <a16:creationId xmlns:a16="http://schemas.microsoft.com/office/drawing/2014/main" xmlns="" id="{34B356D9-49C3-412F-8E03-AC9AE837169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8129" name="Title 1">
            <a:extLst>
              <a:ext uri="{FF2B5EF4-FFF2-40B4-BE49-F238E27FC236}">
                <a16:creationId xmlns:a16="http://schemas.microsoft.com/office/drawing/2014/main" xmlns="" id="{76126ED2-A7EE-4445-81DC-E60511B70FC6}"/>
              </a:ext>
            </a:extLst>
          </p:cNvPr>
          <p:cNvSpPr>
            <a:spLocks noGrp="1" noChangeArrowheads="1"/>
          </p:cNvSpPr>
          <p:nvPr>
            <p:ph type="title"/>
          </p:nvPr>
        </p:nvSpPr>
        <p:spPr>
          <a:xfrm>
            <a:off x="804672" y="2023236"/>
            <a:ext cx="3982988" cy="2820908"/>
          </a:xfrm>
        </p:spPr>
        <p:txBody>
          <a:bodyPr>
            <a:normAutofit/>
          </a:bodyPr>
          <a:lstStyle/>
          <a:p>
            <a:r>
              <a:rPr lang="en-GB" altLang="en-US" sz="4000" dirty="0">
                <a:solidFill>
                  <a:schemeClr val="tx2"/>
                </a:solidFill>
              </a:rPr>
              <a:t>Breakthrough Analgesia</a:t>
            </a:r>
          </a:p>
        </p:txBody>
      </p:sp>
      <p:graphicFrame>
        <p:nvGraphicFramePr>
          <p:cNvPr id="48142" name="Content Placeholder 2">
            <a:extLst>
              <a:ext uri="{FF2B5EF4-FFF2-40B4-BE49-F238E27FC236}">
                <a16:creationId xmlns:a16="http://schemas.microsoft.com/office/drawing/2014/main" xmlns="" id="{121F53D1-9D92-CE71-E7BB-DDDC2752CD3A}"/>
              </a:ext>
            </a:extLst>
          </p:cNvPr>
          <p:cNvGraphicFramePr>
            <a:graphicFrameLocks noGrp="1"/>
          </p:cNvGraphicFramePr>
          <p:nvPr>
            <p:ph idx="1"/>
            <p:extLst>
              <p:ext uri="{D42A27DB-BD31-4B8C-83A1-F6EECF244321}">
                <p14:modId xmlns:p14="http://schemas.microsoft.com/office/powerpoint/2010/main" val="2663842407"/>
              </p:ext>
            </p:extLst>
          </p:nvPr>
        </p:nvGraphicFramePr>
        <p:xfrm>
          <a:off x="6091238" y="716973"/>
          <a:ext cx="5892944" cy="52474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142"/>
                                        </p:tgtEl>
                                        <p:attrNameLst>
                                          <p:attrName>style.visibility</p:attrName>
                                        </p:attrNameLst>
                                      </p:cBhvr>
                                      <p:to>
                                        <p:strVal val="visible"/>
                                      </p:to>
                                    </p:set>
                                    <p:animEffect transition="in" filter="fade">
                                      <p:cBhvr>
                                        <p:cTn id="7" dur="500"/>
                                        <p:tgtEl>
                                          <p:spTgt spid="48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8142" grpId="0">
        <p:bldAsOne/>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48134" name="Rectangle 71">
            <a:extLst>
              <a:ext uri="{FF2B5EF4-FFF2-40B4-BE49-F238E27FC236}">
                <a16:creationId xmlns:a16="http://schemas.microsoft.com/office/drawing/2014/main" xmlns="" id="{2F3856E9-4239-4EE7-A372-FDCF4882FD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35" name="Rectangle 73">
            <a:extLst>
              <a:ext uri="{FF2B5EF4-FFF2-40B4-BE49-F238E27FC236}">
                <a16:creationId xmlns:a16="http://schemas.microsoft.com/office/drawing/2014/main" xmlns="" id="{CCC9CDCF-90F8-42B0-BD0A-794C526880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30095"/>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8136" name="Group 75">
            <a:extLst>
              <a:ext uri="{FF2B5EF4-FFF2-40B4-BE49-F238E27FC236}">
                <a16:creationId xmlns:a16="http://schemas.microsoft.com/office/drawing/2014/main" xmlns="" id="{C07D05FE-3FB8-4314-A050-9AB40814D71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305" y="-11219"/>
            <a:ext cx="5646974" cy="6483075"/>
            <a:chOff x="-19221" y="0"/>
            <a:chExt cx="5646974" cy="6483075"/>
          </a:xfrm>
        </p:grpSpPr>
        <p:sp>
          <p:nvSpPr>
            <p:cNvPr id="48137" name="Freeform: Shape 76">
              <a:extLst>
                <a:ext uri="{FF2B5EF4-FFF2-40B4-BE49-F238E27FC236}">
                  <a16:creationId xmlns:a16="http://schemas.microsoft.com/office/drawing/2014/main" xmlns="" id="{BDDC6C42-DDD5-4105-85F2-9C052563AE5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138" name="Freeform: Shape 77">
              <a:extLst>
                <a:ext uri="{FF2B5EF4-FFF2-40B4-BE49-F238E27FC236}">
                  <a16:creationId xmlns:a16="http://schemas.microsoft.com/office/drawing/2014/main" xmlns="" id="{DFB95E12-4EF0-42F7-BCF9-AD31B4C8EBF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139" name="Freeform: Shape 78">
              <a:extLst>
                <a:ext uri="{FF2B5EF4-FFF2-40B4-BE49-F238E27FC236}">
                  <a16:creationId xmlns:a16="http://schemas.microsoft.com/office/drawing/2014/main" xmlns="" id="{2338F8B2-67A9-4086-9341-7705CAB6F13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140" name="Freeform: Shape 79">
              <a:extLst>
                <a:ext uri="{FF2B5EF4-FFF2-40B4-BE49-F238E27FC236}">
                  <a16:creationId xmlns:a16="http://schemas.microsoft.com/office/drawing/2014/main" xmlns="" id="{E653AAAF-CCEF-494B-9366-16BB3815A65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141" name="Freeform: Shape 80">
              <a:extLst>
                <a:ext uri="{FF2B5EF4-FFF2-40B4-BE49-F238E27FC236}">
                  <a16:creationId xmlns:a16="http://schemas.microsoft.com/office/drawing/2014/main" xmlns="" id="{34B356D9-49C3-412F-8E03-AC9AE837169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8129" name="Title 1">
            <a:extLst>
              <a:ext uri="{FF2B5EF4-FFF2-40B4-BE49-F238E27FC236}">
                <a16:creationId xmlns:a16="http://schemas.microsoft.com/office/drawing/2014/main" xmlns="" id="{76126ED2-A7EE-4445-81DC-E60511B70FC6}"/>
              </a:ext>
            </a:extLst>
          </p:cNvPr>
          <p:cNvSpPr>
            <a:spLocks noGrp="1" noChangeArrowheads="1"/>
          </p:cNvSpPr>
          <p:nvPr>
            <p:ph type="title"/>
          </p:nvPr>
        </p:nvSpPr>
        <p:spPr>
          <a:xfrm>
            <a:off x="804672" y="2023236"/>
            <a:ext cx="3931230" cy="2820908"/>
          </a:xfrm>
        </p:spPr>
        <p:txBody>
          <a:bodyPr>
            <a:normAutofit/>
          </a:bodyPr>
          <a:lstStyle/>
          <a:p>
            <a:r>
              <a:rPr lang="en-GB" altLang="en-US" sz="4000" dirty="0">
                <a:solidFill>
                  <a:schemeClr val="tx2"/>
                </a:solidFill>
              </a:rPr>
              <a:t>Breakthrough Analgesia</a:t>
            </a:r>
          </a:p>
        </p:txBody>
      </p:sp>
      <p:graphicFrame>
        <p:nvGraphicFramePr>
          <p:cNvPr id="48142" name="Content Placeholder 2">
            <a:extLst>
              <a:ext uri="{FF2B5EF4-FFF2-40B4-BE49-F238E27FC236}">
                <a16:creationId xmlns:a16="http://schemas.microsoft.com/office/drawing/2014/main" xmlns="" id="{121F53D1-9D92-CE71-E7BB-DDDC2752CD3A}"/>
              </a:ext>
            </a:extLst>
          </p:cNvPr>
          <p:cNvGraphicFramePr>
            <a:graphicFrameLocks noGrp="1"/>
          </p:cNvGraphicFramePr>
          <p:nvPr>
            <p:ph idx="1"/>
            <p:extLst>
              <p:ext uri="{D42A27DB-BD31-4B8C-83A1-F6EECF244321}">
                <p14:modId xmlns:p14="http://schemas.microsoft.com/office/powerpoint/2010/main" val="4131425954"/>
              </p:ext>
            </p:extLst>
          </p:nvPr>
        </p:nvGraphicFramePr>
        <p:xfrm>
          <a:off x="6091238" y="1080655"/>
          <a:ext cx="5892944" cy="4187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64578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142">
                                            <p:graphicEl>
                                              <a:dgm id="{61D7F4DB-44EF-294E-9B84-EAA65B398CCE}"/>
                                            </p:graphicEl>
                                          </p:spTgt>
                                        </p:tgtEl>
                                        <p:attrNameLst>
                                          <p:attrName>style.visibility</p:attrName>
                                        </p:attrNameLst>
                                      </p:cBhvr>
                                      <p:to>
                                        <p:strVal val="visible"/>
                                      </p:to>
                                    </p:set>
                                    <p:animEffect transition="in" filter="fade">
                                      <p:cBhvr>
                                        <p:cTn id="7" dur="500"/>
                                        <p:tgtEl>
                                          <p:spTgt spid="48142">
                                            <p:graphicEl>
                                              <a:dgm id="{61D7F4DB-44EF-294E-9B84-EAA65B398CCE}"/>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8142">
                                            <p:graphicEl>
                                              <a:dgm id="{210A9C72-9FE0-8047-9720-9C4E028C6973}"/>
                                            </p:graphicEl>
                                          </p:spTgt>
                                        </p:tgtEl>
                                        <p:attrNameLst>
                                          <p:attrName>style.visibility</p:attrName>
                                        </p:attrNameLst>
                                      </p:cBhvr>
                                      <p:to>
                                        <p:strVal val="visible"/>
                                      </p:to>
                                    </p:set>
                                    <p:animEffect transition="in" filter="fade">
                                      <p:cBhvr>
                                        <p:cTn id="12" dur="500"/>
                                        <p:tgtEl>
                                          <p:spTgt spid="48142">
                                            <p:graphicEl>
                                              <a:dgm id="{210A9C72-9FE0-8047-9720-9C4E028C697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8142" grpId="0">
        <p:bldSub>
          <a:bldDgm bld="one"/>
        </p:bldSub>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xmlns="" id="{2F3856E9-4239-4EE7-A372-FDCF4882FD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xmlns="" id="{CCC9CDCF-90F8-42B0-BD0A-794C526880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30095"/>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76" name="Group 75">
            <a:extLst>
              <a:ext uri="{FF2B5EF4-FFF2-40B4-BE49-F238E27FC236}">
                <a16:creationId xmlns:a16="http://schemas.microsoft.com/office/drawing/2014/main" xmlns="" id="{C07D05FE-3FB8-4314-A050-9AB40814D71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305" y="-11219"/>
            <a:ext cx="5646974" cy="6483075"/>
            <a:chOff x="-19221" y="0"/>
            <a:chExt cx="5646974" cy="6483075"/>
          </a:xfrm>
        </p:grpSpPr>
        <p:sp>
          <p:nvSpPr>
            <p:cNvPr id="77" name="Freeform: Shape 76">
              <a:extLst>
                <a:ext uri="{FF2B5EF4-FFF2-40B4-BE49-F238E27FC236}">
                  <a16:creationId xmlns:a16="http://schemas.microsoft.com/office/drawing/2014/main" xmlns="" id="{BDDC6C42-DDD5-4105-85F2-9C052563AE5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Shape 77">
              <a:extLst>
                <a:ext uri="{FF2B5EF4-FFF2-40B4-BE49-F238E27FC236}">
                  <a16:creationId xmlns:a16="http://schemas.microsoft.com/office/drawing/2014/main" xmlns="" id="{DFB95E12-4EF0-42F7-BCF9-AD31B4C8EBF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Freeform: Shape 78">
              <a:extLst>
                <a:ext uri="{FF2B5EF4-FFF2-40B4-BE49-F238E27FC236}">
                  <a16:creationId xmlns:a16="http://schemas.microsoft.com/office/drawing/2014/main" xmlns="" id="{2338F8B2-67A9-4086-9341-7705CAB6F13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Shape 79">
              <a:extLst>
                <a:ext uri="{FF2B5EF4-FFF2-40B4-BE49-F238E27FC236}">
                  <a16:creationId xmlns:a16="http://schemas.microsoft.com/office/drawing/2014/main" xmlns="" id="{E653AAAF-CCEF-494B-9366-16BB3815A65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Shape 80">
              <a:extLst>
                <a:ext uri="{FF2B5EF4-FFF2-40B4-BE49-F238E27FC236}">
                  <a16:creationId xmlns:a16="http://schemas.microsoft.com/office/drawing/2014/main" xmlns="" id="{34B356D9-49C3-412F-8E03-AC9AE837169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6081" name="Title 1">
            <a:extLst>
              <a:ext uri="{FF2B5EF4-FFF2-40B4-BE49-F238E27FC236}">
                <a16:creationId xmlns:a16="http://schemas.microsoft.com/office/drawing/2014/main" xmlns="" id="{FC5C604F-15AC-E547-A8CA-8F372DE66D99}"/>
              </a:ext>
            </a:extLst>
          </p:cNvPr>
          <p:cNvSpPr>
            <a:spLocks noGrp="1" noChangeArrowheads="1"/>
          </p:cNvSpPr>
          <p:nvPr>
            <p:ph type="title"/>
          </p:nvPr>
        </p:nvSpPr>
        <p:spPr>
          <a:xfrm>
            <a:off x="804672" y="2023236"/>
            <a:ext cx="3659777" cy="2820908"/>
          </a:xfrm>
        </p:spPr>
        <p:txBody>
          <a:bodyPr>
            <a:normAutofit/>
          </a:bodyPr>
          <a:lstStyle/>
          <a:p>
            <a:r>
              <a:rPr lang="en-GB" altLang="en-US" sz="4000" dirty="0">
                <a:solidFill>
                  <a:schemeClr val="tx2"/>
                </a:solidFill>
              </a:rPr>
              <a:t>Adjuvant</a:t>
            </a:r>
            <a:br>
              <a:rPr lang="en-GB" altLang="en-US" sz="4000" dirty="0">
                <a:solidFill>
                  <a:schemeClr val="tx2"/>
                </a:solidFill>
              </a:rPr>
            </a:br>
            <a:r>
              <a:rPr lang="en-GB" altLang="en-US" sz="4000" dirty="0">
                <a:solidFill>
                  <a:schemeClr val="tx2"/>
                </a:solidFill>
              </a:rPr>
              <a:t>Analgesia</a:t>
            </a:r>
          </a:p>
        </p:txBody>
      </p:sp>
      <p:graphicFrame>
        <p:nvGraphicFramePr>
          <p:cNvPr id="46084" name="Content Placeholder 2">
            <a:extLst>
              <a:ext uri="{FF2B5EF4-FFF2-40B4-BE49-F238E27FC236}">
                <a16:creationId xmlns:a16="http://schemas.microsoft.com/office/drawing/2014/main" xmlns="" id="{DD54558D-3825-DC31-6C7F-6C09B1EB2384}"/>
              </a:ext>
            </a:extLst>
          </p:cNvPr>
          <p:cNvGraphicFramePr>
            <a:graphicFrameLocks noGrp="1"/>
          </p:cNvGraphicFramePr>
          <p:nvPr>
            <p:ph idx="1"/>
            <p:extLst>
              <p:ext uri="{D42A27DB-BD31-4B8C-83A1-F6EECF244321}">
                <p14:modId xmlns:p14="http://schemas.microsoft.com/office/powerpoint/2010/main" val="2132518877"/>
              </p:ext>
            </p:extLst>
          </p:nvPr>
        </p:nvGraphicFramePr>
        <p:xfrm>
          <a:off x="6091238" y="955653"/>
          <a:ext cx="5115491" cy="49478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076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084">
                                            <p:graphicEl>
                                              <a:dgm id="{CF16A2EB-B059-9C4C-BFFC-7221FF11AF26}"/>
                                            </p:graphicEl>
                                          </p:spTgt>
                                        </p:tgtEl>
                                        <p:attrNameLst>
                                          <p:attrName>style.visibility</p:attrName>
                                        </p:attrNameLst>
                                      </p:cBhvr>
                                      <p:to>
                                        <p:strVal val="visible"/>
                                      </p:to>
                                    </p:set>
                                    <p:animEffect transition="in" filter="fade">
                                      <p:cBhvr>
                                        <p:cTn id="7" dur="500"/>
                                        <p:tgtEl>
                                          <p:spTgt spid="46084">
                                            <p:graphicEl>
                                              <a:dgm id="{CF16A2EB-B059-9C4C-BFFC-7221FF11AF26}"/>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6084">
                                            <p:graphicEl>
                                              <a:dgm id="{0ADC627E-F174-834A-B101-BE3B6303C2A7}"/>
                                            </p:graphicEl>
                                          </p:spTgt>
                                        </p:tgtEl>
                                        <p:attrNameLst>
                                          <p:attrName>style.visibility</p:attrName>
                                        </p:attrNameLst>
                                      </p:cBhvr>
                                      <p:to>
                                        <p:strVal val="visible"/>
                                      </p:to>
                                    </p:set>
                                    <p:animEffect transition="in" filter="fade">
                                      <p:cBhvr>
                                        <p:cTn id="12" dur="500"/>
                                        <p:tgtEl>
                                          <p:spTgt spid="46084">
                                            <p:graphicEl>
                                              <a:dgm id="{0ADC627E-F174-834A-B101-BE3B6303C2A7}"/>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6084">
                                            <p:graphicEl>
                                              <a:dgm id="{C73E9E82-3C99-D64B-8AB4-C481101E2145}"/>
                                            </p:graphicEl>
                                          </p:spTgt>
                                        </p:tgtEl>
                                        <p:attrNameLst>
                                          <p:attrName>style.visibility</p:attrName>
                                        </p:attrNameLst>
                                      </p:cBhvr>
                                      <p:to>
                                        <p:strVal val="visible"/>
                                      </p:to>
                                    </p:set>
                                    <p:animEffect transition="in" filter="fade">
                                      <p:cBhvr>
                                        <p:cTn id="17" dur="500"/>
                                        <p:tgtEl>
                                          <p:spTgt spid="46084">
                                            <p:graphicEl>
                                              <a:dgm id="{C73E9E82-3C99-D64B-8AB4-C481101E2145}"/>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6084">
                                            <p:graphicEl>
                                              <a:dgm id="{D8BAEF10-29CF-410D-AEAE-6B65AE9ACF2E}"/>
                                            </p:graphicEl>
                                          </p:spTgt>
                                        </p:tgtEl>
                                        <p:attrNameLst>
                                          <p:attrName>style.visibility</p:attrName>
                                        </p:attrNameLst>
                                      </p:cBhvr>
                                      <p:to>
                                        <p:strVal val="visible"/>
                                      </p:to>
                                    </p:set>
                                    <p:animEffect transition="in" filter="fade">
                                      <p:cBhvr>
                                        <p:cTn id="22" dur="500"/>
                                        <p:tgtEl>
                                          <p:spTgt spid="46084">
                                            <p:graphicEl>
                                              <a:dgm id="{D8BAEF10-29CF-410D-AEAE-6B65AE9ACF2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6084" grpId="0">
        <p:bldSub>
          <a:bldDgm bld="one"/>
        </p:bldSub>
      </p:bldGraphic>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xmlns="" id="{2F3856E9-4239-4EE7-A372-FDCF4882FD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xmlns="" id="{CCC9CDCF-90F8-42B0-BD0A-794C526880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30095"/>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76" name="Group 75">
            <a:extLst>
              <a:ext uri="{FF2B5EF4-FFF2-40B4-BE49-F238E27FC236}">
                <a16:creationId xmlns:a16="http://schemas.microsoft.com/office/drawing/2014/main" xmlns="" id="{C07D05FE-3FB8-4314-A050-9AB40814D71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305" y="-11219"/>
            <a:ext cx="5646974" cy="6483075"/>
            <a:chOff x="-19221" y="0"/>
            <a:chExt cx="5646974" cy="6483075"/>
          </a:xfrm>
        </p:grpSpPr>
        <p:sp>
          <p:nvSpPr>
            <p:cNvPr id="77" name="Freeform: Shape 76">
              <a:extLst>
                <a:ext uri="{FF2B5EF4-FFF2-40B4-BE49-F238E27FC236}">
                  <a16:creationId xmlns:a16="http://schemas.microsoft.com/office/drawing/2014/main" xmlns="" id="{BDDC6C42-DDD5-4105-85F2-9C052563AE5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Shape 77">
              <a:extLst>
                <a:ext uri="{FF2B5EF4-FFF2-40B4-BE49-F238E27FC236}">
                  <a16:creationId xmlns:a16="http://schemas.microsoft.com/office/drawing/2014/main" xmlns="" id="{DFB95E12-4EF0-42F7-BCF9-AD31B4C8EBF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Freeform: Shape 78">
              <a:extLst>
                <a:ext uri="{FF2B5EF4-FFF2-40B4-BE49-F238E27FC236}">
                  <a16:creationId xmlns:a16="http://schemas.microsoft.com/office/drawing/2014/main" xmlns="" id="{2338F8B2-67A9-4086-9341-7705CAB6F13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Shape 79">
              <a:extLst>
                <a:ext uri="{FF2B5EF4-FFF2-40B4-BE49-F238E27FC236}">
                  <a16:creationId xmlns:a16="http://schemas.microsoft.com/office/drawing/2014/main" xmlns="" id="{E653AAAF-CCEF-494B-9366-16BB3815A65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Shape 80">
              <a:extLst>
                <a:ext uri="{FF2B5EF4-FFF2-40B4-BE49-F238E27FC236}">
                  <a16:creationId xmlns:a16="http://schemas.microsoft.com/office/drawing/2014/main" xmlns="" id="{34B356D9-49C3-412F-8E03-AC9AE837169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6081" name="Title 1">
            <a:extLst>
              <a:ext uri="{FF2B5EF4-FFF2-40B4-BE49-F238E27FC236}">
                <a16:creationId xmlns:a16="http://schemas.microsoft.com/office/drawing/2014/main" xmlns="" id="{FC5C604F-15AC-E547-A8CA-8F372DE66D99}"/>
              </a:ext>
            </a:extLst>
          </p:cNvPr>
          <p:cNvSpPr>
            <a:spLocks noGrp="1" noChangeArrowheads="1"/>
          </p:cNvSpPr>
          <p:nvPr>
            <p:ph type="title"/>
          </p:nvPr>
        </p:nvSpPr>
        <p:spPr>
          <a:xfrm>
            <a:off x="804672" y="2023236"/>
            <a:ext cx="3659777" cy="2820908"/>
          </a:xfrm>
        </p:spPr>
        <p:txBody>
          <a:bodyPr>
            <a:normAutofit/>
          </a:bodyPr>
          <a:lstStyle/>
          <a:p>
            <a:r>
              <a:rPr lang="en-GB" altLang="en-US" sz="4000" dirty="0"/>
              <a:t>Methadone MAT</a:t>
            </a:r>
            <a:endParaRPr lang="en-GB" altLang="en-US" sz="4000" dirty="0">
              <a:solidFill>
                <a:schemeClr val="tx2"/>
              </a:solidFill>
            </a:endParaRPr>
          </a:p>
        </p:txBody>
      </p:sp>
      <p:graphicFrame>
        <p:nvGraphicFramePr>
          <p:cNvPr id="46084" name="Content Placeholder 2">
            <a:extLst>
              <a:ext uri="{FF2B5EF4-FFF2-40B4-BE49-F238E27FC236}">
                <a16:creationId xmlns:a16="http://schemas.microsoft.com/office/drawing/2014/main" xmlns="" id="{DD54558D-3825-DC31-6C7F-6C09B1EB2384}"/>
              </a:ext>
            </a:extLst>
          </p:cNvPr>
          <p:cNvGraphicFramePr>
            <a:graphicFrameLocks noGrp="1"/>
          </p:cNvGraphicFramePr>
          <p:nvPr>
            <p:ph idx="1"/>
            <p:extLst>
              <p:ext uri="{D42A27DB-BD31-4B8C-83A1-F6EECF244321}">
                <p14:modId xmlns:p14="http://schemas.microsoft.com/office/powerpoint/2010/main" val="1463957608"/>
              </p:ext>
            </p:extLst>
          </p:nvPr>
        </p:nvGraphicFramePr>
        <p:xfrm>
          <a:off x="6091238" y="955653"/>
          <a:ext cx="5115491" cy="49478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3387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084">
                                            <p:graphicEl>
                                              <a:dgm id="{C5A026B5-13DA-BB40-8852-D83D5F5B8352}"/>
                                            </p:graphicEl>
                                          </p:spTgt>
                                        </p:tgtEl>
                                        <p:attrNameLst>
                                          <p:attrName>style.visibility</p:attrName>
                                        </p:attrNameLst>
                                      </p:cBhvr>
                                      <p:to>
                                        <p:strVal val="visible"/>
                                      </p:to>
                                    </p:set>
                                    <p:animEffect transition="in" filter="fade">
                                      <p:cBhvr>
                                        <p:cTn id="7" dur="500"/>
                                        <p:tgtEl>
                                          <p:spTgt spid="46084">
                                            <p:graphicEl>
                                              <a:dgm id="{C5A026B5-13DA-BB40-8852-D83D5F5B8352}"/>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6084">
                                            <p:graphicEl>
                                              <a:dgm id="{ADC0680D-1AD1-6C48-B403-053A318751FC}"/>
                                            </p:graphicEl>
                                          </p:spTgt>
                                        </p:tgtEl>
                                        <p:attrNameLst>
                                          <p:attrName>style.visibility</p:attrName>
                                        </p:attrNameLst>
                                      </p:cBhvr>
                                      <p:to>
                                        <p:strVal val="visible"/>
                                      </p:to>
                                    </p:set>
                                    <p:animEffect transition="in" filter="fade">
                                      <p:cBhvr>
                                        <p:cTn id="12" dur="500"/>
                                        <p:tgtEl>
                                          <p:spTgt spid="46084">
                                            <p:graphicEl>
                                              <a:dgm id="{ADC0680D-1AD1-6C48-B403-053A318751FC}"/>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6084">
                                            <p:graphicEl>
                                              <a:dgm id="{25CA8B03-A9D0-5F46-8634-81C5BABDEB3D}"/>
                                            </p:graphicEl>
                                          </p:spTgt>
                                        </p:tgtEl>
                                        <p:attrNameLst>
                                          <p:attrName>style.visibility</p:attrName>
                                        </p:attrNameLst>
                                      </p:cBhvr>
                                      <p:to>
                                        <p:strVal val="visible"/>
                                      </p:to>
                                    </p:set>
                                    <p:animEffect transition="in" filter="fade">
                                      <p:cBhvr>
                                        <p:cTn id="17" dur="500"/>
                                        <p:tgtEl>
                                          <p:spTgt spid="46084">
                                            <p:graphicEl>
                                              <a:dgm id="{25CA8B03-A9D0-5F46-8634-81C5BABDEB3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6084" grpId="0">
        <p:bldSub>
          <a:bldDgm bld="one"/>
        </p:bldSub>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xmlns="" id="{4BC99CB9-DDAD-44A2-8A1C-E3AF4E72DF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17" name="Title 1">
            <a:extLst>
              <a:ext uri="{FF2B5EF4-FFF2-40B4-BE49-F238E27FC236}">
                <a16:creationId xmlns:a16="http://schemas.microsoft.com/office/drawing/2014/main" xmlns="" id="{775C31D8-2072-494E-BEB9-FFD928606D8E}"/>
              </a:ext>
            </a:extLst>
          </p:cNvPr>
          <p:cNvSpPr>
            <a:spLocks noGrp="1" noChangeArrowheads="1"/>
          </p:cNvSpPr>
          <p:nvPr>
            <p:ph type="title"/>
          </p:nvPr>
        </p:nvSpPr>
        <p:spPr>
          <a:xfrm>
            <a:off x="193962" y="562679"/>
            <a:ext cx="6957335" cy="6289963"/>
          </a:xfrm>
        </p:spPr>
        <p:txBody>
          <a:bodyPr>
            <a:normAutofit/>
          </a:bodyPr>
          <a:lstStyle/>
          <a:p>
            <a:pPr marL="342900" indent="-228600" fontAlgn="auto">
              <a:spcAft>
                <a:spcPts val="0"/>
              </a:spcAft>
              <a:defRPr/>
            </a:pPr>
            <a:r>
              <a:rPr lang="en-US" sz="2200" dirty="0"/>
              <a:t>  </a:t>
            </a:r>
            <a:r>
              <a:rPr lang="en-US" sz="4000" b="1" dirty="0" smtClean="0"/>
              <a:t>Opioid </a:t>
            </a:r>
            <a:r>
              <a:rPr lang="en-US" sz="4000" b="1" dirty="0"/>
              <a:t>Withdrawal</a:t>
            </a:r>
            <a:r>
              <a:rPr lang="en-US" sz="2200" dirty="0"/>
              <a:t/>
            </a:r>
            <a:br>
              <a:rPr lang="en-US" sz="2200" dirty="0"/>
            </a:br>
            <a:r>
              <a:rPr lang="en-US" sz="2200" dirty="0"/>
              <a:t/>
            </a:r>
            <a:br>
              <a:rPr lang="en-US" sz="2200" dirty="0"/>
            </a:br>
            <a:r>
              <a:rPr lang="en-US" sz="2200" dirty="0" smtClean="0"/>
              <a:t> </a:t>
            </a:r>
            <a:r>
              <a:rPr lang="en-US" sz="2700" dirty="0"/>
              <a:t/>
            </a:r>
            <a:br>
              <a:rPr lang="en-US" sz="2700" dirty="0"/>
            </a:br>
            <a:r>
              <a:rPr lang="en-US" sz="2700" cap="none" dirty="0" smtClean="0"/>
              <a:t>Not </a:t>
            </a:r>
            <a:r>
              <a:rPr lang="en-US" sz="2700" cap="none" dirty="0"/>
              <a:t>uncommon and can go </a:t>
            </a:r>
            <a:r>
              <a:rPr lang="en-US" sz="2700" cap="none" dirty="0" err="1"/>
              <a:t>unrecognised</a:t>
            </a:r>
            <a:r>
              <a:rPr lang="en-US" sz="2700" cap="none" dirty="0"/>
              <a:t>.</a:t>
            </a:r>
            <a:r>
              <a:rPr lang="en-US" sz="2700" dirty="0"/>
              <a:t/>
            </a:r>
            <a:br>
              <a:rPr lang="en-US" sz="2700" dirty="0"/>
            </a:br>
            <a:r>
              <a:rPr lang="en-US" sz="2700" dirty="0"/>
              <a:t/>
            </a:r>
            <a:br>
              <a:rPr lang="en-US" sz="2700" dirty="0"/>
            </a:br>
            <a:r>
              <a:rPr lang="en-US" sz="2700" dirty="0"/>
              <a:t>Give some immediate release opioid.</a:t>
            </a:r>
            <a:br>
              <a:rPr lang="en-US" sz="2700" dirty="0"/>
            </a:br>
            <a:r>
              <a:rPr lang="en-US" sz="2700" dirty="0"/>
              <a:t/>
            </a:r>
            <a:br>
              <a:rPr lang="en-US" sz="2700" dirty="0"/>
            </a:br>
            <a:r>
              <a:rPr lang="en-US" sz="2700" cap="none" dirty="0"/>
              <a:t>If 3 or more doses of Methadone MAT have been missed, contact SUS for advice on how to restart </a:t>
            </a:r>
            <a:r>
              <a:rPr lang="en-US" sz="2700" cap="none" dirty="0" smtClean="0"/>
              <a:t>- may need </a:t>
            </a:r>
            <a:r>
              <a:rPr lang="en-US" sz="2700" cap="none" dirty="0"/>
              <a:t>a lower restart dose.</a:t>
            </a:r>
            <a:r>
              <a:rPr lang="en-US" sz="3600" dirty="0"/>
              <a:t/>
            </a:r>
            <a:br>
              <a:rPr lang="en-US" sz="3600" dirty="0"/>
            </a:br>
            <a:r>
              <a:rPr lang="en-US" sz="3600" dirty="0" smtClean="0"/>
              <a:t/>
            </a:r>
            <a:br>
              <a:rPr lang="en-US" sz="3600" dirty="0" smtClean="0"/>
            </a:br>
            <a:r>
              <a:rPr lang="en-US" sz="3600" dirty="0" smtClean="0"/>
              <a:t/>
            </a:r>
            <a:br>
              <a:rPr lang="en-US" sz="3600" dirty="0" smtClean="0"/>
            </a:br>
            <a:r>
              <a:rPr lang="en-US" sz="3600" dirty="0" smtClean="0"/>
              <a:t>** BENZO WITHDRAWAL **</a:t>
            </a:r>
            <a:endParaRPr lang="en-GB" altLang="en-US" sz="3600" b="1" dirty="0">
              <a:solidFill>
                <a:srgbClr val="002060"/>
              </a:solidFill>
            </a:endParaRPr>
          </a:p>
        </p:txBody>
      </p:sp>
      <p:sp>
        <p:nvSpPr>
          <p:cNvPr id="64515" name="Content Placeholder 2">
            <a:extLst>
              <a:ext uri="{FF2B5EF4-FFF2-40B4-BE49-F238E27FC236}">
                <a16:creationId xmlns:a16="http://schemas.microsoft.com/office/drawing/2014/main" xmlns="" id="{F48A16E4-7944-9949-9D45-AB1173426F7A}"/>
              </a:ext>
            </a:extLst>
          </p:cNvPr>
          <p:cNvSpPr>
            <a:spLocks noGrp="1"/>
          </p:cNvSpPr>
          <p:nvPr>
            <p:ph idx="1"/>
          </p:nvPr>
        </p:nvSpPr>
        <p:spPr>
          <a:xfrm>
            <a:off x="8326582" y="4418364"/>
            <a:ext cx="1731818" cy="1802327"/>
          </a:xfrm>
        </p:spPr>
        <p:txBody>
          <a:bodyPr rtlCol="0" anchor="t">
            <a:normAutofit/>
          </a:bodyPr>
          <a:lstStyle/>
          <a:p>
            <a:pPr marL="0" indent="0" fontAlgn="auto">
              <a:spcAft>
                <a:spcPts val="0"/>
              </a:spcAft>
              <a:buNone/>
              <a:defRPr/>
            </a:pPr>
            <a:endParaRPr lang="en-GB" altLang="en-US" sz="2000" dirty="0">
              <a:solidFill>
                <a:srgbClr val="002060"/>
              </a:solidFill>
            </a:endParaRPr>
          </a:p>
          <a:p>
            <a:pPr marL="0" indent="0" fontAlgn="auto">
              <a:spcAft>
                <a:spcPts val="0"/>
              </a:spcAft>
              <a:buFontTx/>
              <a:buNone/>
              <a:defRPr/>
            </a:pPr>
            <a:endParaRPr lang="en-GB" altLang="en-US" sz="1700" dirty="0">
              <a:solidFill>
                <a:schemeClr val="tx2"/>
              </a:solidFill>
            </a:endParaRPr>
          </a:p>
          <a:p>
            <a:pPr fontAlgn="auto">
              <a:spcAft>
                <a:spcPts val="0"/>
              </a:spcAft>
              <a:defRPr/>
            </a:pPr>
            <a:endParaRPr lang="en-GB" altLang="en-US" sz="1700" dirty="0">
              <a:solidFill>
                <a:schemeClr val="tx2"/>
              </a:solidFill>
            </a:endParaRPr>
          </a:p>
          <a:p>
            <a:pPr fontAlgn="auto">
              <a:spcAft>
                <a:spcPts val="0"/>
              </a:spcAft>
              <a:defRPr/>
            </a:pPr>
            <a:endParaRPr lang="en-GB" altLang="en-US" sz="1700" dirty="0">
              <a:solidFill>
                <a:schemeClr val="tx2"/>
              </a:solidFill>
            </a:endParaRPr>
          </a:p>
        </p:txBody>
      </p:sp>
      <p:grpSp>
        <p:nvGrpSpPr>
          <p:cNvPr id="75" name="Group 74">
            <a:extLst>
              <a:ext uri="{FF2B5EF4-FFF2-40B4-BE49-F238E27FC236}">
                <a16:creationId xmlns:a16="http://schemas.microsoft.com/office/drawing/2014/main" xmlns="" id="{05545017-2445-4AB3-95A6-48F17C802612}"/>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867135" y="0"/>
            <a:ext cx="4324865" cy="2641149"/>
            <a:chOff x="6867015" y="-1"/>
            <a:chExt cx="5324985" cy="3251912"/>
          </a:xfrm>
          <a:solidFill>
            <a:schemeClr val="accent5">
              <a:alpha val="10000"/>
            </a:schemeClr>
          </a:solidFill>
        </p:grpSpPr>
        <p:sp>
          <p:nvSpPr>
            <p:cNvPr id="76" name="Freeform: Shape 75">
              <a:extLst>
                <a:ext uri="{FF2B5EF4-FFF2-40B4-BE49-F238E27FC236}">
                  <a16:creationId xmlns:a16="http://schemas.microsoft.com/office/drawing/2014/main" xmlns="" id="{F3B5D580-007D-4215-A10B-C8CF12EE025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Shape 76">
              <a:extLst>
                <a:ext uri="{FF2B5EF4-FFF2-40B4-BE49-F238E27FC236}">
                  <a16:creationId xmlns:a16="http://schemas.microsoft.com/office/drawing/2014/main" xmlns="" id="{24228C19-035F-4E8E-BAFD-56EC684B6FA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Shape 77">
              <a:extLst>
                <a:ext uri="{FF2B5EF4-FFF2-40B4-BE49-F238E27FC236}">
                  <a16:creationId xmlns:a16="http://schemas.microsoft.com/office/drawing/2014/main" xmlns="" id="{C10D7C81-A1BE-4720-A66D-AEF9A11A547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xmlns="" id="{1BF18FEE-BE44-4F4A-AA4E-EC795CB0B90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524" name="Group 80">
            <a:extLst>
              <a:ext uri="{FF2B5EF4-FFF2-40B4-BE49-F238E27FC236}">
                <a16:creationId xmlns:a16="http://schemas.microsoft.com/office/drawing/2014/main" xmlns="" id="{06B7259D-F2AD-42FE-B984-6D1D74321C5D}"/>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rot="16200000">
            <a:off x="-456264" y="3658536"/>
            <a:ext cx="3655725" cy="2743201"/>
            <a:chOff x="-305" y="-1"/>
            <a:chExt cx="3832880" cy="2876136"/>
          </a:xfrm>
        </p:grpSpPr>
        <p:sp>
          <p:nvSpPr>
            <p:cNvPr id="82" name="Freeform: Shape 81">
              <a:extLst>
                <a:ext uri="{FF2B5EF4-FFF2-40B4-BE49-F238E27FC236}">
                  <a16:creationId xmlns:a16="http://schemas.microsoft.com/office/drawing/2014/main" xmlns="" id="{9E5C38C6-2516-45D1-ADFC-3F59F8E34AB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Shape 82">
              <a:extLst>
                <a:ext uri="{FF2B5EF4-FFF2-40B4-BE49-F238E27FC236}">
                  <a16:creationId xmlns:a16="http://schemas.microsoft.com/office/drawing/2014/main" xmlns="" id="{6C274C95-E7A7-401D-A8F5-FFF5EB9291C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Shape 83">
              <a:extLst>
                <a:ext uri="{FF2B5EF4-FFF2-40B4-BE49-F238E27FC236}">
                  <a16:creationId xmlns:a16="http://schemas.microsoft.com/office/drawing/2014/main" xmlns="" id="{61D598C3-55D0-44FB-8766-A89B34B3177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Shape 84">
              <a:extLst>
                <a:ext uri="{FF2B5EF4-FFF2-40B4-BE49-F238E27FC236}">
                  <a16:creationId xmlns:a16="http://schemas.microsoft.com/office/drawing/2014/main" xmlns="" id="{39EBC5C7-E54F-42F3-93F0-75AAC99FF9D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xmlns="" id="{36DB8D17-0E13-4A45-90F3-C62FA36DBD53}"/>
              </a:ext>
            </a:extLst>
          </p:cNvPr>
          <p:cNvSpPr txBox="1"/>
          <p:nvPr/>
        </p:nvSpPr>
        <p:spPr>
          <a:xfrm>
            <a:off x="-349863" y="4679156"/>
            <a:ext cx="6109854" cy="369332"/>
          </a:xfrm>
          <a:prstGeom prst="rect">
            <a:avLst/>
          </a:prstGeom>
          <a:noFill/>
        </p:spPr>
        <p:txBody>
          <a:bodyPr wrap="square">
            <a:spAutoFit/>
          </a:bodyPr>
          <a:lstStyle/>
          <a:p>
            <a:pPr marL="114300" fontAlgn="auto">
              <a:spcAft>
                <a:spcPts val="0"/>
              </a:spcAft>
              <a:defRPr/>
            </a:pPr>
            <a:endParaRPr lang="en-US" sz="1800" dirty="0"/>
          </a:p>
        </p:txBody>
      </p:sp>
      <p:pic>
        <p:nvPicPr>
          <p:cNvPr id="2" name="Picture 1"/>
          <p:cNvPicPr>
            <a:picLocks noChangeAspect="1"/>
          </p:cNvPicPr>
          <p:nvPr/>
        </p:nvPicPr>
        <p:blipFill>
          <a:blip r:embed="rId3"/>
          <a:stretch>
            <a:fillRect/>
          </a:stretch>
        </p:blipFill>
        <p:spPr>
          <a:xfrm>
            <a:off x="7911155" y="-5358"/>
            <a:ext cx="3003082" cy="6858000"/>
          </a:xfrm>
          <a:prstGeom prst="rect">
            <a:avLst/>
          </a:prstGeom>
        </p:spPr>
      </p:pic>
    </p:spTree>
    <p:extLst>
      <p:ext uri="{BB962C8B-B14F-4D97-AF65-F5344CB8AC3E}">
        <p14:creationId xmlns:p14="http://schemas.microsoft.com/office/powerpoint/2010/main" val="47704138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xmlns="" id="{2F3856E9-4239-4EE7-A372-FDCF4882FD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xmlns="" id="{CCC9CDCF-90F8-42B0-BD0A-794C526880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30095"/>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76" name="Group 75">
            <a:extLst>
              <a:ext uri="{FF2B5EF4-FFF2-40B4-BE49-F238E27FC236}">
                <a16:creationId xmlns:a16="http://schemas.microsoft.com/office/drawing/2014/main" xmlns="" id="{C07D05FE-3FB8-4314-A050-9AB40814D71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305" y="-11219"/>
            <a:ext cx="5646974" cy="6483075"/>
            <a:chOff x="-19221" y="0"/>
            <a:chExt cx="5646974" cy="6483075"/>
          </a:xfrm>
        </p:grpSpPr>
        <p:sp>
          <p:nvSpPr>
            <p:cNvPr id="77" name="Freeform: Shape 76">
              <a:extLst>
                <a:ext uri="{FF2B5EF4-FFF2-40B4-BE49-F238E27FC236}">
                  <a16:creationId xmlns:a16="http://schemas.microsoft.com/office/drawing/2014/main" xmlns="" id="{BDDC6C42-DDD5-4105-85F2-9C052563AE5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Shape 77">
              <a:extLst>
                <a:ext uri="{FF2B5EF4-FFF2-40B4-BE49-F238E27FC236}">
                  <a16:creationId xmlns:a16="http://schemas.microsoft.com/office/drawing/2014/main" xmlns="" id="{DFB95E12-4EF0-42F7-BCF9-AD31B4C8EBF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Freeform: Shape 78">
              <a:extLst>
                <a:ext uri="{FF2B5EF4-FFF2-40B4-BE49-F238E27FC236}">
                  <a16:creationId xmlns:a16="http://schemas.microsoft.com/office/drawing/2014/main" xmlns="" id="{2338F8B2-67A9-4086-9341-7705CAB6F13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Shape 79">
              <a:extLst>
                <a:ext uri="{FF2B5EF4-FFF2-40B4-BE49-F238E27FC236}">
                  <a16:creationId xmlns:a16="http://schemas.microsoft.com/office/drawing/2014/main" xmlns="" id="{E653AAAF-CCEF-494B-9366-16BB3815A65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Shape 80">
              <a:extLst>
                <a:ext uri="{FF2B5EF4-FFF2-40B4-BE49-F238E27FC236}">
                  <a16:creationId xmlns:a16="http://schemas.microsoft.com/office/drawing/2014/main" xmlns="" id="{34B356D9-49C3-412F-8E03-AC9AE837169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6081" name="Title 1">
            <a:extLst>
              <a:ext uri="{FF2B5EF4-FFF2-40B4-BE49-F238E27FC236}">
                <a16:creationId xmlns:a16="http://schemas.microsoft.com/office/drawing/2014/main" xmlns="" id="{FC5C604F-15AC-E547-A8CA-8F372DE66D99}"/>
              </a:ext>
            </a:extLst>
          </p:cNvPr>
          <p:cNvSpPr>
            <a:spLocks noGrp="1" noChangeArrowheads="1"/>
          </p:cNvSpPr>
          <p:nvPr>
            <p:ph type="title"/>
          </p:nvPr>
        </p:nvSpPr>
        <p:spPr>
          <a:xfrm>
            <a:off x="804672" y="2023236"/>
            <a:ext cx="3659777" cy="2820908"/>
          </a:xfrm>
        </p:spPr>
        <p:txBody>
          <a:bodyPr>
            <a:normAutofit/>
          </a:bodyPr>
          <a:lstStyle/>
          <a:p>
            <a:r>
              <a:rPr lang="en-GB" altLang="en-US" sz="4000" dirty="0"/>
              <a:t>Methadone MAT at End of Life</a:t>
            </a:r>
            <a:endParaRPr lang="en-GB" altLang="en-US" sz="4000" dirty="0">
              <a:solidFill>
                <a:schemeClr val="tx2"/>
              </a:solidFill>
            </a:endParaRPr>
          </a:p>
        </p:txBody>
      </p:sp>
      <p:graphicFrame>
        <p:nvGraphicFramePr>
          <p:cNvPr id="46084" name="Content Placeholder 2">
            <a:extLst>
              <a:ext uri="{FF2B5EF4-FFF2-40B4-BE49-F238E27FC236}">
                <a16:creationId xmlns:a16="http://schemas.microsoft.com/office/drawing/2014/main" xmlns="" id="{DD54558D-3825-DC31-6C7F-6C09B1EB2384}"/>
              </a:ext>
            </a:extLst>
          </p:cNvPr>
          <p:cNvGraphicFramePr>
            <a:graphicFrameLocks noGrp="1"/>
          </p:cNvGraphicFramePr>
          <p:nvPr>
            <p:ph idx="1"/>
            <p:extLst>
              <p:ext uri="{D42A27DB-BD31-4B8C-83A1-F6EECF244321}">
                <p14:modId xmlns:p14="http://schemas.microsoft.com/office/powerpoint/2010/main" val="3294400285"/>
              </p:ext>
            </p:extLst>
          </p:nvPr>
        </p:nvGraphicFramePr>
        <p:xfrm>
          <a:off x="6091238" y="955652"/>
          <a:ext cx="5795962" cy="55162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87483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084">
                                            <p:graphicEl>
                                              <a:dgm id="{08E37D07-CDD9-9840-9B41-9B82726B724E}"/>
                                            </p:graphicEl>
                                          </p:spTgt>
                                        </p:tgtEl>
                                        <p:attrNameLst>
                                          <p:attrName>style.visibility</p:attrName>
                                        </p:attrNameLst>
                                      </p:cBhvr>
                                      <p:to>
                                        <p:strVal val="visible"/>
                                      </p:to>
                                    </p:set>
                                    <p:animEffect transition="in" filter="fade">
                                      <p:cBhvr>
                                        <p:cTn id="7" dur="500"/>
                                        <p:tgtEl>
                                          <p:spTgt spid="46084">
                                            <p:graphicEl>
                                              <a:dgm id="{08E37D07-CDD9-9840-9B41-9B82726B724E}"/>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6084">
                                            <p:graphicEl>
                                              <a:dgm id="{551DDB21-597E-984C-9636-B3167E7A06AF}"/>
                                            </p:graphicEl>
                                          </p:spTgt>
                                        </p:tgtEl>
                                        <p:attrNameLst>
                                          <p:attrName>style.visibility</p:attrName>
                                        </p:attrNameLst>
                                      </p:cBhvr>
                                      <p:to>
                                        <p:strVal val="visible"/>
                                      </p:to>
                                    </p:set>
                                    <p:animEffect transition="in" filter="fade">
                                      <p:cBhvr>
                                        <p:cTn id="12" dur="500"/>
                                        <p:tgtEl>
                                          <p:spTgt spid="46084">
                                            <p:graphicEl>
                                              <a:dgm id="{551DDB21-597E-984C-9636-B3167E7A06AF}"/>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6084">
                                            <p:graphicEl>
                                              <a:dgm id="{7D86DC2D-3233-8E44-A0ED-2AB612650B86}"/>
                                            </p:graphicEl>
                                          </p:spTgt>
                                        </p:tgtEl>
                                        <p:attrNameLst>
                                          <p:attrName>style.visibility</p:attrName>
                                        </p:attrNameLst>
                                      </p:cBhvr>
                                      <p:to>
                                        <p:strVal val="visible"/>
                                      </p:to>
                                    </p:set>
                                    <p:animEffect transition="in" filter="fade">
                                      <p:cBhvr>
                                        <p:cTn id="17" dur="500"/>
                                        <p:tgtEl>
                                          <p:spTgt spid="46084">
                                            <p:graphicEl>
                                              <a:dgm id="{7D86DC2D-3233-8E44-A0ED-2AB612650B8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6084" grpId="0">
        <p:bldSub>
          <a:bldDgm bld="one"/>
        </p:bldSub>
      </p:bldGraphic>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xmlns="" id="{2F3856E9-4239-4EE7-A372-FDCF4882FD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xmlns="" id="{CCC9CDCF-90F8-42B0-BD0A-794C526880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30095"/>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76" name="Group 75">
            <a:extLst>
              <a:ext uri="{FF2B5EF4-FFF2-40B4-BE49-F238E27FC236}">
                <a16:creationId xmlns:a16="http://schemas.microsoft.com/office/drawing/2014/main" xmlns="" id="{C07D05FE-3FB8-4314-A050-9AB40814D71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305" y="-11219"/>
            <a:ext cx="5646974" cy="6483075"/>
            <a:chOff x="-19221" y="0"/>
            <a:chExt cx="5646974" cy="6483075"/>
          </a:xfrm>
        </p:grpSpPr>
        <p:sp>
          <p:nvSpPr>
            <p:cNvPr id="77" name="Freeform: Shape 76">
              <a:extLst>
                <a:ext uri="{FF2B5EF4-FFF2-40B4-BE49-F238E27FC236}">
                  <a16:creationId xmlns:a16="http://schemas.microsoft.com/office/drawing/2014/main" xmlns="" id="{BDDC6C42-DDD5-4105-85F2-9C052563AE5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Shape 77">
              <a:extLst>
                <a:ext uri="{FF2B5EF4-FFF2-40B4-BE49-F238E27FC236}">
                  <a16:creationId xmlns:a16="http://schemas.microsoft.com/office/drawing/2014/main" xmlns="" id="{DFB95E12-4EF0-42F7-BCF9-AD31B4C8EBF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Freeform: Shape 78">
              <a:extLst>
                <a:ext uri="{FF2B5EF4-FFF2-40B4-BE49-F238E27FC236}">
                  <a16:creationId xmlns:a16="http://schemas.microsoft.com/office/drawing/2014/main" xmlns="" id="{2338F8B2-67A9-4086-9341-7705CAB6F13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Shape 79">
              <a:extLst>
                <a:ext uri="{FF2B5EF4-FFF2-40B4-BE49-F238E27FC236}">
                  <a16:creationId xmlns:a16="http://schemas.microsoft.com/office/drawing/2014/main" xmlns="" id="{E653AAAF-CCEF-494B-9366-16BB3815A65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Shape 80">
              <a:extLst>
                <a:ext uri="{FF2B5EF4-FFF2-40B4-BE49-F238E27FC236}">
                  <a16:creationId xmlns:a16="http://schemas.microsoft.com/office/drawing/2014/main" xmlns="" id="{34B356D9-49C3-412F-8E03-AC9AE837169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6081" name="Title 1">
            <a:extLst>
              <a:ext uri="{FF2B5EF4-FFF2-40B4-BE49-F238E27FC236}">
                <a16:creationId xmlns:a16="http://schemas.microsoft.com/office/drawing/2014/main" xmlns="" id="{FC5C604F-15AC-E547-A8CA-8F372DE66D99}"/>
              </a:ext>
            </a:extLst>
          </p:cNvPr>
          <p:cNvSpPr>
            <a:spLocks noGrp="1" noChangeArrowheads="1"/>
          </p:cNvSpPr>
          <p:nvPr>
            <p:ph type="title"/>
          </p:nvPr>
        </p:nvSpPr>
        <p:spPr>
          <a:xfrm>
            <a:off x="373351" y="2023236"/>
            <a:ext cx="4129637" cy="2820908"/>
          </a:xfrm>
        </p:spPr>
        <p:txBody>
          <a:bodyPr>
            <a:normAutofit/>
          </a:bodyPr>
          <a:lstStyle/>
          <a:p>
            <a:r>
              <a:rPr lang="en-GB" altLang="en-US" sz="4000" dirty="0" smtClean="0"/>
              <a:t>Buprenorphine MAT </a:t>
            </a:r>
            <a:endParaRPr lang="en-GB" altLang="en-US" sz="4000" dirty="0">
              <a:solidFill>
                <a:schemeClr val="tx2"/>
              </a:solidFill>
            </a:endParaRPr>
          </a:p>
        </p:txBody>
      </p:sp>
      <p:graphicFrame>
        <p:nvGraphicFramePr>
          <p:cNvPr id="46084" name="Content Placeholder 2">
            <a:extLst>
              <a:ext uri="{FF2B5EF4-FFF2-40B4-BE49-F238E27FC236}">
                <a16:creationId xmlns:a16="http://schemas.microsoft.com/office/drawing/2014/main" xmlns="" id="{DD54558D-3825-DC31-6C7F-6C09B1EB2384}"/>
              </a:ext>
            </a:extLst>
          </p:cNvPr>
          <p:cNvGraphicFramePr>
            <a:graphicFrameLocks noGrp="1"/>
          </p:cNvGraphicFramePr>
          <p:nvPr>
            <p:ph idx="1"/>
            <p:extLst>
              <p:ext uri="{D42A27DB-BD31-4B8C-83A1-F6EECF244321}">
                <p14:modId xmlns:p14="http://schemas.microsoft.com/office/powerpoint/2010/main" val="4020681648"/>
              </p:ext>
            </p:extLst>
          </p:nvPr>
        </p:nvGraphicFramePr>
        <p:xfrm>
          <a:off x="6091238" y="955653"/>
          <a:ext cx="5115491" cy="49478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3788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084">
                                            <p:graphicEl>
                                              <a:dgm id="{93480F4C-5428-0C4C-96EC-C3A71CB527D2}"/>
                                            </p:graphicEl>
                                          </p:spTgt>
                                        </p:tgtEl>
                                        <p:attrNameLst>
                                          <p:attrName>style.visibility</p:attrName>
                                        </p:attrNameLst>
                                      </p:cBhvr>
                                      <p:to>
                                        <p:strVal val="visible"/>
                                      </p:to>
                                    </p:set>
                                    <p:animEffect transition="in" filter="fade">
                                      <p:cBhvr>
                                        <p:cTn id="7" dur="500"/>
                                        <p:tgtEl>
                                          <p:spTgt spid="46084">
                                            <p:graphicEl>
                                              <a:dgm id="{93480F4C-5428-0C4C-96EC-C3A71CB527D2}"/>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6084">
                                            <p:graphicEl>
                                              <a:dgm id="{256FAC8E-53A7-2343-BB38-2643181BCFE7}"/>
                                            </p:graphicEl>
                                          </p:spTgt>
                                        </p:tgtEl>
                                        <p:attrNameLst>
                                          <p:attrName>style.visibility</p:attrName>
                                        </p:attrNameLst>
                                      </p:cBhvr>
                                      <p:to>
                                        <p:strVal val="visible"/>
                                      </p:to>
                                    </p:set>
                                    <p:animEffect transition="in" filter="fade">
                                      <p:cBhvr>
                                        <p:cTn id="12" dur="500"/>
                                        <p:tgtEl>
                                          <p:spTgt spid="46084">
                                            <p:graphicEl>
                                              <a:dgm id="{256FAC8E-53A7-2343-BB38-2643181BCFE7}"/>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6084">
                                            <p:graphicEl>
                                              <a:dgm id="{35223229-60E1-EF4A-99F7-FE99DB4DFCDF}"/>
                                            </p:graphicEl>
                                          </p:spTgt>
                                        </p:tgtEl>
                                        <p:attrNameLst>
                                          <p:attrName>style.visibility</p:attrName>
                                        </p:attrNameLst>
                                      </p:cBhvr>
                                      <p:to>
                                        <p:strVal val="visible"/>
                                      </p:to>
                                    </p:set>
                                    <p:animEffect transition="in" filter="fade">
                                      <p:cBhvr>
                                        <p:cTn id="17" dur="500"/>
                                        <p:tgtEl>
                                          <p:spTgt spid="46084">
                                            <p:graphicEl>
                                              <a:dgm id="{35223229-60E1-EF4A-99F7-FE99DB4DFCD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6084" grpId="0">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5">
            <a:extLst>
              <a:ext uri="{FF2B5EF4-FFF2-40B4-BE49-F238E27FC236}">
                <a16:creationId xmlns:a16="http://schemas.microsoft.com/office/drawing/2014/main" xmlns="" id="{DB77EA4D-AB95-0343-933B-15A240591E29}"/>
              </a:ext>
            </a:extLst>
          </p:cNvPr>
          <p:cNvSpPr>
            <a:spLocks noGrp="1" noChangeArrowheads="1"/>
          </p:cNvSpPr>
          <p:nvPr>
            <p:ph type="title"/>
          </p:nvPr>
        </p:nvSpPr>
        <p:spPr/>
        <p:txBody>
          <a:bodyPr/>
          <a:lstStyle/>
          <a:p>
            <a:endParaRPr lang="en-GB" altLang="en-US"/>
          </a:p>
        </p:txBody>
      </p:sp>
      <p:graphicFrame>
        <p:nvGraphicFramePr>
          <p:cNvPr id="7" name="Table 6">
            <a:extLst>
              <a:ext uri="{FF2B5EF4-FFF2-40B4-BE49-F238E27FC236}">
                <a16:creationId xmlns:a16="http://schemas.microsoft.com/office/drawing/2014/main" xmlns="" id="{C46794F5-5FEF-B44D-BBFA-81C6D86E8FF3}"/>
              </a:ext>
            </a:extLst>
          </p:cNvPr>
          <p:cNvGraphicFramePr>
            <a:graphicFrameLocks noGrp="1"/>
          </p:cNvGraphicFramePr>
          <p:nvPr>
            <p:extLst>
              <p:ext uri="{D42A27DB-BD31-4B8C-83A1-F6EECF244321}">
                <p14:modId xmlns:p14="http://schemas.microsoft.com/office/powerpoint/2010/main" val="1286035081"/>
              </p:ext>
            </p:extLst>
          </p:nvPr>
        </p:nvGraphicFramePr>
        <p:xfrm>
          <a:off x="244475" y="115888"/>
          <a:ext cx="11703049" cy="6551612"/>
        </p:xfrm>
        <a:graphic>
          <a:graphicData uri="http://schemas.openxmlformats.org/drawingml/2006/table">
            <a:tbl>
              <a:tblPr firstRow="1" bandRow="1"/>
              <a:tblGrid>
                <a:gridCol w="3891779">
                  <a:extLst>
                    <a:ext uri="{9D8B030D-6E8A-4147-A177-3AD203B41FA5}">
                      <a16:colId xmlns:a16="http://schemas.microsoft.com/office/drawing/2014/main" xmlns="" val="20000"/>
                    </a:ext>
                  </a:extLst>
                </a:gridCol>
                <a:gridCol w="3905635">
                  <a:extLst>
                    <a:ext uri="{9D8B030D-6E8A-4147-A177-3AD203B41FA5}">
                      <a16:colId xmlns:a16="http://schemas.microsoft.com/office/drawing/2014/main" xmlns="" val="20001"/>
                    </a:ext>
                  </a:extLst>
                </a:gridCol>
                <a:gridCol w="3905635">
                  <a:extLst>
                    <a:ext uri="{9D8B030D-6E8A-4147-A177-3AD203B41FA5}">
                      <a16:colId xmlns:a16="http://schemas.microsoft.com/office/drawing/2014/main" xmlns="" val="20002"/>
                    </a:ext>
                  </a:extLst>
                </a:gridCol>
              </a:tblGrid>
              <a:tr h="339885">
                <a:tc>
                  <a:txBody>
                    <a:bodyPr/>
                    <a:lstStyle>
                      <a:lvl1pPr marL="0" algn="l" defTabSz="914250" rtl="0" eaLnBrk="1" latinLnBrk="0" hangingPunct="1">
                        <a:defRPr sz="1800" b="1" kern="1200">
                          <a:solidFill>
                            <a:schemeClr val="lt1"/>
                          </a:solidFill>
                          <a:latin typeface="Helvetica"/>
                          <a:ea typeface="Helvetica"/>
                          <a:cs typeface="Helvetica"/>
                        </a:defRPr>
                      </a:lvl1pPr>
                      <a:lvl2pPr marL="457125" algn="l" defTabSz="914250" rtl="0" eaLnBrk="1" latinLnBrk="0" hangingPunct="1">
                        <a:defRPr sz="1800" b="1" kern="1200">
                          <a:solidFill>
                            <a:schemeClr val="lt1"/>
                          </a:solidFill>
                          <a:latin typeface="Helvetica"/>
                          <a:ea typeface="Helvetica"/>
                          <a:cs typeface="Helvetica"/>
                        </a:defRPr>
                      </a:lvl2pPr>
                      <a:lvl3pPr marL="914250" algn="l" defTabSz="914250" rtl="0" eaLnBrk="1" latinLnBrk="0" hangingPunct="1">
                        <a:defRPr sz="1800" b="1" kern="1200">
                          <a:solidFill>
                            <a:schemeClr val="lt1"/>
                          </a:solidFill>
                          <a:latin typeface="Helvetica"/>
                          <a:ea typeface="Helvetica"/>
                          <a:cs typeface="Helvetica"/>
                        </a:defRPr>
                      </a:lvl3pPr>
                      <a:lvl4pPr marL="1371375" algn="l" defTabSz="914250" rtl="0" eaLnBrk="1" latinLnBrk="0" hangingPunct="1">
                        <a:defRPr sz="1800" b="1" kern="1200">
                          <a:solidFill>
                            <a:schemeClr val="lt1"/>
                          </a:solidFill>
                          <a:latin typeface="Helvetica"/>
                          <a:ea typeface="Helvetica"/>
                          <a:cs typeface="Helvetica"/>
                        </a:defRPr>
                      </a:lvl4pPr>
                      <a:lvl5pPr marL="1828500" algn="l" defTabSz="914250" rtl="0" eaLnBrk="1" latinLnBrk="0" hangingPunct="1">
                        <a:defRPr sz="1800" b="1" kern="1200">
                          <a:solidFill>
                            <a:schemeClr val="lt1"/>
                          </a:solidFill>
                          <a:latin typeface="Helvetica"/>
                          <a:ea typeface="Helvetica"/>
                          <a:cs typeface="Helvetica"/>
                        </a:defRPr>
                      </a:lvl5pPr>
                      <a:lvl6pPr marL="2285625" algn="l" defTabSz="914250" rtl="0" eaLnBrk="1" latinLnBrk="0" hangingPunct="1">
                        <a:defRPr sz="1800" b="1" kern="1200">
                          <a:solidFill>
                            <a:schemeClr val="lt1"/>
                          </a:solidFill>
                          <a:latin typeface="Helvetica"/>
                          <a:ea typeface="Helvetica"/>
                          <a:cs typeface="Helvetica"/>
                        </a:defRPr>
                      </a:lvl6pPr>
                      <a:lvl7pPr marL="2742750" algn="l" defTabSz="914250" rtl="0" eaLnBrk="1" latinLnBrk="0" hangingPunct="1">
                        <a:defRPr sz="1800" b="1" kern="1200">
                          <a:solidFill>
                            <a:schemeClr val="lt1"/>
                          </a:solidFill>
                          <a:latin typeface="Helvetica"/>
                          <a:ea typeface="Helvetica"/>
                          <a:cs typeface="Helvetica"/>
                        </a:defRPr>
                      </a:lvl7pPr>
                      <a:lvl8pPr marL="3199873" algn="l" defTabSz="914250" rtl="0" eaLnBrk="1" latinLnBrk="0" hangingPunct="1">
                        <a:defRPr sz="1800" b="1" kern="1200">
                          <a:solidFill>
                            <a:schemeClr val="lt1"/>
                          </a:solidFill>
                          <a:latin typeface="Helvetica"/>
                          <a:ea typeface="Helvetica"/>
                          <a:cs typeface="Helvetica"/>
                        </a:defRPr>
                      </a:lvl8pPr>
                      <a:lvl9pPr marL="3656998" algn="l" defTabSz="914250" rtl="0" eaLnBrk="1" latinLnBrk="0" hangingPunct="1">
                        <a:defRPr sz="1800" b="1" kern="1200">
                          <a:solidFill>
                            <a:schemeClr val="lt1"/>
                          </a:solidFill>
                          <a:latin typeface="Helvetica"/>
                          <a:ea typeface="Helvetica"/>
                          <a:cs typeface="Helvetica"/>
                        </a:defRPr>
                      </a:lvl9pPr>
                    </a:lstStyle>
                    <a:p>
                      <a:pPr algn="ctr">
                        <a:lnSpc>
                          <a:spcPct val="107000"/>
                        </a:lnSpc>
                        <a:spcAft>
                          <a:spcPts val="800"/>
                        </a:spcAft>
                      </a:pPr>
                      <a:r>
                        <a:rPr lang="en-GB" sz="1800" b="1" u="sng" dirty="0">
                          <a:effectLst/>
                          <a:latin typeface="Calibri" panose="020F0502020204030204" pitchFamily="34" charset="0"/>
                          <a:ea typeface="Calibri" panose="020F0502020204030204" pitchFamily="34" charset="0"/>
                          <a:cs typeface="Times New Roman" panose="02020603050405020304" pitchFamily="18" charset="0"/>
                        </a:rPr>
                        <a:t>Please Avoid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lnL w="12700" cmpd="sng">
                      <a:solidFill>
                        <a:srgbClr val="092869"/>
                      </a:solidFill>
                    </a:lnL>
                    <a:lnR w="12700" cmpd="sng">
                      <a:solidFill>
                        <a:srgbClr val="092869"/>
                      </a:solidFill>
                    </a:lnR>
                    <a:lnT w="12700" cmpd="sng">
                      <a:solidFill>
                        <a:srgbClr val="092869"/>
                      </a:solidFill>
                    </a:lnT>
                    <a:lnB w="38100" cmpd="sng">
                      <a:solidFill>
                        <a:srgbClr val="092869"/>
                      </a:solidFill>
                    </a:lnB>
                    <a:lnTlToBr w="12700" cmpd="sng">
                      <a:noFill/>
                      <a:prstDash val="solid"/>
                    </a:lnTlToBr>
                    <a:lnBlToTr w="12700" cmpd="sng">
                      <a:noFill/>
                      <a:prstDash val="solid"/>
                    </a:lnBlToTr>
                    <a:solidFill>
                      <a:srgbClr val="00CC99"/>
                    </a:solidFill>
                  </a:tcPr>
                </a:tc>
                <a:tc>
                  <a:txBody>
                    <a:bodyPr/>
                    <a:lstStyle>
                      <a:lvl1pPr marL="0" algn="l" defTabSz="914250" rtl="0" eaLnBrk="1" latinLnBrk="0" hangingPunct="1">
                        <a:defRPr sz="1800" b="1" kern="1200">
                          <a:solidFill>
                            <a:schemeClr val="lt1"/>
                          </a:solidFill>
                          <a:latin typeface="Helvetica"/>
                          <a:ea typeface="Helvetica"/>
                          <a:cs typeface="Helvetica"/>
                        </a:defRPr>
                      </a:lvl1pPr>
                      <a:lvl2pPr marL="457125" algn="l" defTabSz="914250" rtl="0" eaLnBrk="1" latinLnBrk="0" hangingPunct="1">
                        <a:defRPr sz="1800" b="1" kern="1200">
                          <a:solidFill>
                            <a:schemeClr val="lt1"/>
                          </a:solidFill>
                          <a:latin typeface="Helvetica"/>
                          <a:ea typeface="Helvetica"/>
                          <a:cs typeface="Helvetica"/>
                        </a:defRPr>
                      </a:lvl2pPr>
                      <a:lvl3pPr marL="914250" algn="l" defTabSz="914250" rtl="0" eaLnBrk="1" latinLnBrk="0" hangingPunct="1">
                        <a:defRPr sz="1800" b="1" kern="1200">
                          <a:solidFill>
                            <a:schemeClr val="lt1"/>
                          </a:solidFill>
                          <a:latin typeface="Helvetica"/>
                          <a:ea typeface="Helvetica"/>
                          <a:cs typeface="Helvetica"/>
                        </a:defRPr>
                      </a:lvl3pPr>
                      <a:lvl4pPr marL="1371375" algn="l" defTabSz="914250" rtl="0" eaLnBrk="1" latinLnBrk="0" hangingPunct="1">
                        <a:defRPr sz="1800" b="1" kern="1200">
                          <a:solidFill>
                            <a:schemeClr val="lt1"/>
                          </a:solidFill>
                          <a:latin typeface="Helvetica"/>
                          <a:ea typeface="Helvetica"/>
                          <a:cs typeface="Helvetica"/>
                        </a:defRPr>
                      </a:lvl4pPr>
                      <a:lvl5pPr marL="1828500" algn="l" defTabSz="914250" rtl="0" eaLnBrk="1" latinLnBrk="0" hangingPunct="1">
                        <a:defRPr sz="1800" b="1" kern="1200">
                          <a:solidFill>
                            <a:schemeClr val="lt1"/>
                          </a:solidFill>
                          <a:latin typeface="Helvetica"/>
                          <a:ea typeface="Helvetica"/>
                          <a:cs typeface="Helvetica"/>
                        </a:defRPr>
                      </a:lvl5pPr>
                      <a:lvl6pPr marL="2285625" algn="l" defTabSz="914250" rtl="0" eaLnBrk="1" latinLnBrk="0" hangingPunct="1">
                        <a:defRPr sz="1800" b="1" kern="1200">
                          <a:solidFill>
                            <a:schemeClr val="lt1"/>
                          </a:solidFill>
                          <a:latin typeface="Helvetica"/>
                          <a:ea typeface="Helvetica"/>
                          <a:cs typeface="Helvetica"/>
                        </a:defRPr>
                      </a:lvl6pPr>
                      <a:lvl7pPr marL="2742750" algn="l" defTabSz="914250" rtl="0" eaLnBrk="1" latinLnBrk="0" hangingPunct="1">
                        <a:defRPr sz="1800" b="1" kern="1200">
                          <a:solidFill>
                            <a:schemeClr val="lt1"/>
                          </a:solidFill>
                          <a:latin typeface="Helvetica"/>
                          <a:ea typeface="Helvetica"/>
                          <a:cs typeface="Helvetica"/>
                        </a:defRPr>
                      </a:lvl7pPr>
                      <a:lvl8pPr marL="3199873" algn="l" defTabSz="914250" rtl="0" eaLnBrk="1" latinLnBrk="0" hangingPunct="1">
                        <a:defRPr sz="1800" b="1" kern="1200">
                          <a:solidFill>
                            <a:schemeClr val="lt1"/>
                          </a:solidFill>
                          <a:latin typeface="Helvetica"/>
                          <a:ea typeface="Helvetica"/>
                          <a:cs typeface="Helvetica"/>
                        </a:defRPr>
                      </a:lvl8pPr>
                      <a:lvl9pPr marL="3656998" algn="l" defTabSz="914250" rtl="0" eaLnBrk="1" latinLnBrk="0" hangingPunct="1">
                        <a:defRPr sz="1800" b="1" kern="1200">
                          <a:solidFill>
                            <a:schemeClr val="lt1"/>
                          </a:solidFill>
                          <a:latin typeface="Helvetica"/>
                          <a:ea typeface="Helvetica"/>
                          <a:cs typeface="Helvetica"/>
                        </a:defRPr>
                      </a:lvl9pPr>
                    </a:lstStyle>
                    <a:p>
                      <a:pPr algn="ctr">
                        <a:lnSpc>
                          <a:spcPct val="107000"/>
                        </a:lnSpc>
                        <a:spcAft>
                          <a:spcPts val="800"/>
                        </a:spcAft>
                      </a:pPr>
                      <a:r>
                        <a:rPr lang="en-GB" sz="1800" b="1" u="sng" dirty="0">
                          <a:effectLst/>
                          <a:latin typeface="Calibri" panose="020F0502020204030204" pitchFamily="34" charset="0"/>
                          <a:ea typeface="Calibri" panose="020F0502020204030204" pitchFamily="34" charset="0"/>
                          <a:cs typeface="Times New Roman" panose="02020603050405020304" pitchFamily="18" charset="0"/>
                        </a:rPr>
                        <a:t>Please Try to Use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lnL w="12700" cmpd="sng">
                      <a:solidFill>
                        <a:srgbClr val="092869"/>
                      </a:solidFill>
                    </a:lnL>
                    <a:lnR w="12700" cmpd="sng">
                      <a:solidFill>
                        <a:srgbClr val="092869"/>
                      </a:solidFill>
                    </a:lnR>
                    <a:lnT w="12700" cmpd="sng">
                      <a:solidFill>
                        <a:srgbClr val="092869"/>
                      </a:solidFill>
                    </a:lnT>
                    <a:lnB w="38100" cmpd="sng">
                      <a:solidFill>
                        <a:srgbClr val="092869"/>
                      </a:solidFill>
                    </a:lnB>
                    <a:lnTlToBr w="12700" cmpd="sng">
                      <a:noFill/>
                      <a:prstDash val="solid"/>
                    </a:lnTlToBr>
                    <a:lnBlToTr w="12700" cmpd="sng">
                      <a:noFill/>
                      <a:prstDash val="solid"/>
                    </a:lnBlToTr>
                    <a:solidFill>
                      <a:srgbClr val="00CC99"/>
                    </a:solidFill>
                  </a:tcPr>
                </a:tc>
                <a:tc>
                  <a:txBody>
                    <a:bodyPr/>
                    <a:lstStyle>
                      <a:lvl1pPr marL="0" algn="l" defTabSz="914250" rtl="0" eaLnBrk="1" latinLnBrk="0" hangingPunct="1">
                        <a:defRPr sz="1800" b="1" kern="1200">
                          <a:solidFill>
                            <a:schemeClr val="lt1"/>
                          </a:solidFill>
                          <a:latin typeface="Helvetica"/>
                          <a:ea typeface="Helvetica"/>
                          <a:cs typeface="Helvetica"/>
                        </a:defRPr>
                      </a:lvl1pPr>
                      <a:lvl2pPr marL="457125" algn="l" defTabSz="914250" rtl="0" eaLnBrk="1" latinLnBrk="0" hangingPunct="1">
                        <a:defRPr sz="1800" b="1" kern="1200">
                          <a:solidFill>
                            <a:schemeClr val="lt1"/>
                          </a:solidFill>
                          <a:latin typeface="Helvetica"/>
                          <a:ea typeface="Helvetica"/>
                          <a:cs typeface="Helvetica"/>
                        </a:defRPr>
                      </a:lvl2pPr>
                      <a:lvl3pPr marL="914250" algn="l" defTabSz="914250" rtl="0" eaLnBrk="1" latinLnBrk="0" hangingPunct="1">
                        <a:defRPr sz="1800" b="1" kern="1200">
                          <a:solidFill>
                            <a:schemeClr val="lt1"/>
                          </a:solidFill>
                          <a:latin typeface="Helvetica"/>
                          <a:ea typeface="Helvetica"/>
                          <a:cs typeface="Helvetica"/>
                        </a:defRPr>
                      </a:lvl3pPr>
                      <a:lvl4pPr marL="1371375" algn="l" defTabSz="914250" rtl="0" eaLnBrk="1" latinLnBrk="0" hangingPunct="1">
                        <a:defRPr sz="1800" b="1" kern="1200">
                          <a:solidFill>
                            <a:schemeClr val="lt1"/>
                          </a:solidFill>
                          <a:latin typeface="Helvetica"/>
                          <a:ea typeface="Helvetica"/>
                          <a:cs typeface="Helvetica"/>
                        </a:defRPr>
                      </a:lvl4pPr>
                      <a:lvl5pPr marL="1828500" algn="l" defTabSz="914250" rtl="0" eaLnBrk="1" latinLnBrk="0" hangingPunct="1">
                        <a:defRPr sz="1800" b="1" kern="1200">
                          <a:solidFill>
                            <a:schemeClr val="lt1"/>
                          </a:solidFill>
                          <a:latin typeface="Helvetica"/>
                          <a:ea typeface="Helvetica"/>
                          <a:cs typeface="Helvetica"/>
                        </a:defRPr>
                      </a:lvl5pPr>
                      <a:lvl6pPr marL="2285625" algn="l" defTabSz="914250" rtl="0" eaLnBrk="1" latinLnBrk="0" hangingPunct="1">
                        <a:defRPr sz="1800" b="1" kern="1200">
                          <a:solidFill>
                            <a:schemeClr val="lt1"/>
                          </a:solidFill>
                          <a:latin typeface="Helvetica"/>
                          <a:ea typeface="Helvetica"/>
                          <a:cs typeface="Helvetica"/>
                        </a:defRPr>
                      </a:lvl6pPr>
                      <a:lvl7pPr marL="2742750" algn="l" defTabSz="914250" rtl="0" eaLnBrk="1" latinLnBrk="0" hangingPunct="1">
                        <a:defRPr sz="1800" b="1" kern="1200">
                          <a:solidFill>
                            <a:schemeClr val="lt1"/>
                          </a:solidFill>
                          <a:latin typeface="Helvetica"/>
                          <a:ea typeface="Helvetica"/>
                          <a:cs typeface="Helvetica"/>
                        </a:defRPr>
                      </a:lvl7pPr>
                      <a:lvl8pPr marL="3199873" algn="l" defTabSz="914250" rtl="0" eaLnBrk="1" latinLnBrk="0" hangingPunct="1">
                        <a:defRPr sz="1800" b="1" kern="1200">
                          <a:solidFill>
                            <a:schemeClr val="lt1"/>
                          </a:solidFill>
                          <a:latin typeface="Helvetica"/>
                          <a:ea typeface="Helvetica"/>
                          <a:cs typeface="Helvetica"/>
                        </a:defRPr>
                      </a:lvl8pPr>
                      <a:lvl9pPr marL="3656998" algn="l" defTabSz="914250" rtl="0" eaLnBrk="1" latinLnBrk="0" hangingPunct="1">
                        <a:defRPr sz="1800" b="1" kern="1200">
                          <a:solidFill>
                            <a:schemeClr val="lt1"/>
                          </a:solidFill>
                          <a:latin typeface="Helvetica"/>
                          <a:ea typeface="Helvetica"/>
                          <a:cs typeface="Helvetica"/>
                        </a:defRPr>
                      </a:lvl9pPr>
                    </a:lstStyle>
                    <a:p>
                      <a:pPr algn="ctr">
                        <a:lnSpc>
                          <a:spcPct val="107000"/>
                        </a:lnSpc>
                        <a:spcAft>
                          <a:spcPts val="800"/>
                        </a:spcAft>
                      </a:pPr>
                      <a:r>
                        <a:rPr lang="en-GB" sz="1800" b="1" u="sng" dirty="0">
                          <a:effectLst/>
                          <a:latin typeface="Calibri" panose="020F0502020204030204" pitchFamily="34" charset="0"/>
                          <a:ea typeface="Calibri" panose="020F0502020204030204" pitchFamily="34" charset="0"/>
                          <a:cs typeface="Times New Roman" panose="02020603050405020304" pitchFamily="18" charset="0"/>
                        </a:rPr>
                        <a:t>Why?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lnL w="12700" cmpd="sng">
                      <a:solidFill>
                        <a:srgbClr val="092869"/>
                      </a:solidFill>
                    </a:lnL>
                    <a:lnR w="12700" cmpd="sng">
                      <a:solidFill>
                        <a:srgbClr val="092869"/>
                      </a:solidFill>
                    </a:lnR>
                    <a:lnT w="12700" cmpd="sng">
                      <a:solidFill>
                        <a:srgbClr val="092869"/>
                      </a:solidFill>
                    </a:lnT>
                    <a:lnB w="38100" cmpd="sng">
                      <a:solidFill>
                        <a:srgbClr val="092869"/>
                      </a:solidFill>
                    </a:lnB>
                    <a:lnTlToBr w="12700" cmpd="sng">
                      <a:noFill/>
                      <a:prstDash val="solid"/>
                    </a:lnTlToBr>
                    <a:lnBlToTr w="12700" cmpd="sng">
                      <a:noFill/>
                      <a:prstDash val="solid"/>
                    </a:lnBlToTr>
                    <a:solidFill>
                      <a:srgbClr val="00CC99"/>
                    </a:solidFill>
                  </a:tcPr>
                </a:tc>
                <a:extLst>
                  <a:ext uri="{0D108BD9-81ED-4DB2-BD59-A6C34878D82A}">
                    <a16:rowId xmlns:a16="http://schemas.microsoft.com/office/drawing/2014/main" xmlns="" val="10000"/>
                  </a:ext>
                </a:extLst>
              </a:tr>
              <a:tr h="1097896">
                <a:tc>
                  <a:txBody>
                    <a:bodyPr/>
                    <a:lstStyle>
                      <a:lvl1pPr marL="0" algn="l" defTabSz="914250" rtl="0" eaLnBrk="1" latinLnBrk="0" hangingPunct="1">
                        <a:defRPr sz="1800" kern="1200">
                          <a:solidFill>
                            <a:schemeClr val="dk1"/>
                          </a:solidFill>
                          <a:latin typeface="Helvetica"/>
                          <a:ea typeface="Helvetica"/>
                          <a:cs typeface="Helvetica"/>
                        </a:defRPr>
                      </a:lvl1pPr>
                      <a:lvl2pPr marL="457125" algn="l" defTabSz="914250" rtl="0" eaLnBrk="1" latinLnBrk="0" hangingPunct="1">
                        <a:defRPr sz="1800" kern="1200">
                          <a:solidFill>
                            <a:schemeClr val="dk1"/>
                          </a:solidFill>
                          <a:latin typeface="Helvetica"/>
                          <a:ea typeface="Helvetica"/>
                          <a:cs typeface="Helvetica"/>
                        </a:defRPr>
                      </a:lvl2pPr>
                      <a:lvl3pPr marL="914250" algn="l" defTabSz="914250" rtl="0" eaLnBrk="1" latinLnBrk="0" hangingPunct="1">
                        <a:defRPr sz="1800" kern="1200">
                          <a:solidFill>
                            <a:schemeClr val="dk1"/>
                          </a:solidFill>
                          <a:latin typeface="Helvetica"/>
                          <a:ea typeface="Helvetica"/>
                          <a:cs typeface="Helvetica"/>
                        </a:defRPr>
                      </a:lvl3pPr>
                      <a:lvl4pPr marL="1371375" algn="l" defTabSz="914250" rtl="0" eaLnBrk="1" latinLnBrk="0" hangingPunct="1">
                        <a:defRPr sz="1800" kern="1200">
                          <a:solidFill>
                            <a:schemeClr val="dk1"/>
                          </a:solidFill>
                          <a:latin typeface="Helvetica"/>
                          <a:ea typeface="Helvetica"/>
                          <a:cs typeface="Helvetica"/>
                        </a:defRPr>
                      </a:lvl4pPr>
                      <a:lvl5pPr marL="1828500" algn="l" defTabSz="914250" rtl="0" eaLnBrk="1" latinLnBrk="0" hangingPunct="1">
                        <a:defRPr sz="1800" kern="1200">
                          <a:solidFill>
                            <a:schemeClr val="dk1"/>
                          </a:solidFill>
                          <a:latin typeface="Helvetica"/>
                          <a:ea typeface="Helvetica"/>
                          <a:cs typeface="Helvetica"/>
                        </a:defRPr>
                      </a:lvl5pPr>
                      <a:lvl6pPr marL="2285625" algn="l" defTabSz="914250" rtl="0" eaLnBrk="1" latinLnBrk="0" hangingPunct="1">
                        <a:defRPr sz="1800" kern="1200">
                          <a:solidFill>
                            <a:schemeClr val="dk1"/>
                          </a:solidFill>
                          <a:latin typeface="Helvetica"/>
                          <a:ea typeface="Helvetica"/>
                          <a:cs typeface="Helvetica"/>
                        </a:defRPr>
                      </a:lvl6pPr>
                      <a:lvl7pPr marL="2742750" algn="l" defTabSz="914250" rtl="0" eaLnBrk="1" latinLnBrk="0" hangingPunct="1">
                        <a:defRPr sz="1800" kern="1200">
                          <a:solidFill>
                            <a:schemeClr val="dk1"/>
                          </a:solidFill>
                          <a:latin typeface="Helvetica"/>
                          <a:ea typeface="Helvetica"/>
                          <a:cs typeface="Helvetica"/>
                        </a:defRPr>
                      </a:lvl7pPr>
                      <a:lvl8pPr marL="3199873" algn="l" defTabSz="914250" rtl="0" eaLnBrk="1" latinLnBrk="0" hangingPunct="1">
                        <a:defRPr sz="1800" kern="1200">
                          <a:solidFill>
                            <a:schemeClr val="dk1"/>
                          </a:solidFill>
                          <a:latin typeface="Helvetica"/>
                          <a:ea typeface="Helvetica"/>
                          <a:cs typeface="Helvetica"/>
                        </a:defRPr>
                      </a:lvl8pPr>
                      <a:lvl9pPr marL="3656998" algn="l" defTabSz="914250" rtl="0" eaLnBrk="1" latinLnBrk="0" hangingPunct="1">
                        <a:defRPr sz="1800" kern="1200">
                          <a:solidFill>
                            <a:schemeClr val="dk1"/>
                          </a:solidFill>
                          <a:latin typeface="Helvetica"/>
                          <a:ea typeface="Helvetica"/>
                          <a:cs typeface="Helvetica"/>
                        </a:defRPr>
                      </a:lvl9pPr>
                    </a:lstStyle>
                    <a:p>
                      <a:pPr algn="ctr">
                        <a:lnSpc>
                          <a:spcPct val="107000"/>
                        </a:lnSpc>
                        <a:spcAft>
                          <a:spcPts val="800"/>
                        </a:spcAf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Drug user</a:t>
                      </a:r>
                    </a:p>
                  </a:txBody>
                  <a:tcPr marL="68587" marR="68587" marT="0" marB="0">
                    <a:lnL w="12700" cmpd="sng">
                      <a:solidFill>
                        <a:srgbClr val="092869"/>
                      </a:solidFill>
                    </a:lnL>
                    <a:lnR w="12700" cmpd="sng">
                      <a:solidFill>
                        <a:srgbClr val="092869"/>
                      </a:solidFill>
                    </a:lnR>
                    <a:lnT w="38100" cmpd="sng">
                      <a:solidFill>
                        <a:srgbClr val="092869"/>
                      </a:solidFill>
                    </a:lnT>
                    <a:lnB w="12700" cmpd="sng">
                      <a:solidFill>
                        <a:srgbClr val="092869"/>
                      </a:solidFill>
                    </a:lnB>
                    <a:lnTlToBr w="12700" cmpd="sng">
                      <a:noFill/>
                      <a:prstDash val="solid"/>
                    </a:lnTlToBr>
                    <a:lnBlToTr w="12700" cmpd="sng">
                      <a:noFill/>
                      <a:prstDash val="solid"/>
                    </a:lnBlToTr>
                    <a:solidFill>
                      <a:srgbClr val="00CC99">
                        <a:tint val="40000"/>
                      </a:srgbClr>
                    </a:solidFill>
                  </a:tcPr>
                </a:tc>
                <a:tc>
                  <a:txBody>
                    <a:bodyPr/>
                    <a:lstStyle>
                      <a:lvl1pPr marL="0" algn="l" defTabSz="914250" rtl="0" eaLnBrk="1" latinLnBrk="0" hangingPunct="1">
                        <a:defRPr sz="1800" kern="1200">
                          <a:solidFill>
                            <a:schemeClr val="dk1"/>
                          </a:solidFill>
                          <a:latin typeface="Helvetica"/>
                          <a:ea typeface="Helvetica"/>
                          <a:cs typeface="Helvetica"/>
                        </a:defRPr>
                      </a:lvl1pPr>
                      <a:lvl2pPr marL="457125" algn="l" defTabSz="914250" rtl="0" eaLnBrk="1" latinLnBrk="0" hangingPunct="1">
                        <a:defRPr sz="1800" kern="1200">
                          <a:solidFill>
                            <a:schemeClr val="dk1"/>
                          </a:solidFill>
                          <a:latin typeface="Helvetica"/>
                          <a:ea typeface="Helvetica"/>
                          <a:cs typeface="Helvetica"/>
                        </a:defRPr>
                      </a:lvl2pPr>
                      <a:lvl3pPr marL="914250" algn="l" defTabSz="914250" rtl="0" eaLnBrk="1" latinLnBrk="0" hangingPunct="1">
                        <a:defRPr sz="1800" kern="1200">
                          <a:solidFill>
                            <a:schemeClr val="dk1"/>
                          </a:solidFill>
                          <a:latin typeface="Helvetica"/>
                          <a:ea typeface="Helvetica"/>
                          <a:cs typeface="Helvetica"/>
                        </a:defRPr>
                      </a:lvl3pPr>
                      <a:lvl4pPr marL="1371375" algn="l" defTabSz="914250" rtl="0" eaLnBrk="1" latinLnBrk="0" hangingPunct="1">
                        <a:defRPr sz="1800" kern="1200">
                          <a:solidFill>
                            <a:schemeClr val="dk1"/>
                          </a:solidFill>
                          <a:latin typeface="Helvetica"/>
                          <a:ea typeface="Helvetica"/>
                          <a:cs typeface="Helvetica"/>
                        </a:defRPr>
                      </a:lvl4pPr>
                      <a:lvl5pPr marL="1828500" algn="l" defTabSz="914250" rtl="0" eaLnBrk="1" latinLnBrk="0" hangingPunct="1">
                        <a:defRPr sz="1800" kern="1200">
                          <a:solidFill>
                            <a:schemeClr val="dk1"/>
                          </a:solidFill>
                          <a:latin typeface="Helvetica"/>
                          <a:ea typeface="Helvetica"/>
                          <a:cs typeface="Helvetica"/>
                        </a:defRPr>
                      </a:lvl5pPr>
                      <a:lvl6pPr marL="2285625" algn="l" defTabSz="914250" rtl="0" eaLnBrk="1" latinLnBrk="0" hangingPunct="1">
                        <a:defRPr sz="1800" kern="1200">
                          <a:solidFill>
                            <a:schemeClr val="dk1"/>
                          </a:solidFill>
                          <a:latin typeface="Helvetica"/>
                          <a:ea typeface="Helvetica"/>
                          <a:cs typeface="Helvetica"/>
                        </a:defRPr>
                      </a:lvl6pPr>
                      <a:lvl7pPr marL="2742750" algn="l" defTabSz="914250" rtl="0" eaLnBrk="1" latinLnBrk="0" hangingPunct="1">
                        <a:defRPr sz="1800" kern="1200">
                          <a:solidFill>
                            <a:schemeClr val="dk1"/>
                          </a:solidFill>
                          <a:latin typeface="Helvetica"/>
                          <a:ea typeface="Helvetica"/>
                          <a:cs typeface="Helvetica"/>
                        </a:defRPr>
                      </a:lvl7pPr>
                      <a:lvl8pPr marL="3199873" algn="l" defTabSz="914250" rtl="0" eaLnBrk="1" latinLnBrk="0" hangingPunct="1">
                        <a:defRPr sz="1800" kern="1200">
                          <a:solidFill>
                            <a:schemeClr val="dk1"/>
                          </a:solidFill>
                          <a:latin typeface="Helvetica"/>
                          <a:ea typeface="Helvetica"/>
                          <a:cs typeface="Helvetica"/>
                        </a:defRPr>
                      </a:lvl8pPr>
                      <a:lvl9pPr marL="3656998" algn="l" defTabSz="914250" rtl="0" eaLnBrk="1" latinLnBrk="0" hangingPunct="1">
                        <a:defRPr sz="1800" kern="1200">
                          <a:solidFill>
                            <a:schemeClr val="dk1"/>
                          </a:solidFill>
                          <a:latin typeface="Helvetica"/>
                          <a:ea typeface="Helvetica"/>
                          <a:cs typeface="Helvetica"/>
                        </a:defRPr>
                      </a:lvl9pPr>
                    </a:lstStyle>
                    <a:p>
                      <a:pPr marL="342900" lvl="0" indent="-342900">
                        <a:lnSpc>
                          <a:spcPct val="107000"/>
                        </a:lnSpc>
                        <a:spcAft>
                          <a:spcPts val="800"/>
                        </a:spcAft>
                        <a:buFont typeface="Symbol" panose="05050102010706020507" pitchFamily="18" charset="2"/>
                        <a:buChar char=""/>
                      </a:pPr>
                      <a:r>
                        <a:rPr lang="en-GB" sz="1600" b="1" dirty="0">
                          <a:effectLst/>
                          <a:latin typeface="Calibri" panose="020F0502020204030204" pitchFamily="34" charset="0"/>
                          <a:ea typeface="Calibri" panose="020F0502020204030204" pitchFamily="34" charset="0"/>
                          <a:cs typeface="Times New Roman" panose="02020603050405020304" pitchFamily="18" charset="0"/>
                        </a:rPr>
                        <a:t>Person who uses drugs (PWUD)</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lnL w="12700" cmpd="sng">
                      <a:solidFill>
                        <a:srgbClr val="092869"/>
                      </a:solidFill>
                    </a:lnL>
                    <a:lnR w="12700" cmpd="sng">
                      <a:solidFill>
                        <a:srgbClr val="092869"/>
                      </a:solidFill>
                    </a:lnR>
                    <a:lnT w="38100" cmpd="sng">
                      <a:solidFill>
                        <a:srgbClr val="092869"/>
                      </a:solidFill>
                    </a:lnT>
                    <a:lnB w="12700" cmpd="sng">
                      <a:solidFill>
                        <a:srgbClr val="092869"/>
                      </a:solidFill>
                    </a:lnB>
                    <a:lnTlToBr w="12700" cmpd="sng">
                      <a:noFill/>
                      <a:prstDash val="solid"/>
                    </a:lnTlToBr>
                    <a:lnBlToTr w="12700" cmpd="sng">
                      <a:noFill/>
                      <a:prstDash val="solid"/>
                    </a:lnBlToTr>
                    <a:solidFill>
                      <a:srgbClr val="00CC99">
                        <a:tint val="40000"/>
                      </a:srgbClr>
                    </a:solidFill>
                  </a:tcPr>
                </a:tc>
                <a:tc>
                  <a:txBody>
                    <a:bodyPr/>
                    <a:lstStyle>
                      <a:lvl1pPr marL="0" algn="l" defTabSz="914250" rtl="0" eaLnBrk="1" latinLnBrk="0" hangingPunct="1">
                        <a:defRPr sz="1800" kern="1200">
                          <a:solidFill>
                            <a:schemeClr val="dk1"/>
                          </a:solidFill>
                          <a:latin typeface="Helvetica"/>
                          <a:ea typeface="Helvetica"/>
                          <a:cs typeface="Helvetica"/>
                        </a:defRPr>
                      </a:lvl1pPr>
                      <a:lvl2pPr marL="457125" algn="l" defTabSz="914250" rtl="0" eaLnBrk="1" latinLnBrk="0" hangingPunct="1">
                        <a:defRPr sz="1800" kern="1200">
                          <a:solidFill>
                            <a:schemeClr val="dk1"/>
                          </a:solidFill>
                          <a:latin typeface="Helvetica"/>
                          <a:ea typeface="Helvetica"/>
                          <a:cs typeface="Helvetica"/>
                        </a:defRPr>
                      </a:lvl2pPr>
                      <a:lvl3pPr marL="914250" algn="l" defTabSz="914250" rtl="0" eaLnBrk="1" latinLnBrk="0" hangingPunct="1">
                        <a:defRPr sz="1800" kern="1200">
                          <a:solidFill>
                            <a:schemeClr val="dk1"/>
                          </a:solidFill>
                          <a:latin typeface="Helvetica"/>
                          <a:ea typeface="Helvetica"/>
                          <a:cs typeface="Helvetica"/>
                        </a:defRPr>
                      </a:lvl3pPr>
                      <a:lvl4pPr marL="1371375" algn="l" defTabSz="914250" rtl="0" eaLnBrk="1" latinLnBrk="0" hangingPunct="1">
                        <a:defRPr sz="1800" kern="1200">
                          <a:solidFill>
                            <a:schemeClr val="dk1"/>
                          </a:solidFill>
                          <a:latin typeface="Helvetica"/>
                          <a:ea typeface="Helvetica"/>
                          <a:cs typeface="Helvetica"/>
                        </a:defRPr>
                      </a:lvl4pPr>
                      <a:lvl5pPr marL="1828500" algn="l" defTabSz="914250" rtl="0" eaLnBrk="1" latinLnBrk="0" hangingPunct="1">
                        <a:defRPr sz="1800" kern="1200">
                          <a:solidFill>
                            <a:schemeClr val="dk1"/>
                          </a:solidFill>
                          <a:latin typeface="Helvetica"/>
                          <a:ea typeface="Helvetica"/>
                          <a:cs typeface="Helvetica"/>
                        </a:defRPr>
                      </a:lvl5pPr>
                      <a:lvl6pPr marL="2285625" algn="l" defTabSz="914250" rtl="0" eaLnBrk="1" latinLnBrk="0" hangingPunct="1">
                        <a:defRPr sz="1800" kern="1200">
                          <a:solidFill>
                            <a:schemeClr val="dk1"/>
                          </a:solidFill>
                          <a:latin typeface="Helvetica"/>
                          <a:ea typeface="Helvetica"/>
                          <a:cs typeface="Helvetica"/>
                        </a:defRPr>
                      </a:lvl6pPr>
                      <a:lvl7pPr marL="2742750" algn="l" defTabSz="914250" rtl="0" eaLnBrk="1" latinLnBrk="0" hangingPunct="1">
                        <a:defRPr sz="1800" kern="1200">
                          <a:solidFill>
                            <a:schemeClr val="dk1"/>
                          </a:solidFill>
                          <a:latin typeface="Helvetica"/>
                          <a:ea typeface="Helvetica"/>
                          <a:cs typeface="Helvetica"/>
                        </a:defRPr>
                      </a:lvl7pPr>
                      <a:lvl8pPr marL="3199873" algn="l" defTabSz="914250" rtl="0" eaLnBrk="1" latinLnBrk="0" hangingPunct="1">
                        <a:defRPr sz="1800" kern="1200">
                          <a:solidFill>
                            <a:schemeClr val="dk1"/>
                          </a:solidFill>
                          <a:latin typeface="Helvetica"/>
                          <a:ea typeface="Helvetica"/>
                          <a:cs typeface="Helvetica"/>
                        </a:defRPr>
                      </a:lvl8pPr>
                      <a:lvl9pPr marL="3656998" algn="l" defTabSz="914250" rtl="0" eaLnBrk="1" latinLnBrk="0" hangingPunct="1">
                        <a:defRPr sz="1800" kern="1200">
                          <a:solidFill>
                            <a:schemeClr val="dk1"/>
                          </a:solidFill>
                          <a:latin typeface="Helvetica"/>
                          <a:ea typeface="Helvetica"/>
                          <a:cs typeface="Helvetica"/>
                        </a:defRPr>
                      </a:lvl9pPr>
                    </a:lstStyle>
                    <a:p>
                      <a:pPr algn="ctr">
                        <a:lnSpc>
                          <a:spcPct val="107000"/>
                        </a:lnSpc>
                        <a:spcAft>
                          <a:spcPts val="800"/>
                        </a:spcAft>
                      </a:pPr>
                      <a:r>
                        <a:rPr lang="en-GB" sz="1600">
                          <a:effectLst/>
                          <a:latin typeface="Calibri" panose="020F0502020204030204" pitchFamily="34" charset="0"/>
                          <a:ea typeface="Calibri" panose="020F0502020204030204" pitchFamily="34" charset="0"/>
                          <a:cs typeface="Times New Roman" panose="02020603050405020304" pitchFamily="18" charset="0"/>
                        </a:rPr>
                        <a:t>Use person first language</a:t>
                      </a:r>
                    </a:p>
                  </a:txBody>
                  <a:tcPr marL="68587" marR="68587" marT="0" marB="0">
                    <a:lnL w="12700" cmpd="sng">
                      <a:solidFill>
                        <a:srgbClr val="092869"/>
                      </a:solidFill>
                    </a:lnL>
                    <a:lnR w="12700" cmpd="sng">
                      <a:solidFill>
                        <a:srgbClr val="092869"/>
                      </a:solidFill>
                    </a:lnR>
                    <a:lnT w="38100" cmpd="sng">
                      <a:solidFill>
                        <a:srgbClr val="092869"/>
                      </a:solidFill>
                    </a:lnT>
                    <a:lnB w="12700" cmpd="sng">
                      <a:solidFill>
                        <a:srgbClr val="092869"/>
                      </a:solidFill>
                    </a:lnB>
                    <a:lnTlToBr w="12700" cmpd="sng">
                      <a:noFill/>
                      <a:prstDash val="solid"/>
                    </a:lnTlToBr>
                    <a:lnBlToTr w="12700" cmpd="sng">
                      <a:noFill/>
                      <a:prstDash val="solid"/>
                    </a:lnBlToTr>
                    <a:solidFill>
                      <a:srgbClr val="00CC99">
                        <a:tint val="40000"/>
                      </a:srgbClr>
                    </a:solidFill>
                  </a:tcPr>
                </a:tc>
                <a:extLst>
                  <a:ext uri="{0D108BD9-81ED-4DB2-BD59-A6C34878D82A}">
                    <a16:rowId xmlns:a16="http://schemas.microsoft.com/office/drawing/2014/main" xmlns="" val="10001"/>
                  </a:ext>
                </a:extLst>
              </a:tr>
              <a:tr h="1478852">
                <a:tc>
                  <a:txBody>
                    <a:bodyPr/>
                    <a:lstStyle>
                      <a:lvl1pPr marL="0" algn="l" defTabSz="914250" rtl="0" eaLnBrk="1" latinLnBrk="0" hangingPunct="1">
                        <a:defRPr sz="1800" kern="1200">
                          <a:solidFill>
                            <a:schemeClr val="dk1"/>
                          </a:solidFill>
                          <a:latin typeface="Helvetica"/>
                          <a:ea typeface="Helvetica"/>
                          <a:cs typeface="Helvetica"/>
                        </a:defRPr>
                      </a:lvl1pPr>
                      <a:lvl2pPr marL="457125" algn="l" defTabSz="914250" rtl="0" eaLnBrk="1" latinLnBrk="0" hangingPunct="1">
                        <a:defRPr sz="1800" kern="1200">
                          <a:solidFill>
                            <a:schemeClr val="dk1"/>
                          </a:solidFill>
                          <a:latin typeface="Helvetica"/>
                          <a:ea typeface="Helvetica"/>
                          <a:cs typeface="Helvetica"/>
                        </a:defRPr>
                      </a:lvl2pPr>
                      <a:lvl3pPr marL="914250" algn="l" defTabSz="914250" rtl="0" eaLnBrk="1" latinLnBrk="0" hangingPunct="1">
                        <a:defRPr sz="1800" kern="1200">
                          <a:solidFill>
                            <a:schemeClr val="dk1"/>
                          </a:solidFill>
                          <a:latin typeface="Helvetica"/>
                          <a:ea typeface="Helvetica"/>
                          <a:cs typeface="Helvetica"/>
                        </a:defRPr>
                      </a:lvl3pPr>
                      <a:lvl4pPr marL="1371375" algn="l" defTabSz="914250" rtl="0" eaLnBrk="1" latinLnBrk="0" hangingPunct="1">
                        <a:defRPr sz="1800" kern="1200">
                          <a:solidFill>
                            <a:schemeClr val="dk1"/>
                          </a:solidFill>
                          <a:latin typeface="Helvetica"/>
                          <a:ea typeface="Helvetica"/>
                          <a:cs typeface="Helvetica"/>
                        </a:defRPr>
                      </a:lvl4pPr>
                      <a:lvl5pPr marL="1828500" algn="l" defTabSz="914250" rtl="0" eaLnBrk="1" latinLnBrk="0" hangingPunct="1">
                        <a:defRPr sz="1800" kern="1200">
                          <a:solidFill>
                            <a:schemeClr val="dk1"/>
                          </a:solidFill>
                          <a:latin typeface="Helvetica"/>
                          <a:ea typeface="Helvetica"/>
                          <a:cs typeface="Helvetica"/>
                        </a:defRPr>
                      </a:lvl5pPr>
                      <a:lvl6pPr marL="2285625" algn="l" defTabSz="914250" rtl="0" eaLnBrk="1" latinLnBrk="0" hangingPunct="1">
                        <a:defRPr sz="1800" kern="1200">
                          <a:solidFill>
                            <a:schemeClr val="dk1"/>
                          </a:solidFill>
                          <a:latin typeface="Helvetica"/>
                          <a:ea typeface="Helvetica"/>
                          <a:cs typeface="Helvetica"/>
                        </a:defRPr>
                      </a:lvl6pPr>
                      <a:lvl7pPr marL="2742750" algn="l" defTabSz="914250" rtl="0" eaLnBrk="1" latinLnBrk="0" hangingPunct="1">
                        <a:defRPr sz="1800" kern="1200">
                          <a:solidFill>
                            <a:schemeClr val="dk1"/>
                          </a:solidFill>
                          <a:latin typeface="Helvetica"/>
                          <a:ea typeface="Helvetica"/>
                          <a:cs typeface="Helvetica"/>
                        </a:defRPr>
                      </a:lvl7pPr>
                      <a:lvl8pPr marL="3199873" algn="l" defTabSz="914250" rtl="0" eaLnBrk="1" latinLnBrk="0" hangingPunct="1">
                        <a:defRPr sz="1800" kern="1200">
                          <a:solidFill>
                            <a:schemeClr val="dk1"/>
                          </a:solidFill>
                          <a:latin typeface="Helvetica"/>
                          <a:ea typeface="Helvetica"/>
                          <a:cs typeface="Helvetica"/>
                        </a:defRPr>
                      </a:lvl8pPr>
                      <a:lvl9pPr marL="3656998" algn="l" defTabSz="914250" rtl="0" eaLnBrk="1" latinLnBrk="0" hangingPunct="1">
                        <a:defRPr sz="1800" kern="1200">
                          <a:solidFill>
                            <a:schemeClr val="dk1"/>
                          </a:solidFill>
                          <a:latin typeface="Helvetica"/>
                          <a:ea typeface="Helvetica"/>
                          <a:cs typeface="Helvetica"/>
                        </a:defRPr>
                      </a:lvl9pPr>
                    </a:lstStyle>
                    <a:p>
                      <a:pPr algn="ctr">
                        <a:lnSpc>
                          <a:spcPct val="107000"/>
                        </a:lnSpc>
                        <a:spcAft>
                          <a:spcPts val="800"/>
                        </a:spcAf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 Addict</a:t>
                      </a:r>
                    </a:p>
                    <a:p>
                      <a:pPr algn="ctr">
                        <a:lnSpc>
                          <a:spcPct val="107000"/>
                        </a:lnSpc>
                        <a:spcAft>
                          <a:spcPts val="800"/>
                        </a:spcAf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Drug/substance abuser</a:t>
                      </a:r>
                    </a:p>
                    <a:p>
                      <a:pPr algn="ctr">
                        <a:lnSpc>
                          <a:spcPct val="107000"/>
                        </a:lnSpc>
                        <a:spcAft>
                          <a:spcPts val="800"/>
                        </a:spcAf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Junkie</a:t>
                      </a:r>
                    </a:p>
                  </a:txBody>
                  <a:tcPr marL="68587" marR="68587" marT="0" marB="0">
                    <a:lnL w="12700" cmpd="sng">
                      <a:solidFill>
                        <a:srgbClr val="092869"/>
                      </a:solidFill>
                    </a:lnL>
                    <a:lnR w="12700" cmpd="sng">
                      <a:solidFill>
                        <a:srgbClr val="092869"/>
                      </a:solidFill>
                    </a:lnR>
                    <a:lnT w="12700" cmpd="sng">
                      <a:solidFill>
                        <a:srgbClr val="092869"/>
                      </a:solidFill>
                    </a:lnT>
                    <a:lnB w="12700" cmpd="sng">
                      <a:solidFill>
                        <a:srgbClr val="092869"/>
                      </a:solidFill>
                    </a:lnB>
                    <a:lnTlToBr w="12700" cmpd="sng">
                      <a:noFill/>
                      <a:prstDash val="solid"/>
                    </a:lnTlToBr>
                    <a:lnBlToTr w="12700" cmpd="sng">
                      <a:noFill/>
                      <a:prstDash val="solid"/>
                    </a:lnBlToTr>
                    <a:solidFill>
                      <a:srgbClr val="00CC99">
                        <a:tint val="20000"/>
                      </a:srgbClr>
                    </a:solidFill>
                  </a:tcPr>
                </a:tc>
                <a:tc>
                  <a:txBody>
                    <a:bodyPr/>
                    <a:lstStyle>
                      <a:lvl1pPr marL="0" algn="l" defTabSz="914250" rtl="0" eaLnBrk="1" latinLnBrk="0" hangingPunct="1">
                        <a:defRPr sz="1800" kern="1200">
                          <a:solidFill>
                            <a:schemeClr val="dk1"/>
                          </a:solidFill>
                          <a:latin typeface="Helvetica"/>
                          <a:ea typeface="Helvetica"/>
                          <a:cs typeface="Helvetica"/>
                        </a:defRPr>
                      </a:lvl1pPr>
                      <a:lvl2pPr marL="457125" algn="l" defTabSz="914250" rtl="0" eaLnBrk="1" latinLnBrk="0" hangingPunct="1">
                        <a:defRPr sz="1800" kern="1200">
                          <a:solidFill>
                            <a:schemeClr val="dk1"/>
                          </a:solidFill>
                          <a:latin typeface="Helvetica"/>
                          <a:ea typeface="Helvetica"/>
                          <a:cs typeface="Helvetica"/>
                        </a:defRPr>
                      </a:lvl2pPr>
                      <a:lvl3pPr marL="914250" algn="l" defTabSz="914250" rtl="0" eaLnBrk="1" latinLnBrk="0" hangingPunct="1">
                        <a:defRPr sz="1800" kern="1200">
                          <a:solidFill>
                            <a:schemeClr val="dk1"/>
                          </a:solidFill>
                          <a:latin typeface="Helvetica"/>
                          <a:ea typeface="Helvetica"/>
                          <a:cs typeface="Helvetica"/>
                        </a:defRPr>
                      </a:lvl3pPr>
                      <a:lvl4pPr marL="1371375" algn="l" defTabSz="914250" rtl="0" eaLnBrk="1" latinLnBrk="0" hangingPunct="1">
                        <a:defRPr sz="1800" kern="1200">
                          <a:solidFill>
                            <a:schemeClr val="dk1"/>
                          </a:solidFill>
                          <a:latin typeface="Helvetica"/>
                          <a:ea typeface="Helvetica"/>
                          <a:cs typeface="Helvetica"/>
                        </a:defRPr>
                      </a:lvl4pPr>
                      <a:lvl5pPr marL="1828500" algn="l" defTabSz="914250" rtl="0" eaLnBrk="1" latinLnBrk="0" hangingPunct="1">
                        <a:defRPr sz="1800" kern="1200">
                          <a:solidFill>
                            <a:schemeClr val="dk1"/>
                          </a:solidFill>
                          <a:latin typeface="Helvetica"/>
                          <a:ea typeface="Helvetica"/>
                          <a:cs typeface="Helvetica"/>
                        </a:defRPr>
                      </a:lvl5pPr>
                      <a:lvl6pPr marL="2285625" algn="l" defTabSz="914250" rtl="0" eaLnBrk="1" latinLnBrk="0" hangingPunct="1">
                        <a:defRPr sz="1800" kern="1200">
                          <a:solidFill>
                            <a:schemeClr val="dk1"/>
                          </a:solidFill>
                          <a:latin typeface="Helvetica"/>
                          <a:ea typeface="Helvetica"/>
                          <a:cs typeface="Helvetica"/>
                        </a:defRPr>
                      </a:lvl6pPr>
                      <a:lvl7pPr marL="2742750" algn="l" defTabSz="914250" rtl="0" eaLnBrk="1" latinLnBrk="0" hangingPunct="1">
                        <a:defRPr sz="1800" kern="1200">
                          <a:solidFill>
                            <a:schemeClr val="dk1"/>
                          </a:solidFill>
                          <a:latin typeface="Helvetica"/>
                          <a:ea typeface="Helvetica"/>
                          <a:cs typeface="Helvetica"/>
                        </a:defRPr>
                      </a:lvl7pPr>
                      <a:lvl8pPr marL="3199873" algn="l" defTabSz="914250" rtl="0" eaLnBrk="1" latinLnBrk="0" hangingPunct="1">
                        <a:defRPr sz="1800" kern="1200">
                          <a:solidFill>
                            <a:schemeClr val="dk1"/>
                          </a:solidFill>
                          <a:latin typeface="Helvetica"/>
                          <a:ea typeface="Helvetica"/>
                          <a:cs typeface="Helvetica"/>
                        </a:defRPr>
                      </a:lvl8pPr>
                      <a:lvl9pPr marL="3656998" algn="l" defTabSz="914250" rtl="0" eaLnBrk="1" latinLnBrk="0" hangingPunct="1">
                        <a:defRPr sz="1800" kern="1200">
                          <a:solidFill>
                            <a:schemeClr val="dk1"/>
                          </a:solidFill>
                          <a:latin typeface="Helvetica"/>
                          <a:ea typeface="Helvetica"/>
                          <a:cs typeface="Helvetica"/>
                        </a:defRPr>
                      </a:lvl9pPr>
                    </a:lstStyle>
                    <a:p>
                      <a:pPr marL="342900" lvl="0" indent="-342900">
                        <a:lnSpc>
                          <a:spcPct val="107000"/>
                        </a:lnSpc>
                        <a:spcAft>
                          <a:spcPts val="800"/>
                        </a:spcAft>
                        <a:buFont typeface="Symbol" panose="05050102010706020507" pitchFamily="18" charset="2"/>
                        <a:buChar char=""/>
                      </a:pPr>
                      <a:r>
                        <a:rPr lang="en-GB" sz="1600" b="1" dirty="0">
                          <a:effectLst/>
                          <a:latin typeface="Calibri" panose="020F0502020204030204" pitchFamily="34" charset="0"/>
                          <a:ea typeface="Calibri" panose="020F0502020204030204" pitchFamily="34" charset="0"/>
                          <a:cs typeface="Times New Roman" panose="02020603050405020304" pitchFamily="18" charset="0"/>
                        </a:rPr>
                        <a:t>Person with drug dependence</a:t>
                      </a:r>
                    </a:p>
                    <a:p>
                      <a:pPr marL="342900" lvl="0" indent="-342900">
                        <a:lnSpc>
                          <a:spcPct val="107000"/>
                        </a:lnSpc>
                        <a:spcAft>
                          <a:spcPts val="800"/>
                        </a:spcAft>
                        <a:buFont typeface="Symbol" panose="05050102010706020507" pitchFamily="18" charset="2"/>
                        <a:buChar char=""/>
                      </a:pPr>
                      <a:r>
                        <a:rPr lang="en-GB" sz="1600" b="1" dirty="0">
                          <a:effectLst/>
                          <a:latin typeface="Calibri" panose="020F0502020204030204" pitchFamily="34" charset="0"/>
                          <a:ea typeface="Calibri" panose="020F0502020204030204" pitchFamily="34" charset="0"/>
                          <a:cs typeface="Times New Roman" panose="02020603050405020304" pitchFamily="18" charset="0"/>
                        </a:rPr>
                        <a:t> Person with problematic drug use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600" b="1" dirty="0">
                          <a:effectLst/>
                          <a:latin typeface="Calibri" panose="020F0502020204030204" pitchFamily="34" charset="0"/>
                          <a:ea typeface="Calibri" panose="020F0502020204030204" pitchFamily="34" charset="0"/>
                          <a:cs typeface="Times New Roman" panose="02020603050405020304" pitchFamily="18" charset="0"/>
                        </a:rPr>
                        <a:t>Person with substance use disorder</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600" b="1" dirty="0">
                          <a:effectLst/>
                          <a:latin typeface="Calibri" panose="020F0502020204030204" pitchFamily="34" charset="0"/>
                          <a:ea typeface="Calibri" panose="020F0502020204030204" pitchFamily="34" charset="0"/>
                          <a:cs typeface="Times New Roman" panose="02020603050405020304" pitchFamily="18" charset="0"/>
                        </a:rPr>
                        <a:t>Person who uses drugs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lnL w="12700" cmpd="sng">
                      <a:solidFill>
                        <a:srgbClr val="092869"/>
                      </a:solidFill>
                    </a:lnL>
                    <a:lnR w="12700" cmpd="sng">
                      <a:solidFill>
                        <a:srgbClr val="092869"/>
                      </a:solidFill>
                    </a:lnR>
                    <a:lnT w="12700" cmpd="sng">
                      <a:solidFill>
                        <a:srgbClr val="092869"/>
                      </a:solidFill>
                    </a:lnT>
                    <a:lnB w="12700" cmpd="sng">
                      <a:solidFill>
                        <a:srgbClr val="092869"/>
                      </a:solidFill>
                    </a:lnB>
                    <a:lnTlToBr w="12700" cmpd="sng">
                      <a:noFill/>
                      <a:prstDash val="solid"/>
                    </a:lnTlToBr>
                    <a:lnBlToTr w="12700" cmpd="sng">
                      <a:noFill/>
                      <a:prstDash val="solid"/>
                    </a:lnBlToTr>
                    <a:solidFill>
                      <a:srgbClr val="00CC99">
                        <a:tint val="20000"/>
                      </a:srgbClr>
                    </a:solidFill>
                  </a:tcPr>
                </a:tc>
                <a:tc>
                  <a:txBody>
                    <a:bodyPr/>
                    <a:lstStyle>
                      <a:lvl1pPr marL="0" algn="l" defTabSz="914250" rtl="0" eaLnBrk="1" latinLnBrk="0" hangingPunct="1">
                        <a:defRPr sz="1800" kern="1200">
                          <a:solidFill>
                            <a:schemeClr val="dk1"/>
                          </a:solidFill>
                          <a:latin typeface="Helvetica"/>
                          <a:ea typeface="Helvetica"/>
                          <a:cs typeface="Helvetica"/>
                        </a:defRPr>
                      </a:lvl1pPr>
                      <a:lvl2pPr marL="457125" algn="l" defTabSz="914250" rtl="0" eaLnBrk="1" latinLnBrk="0" hangingPunct="1">
                        <a:defRPr sz="1800" kern="1200">
                          <a:solidFill>
                            <a:schemeClr val="dk1"/>
                          </a:solidFill>
                          <a:latin typeface="Helvetica"/>
                          <a:ea typeface="Helvetica"/>
                          <a:cs typeface="Helvetica"/>
                        </a:defRPr>
                      </a:lvl2pPr>
                      <a:lvl3pPr marL="914250" algn="l" defTabSz="914250" rtl="0" eaLnBrk="1" latinLnBrk="0" hangingPunct="1">
                        <a:defRPr sz="1800" kern="1200">
                          <a:solidFill>
                            <a:schemeClr val="dk1"/>
                          </a:solidFill>
                          <a:latin typeface="Helvetica"/>
                          <a:ea typeface="Helvetica"/>
                          <a:cs typeface="Helvetica"/>
                        </a:defRPr>
                      </a:lvl3pPr>
                      <a:lvl4pPr marL="1371375" algn="l" defTabSz="914250" rtl="0" eaLnBrk="1" latinLnBrk="0" hangingPunct="1">
                        <a:defRPr sz="1800" kern="1200">
                          <a:solidFill>
                            <a:schemeClr val="dk1"/>
                          </a:solidFill>
                          <a:latin typeface="Helvetica"/>
                          <a:ea typeface="Helvetica"/>
                          <a:cs typeface="Helvetica"/>
                        </a:defRPr>
                      </a:lvl4pPr>
                      <a:lvl5pPr marL="1828500" algn="l" defTabSz="914250" rtl="0" eaLnBrk="1" latinLnBrk="0" hangingPunct="1">
                        <a:defRPr sz="1800" kern="1200">
                          <a:solidFill>
                            <a:schemeClr val="dk1"/>
                          </a:solidFill>
                          <a:latin typeface="Helvetica"/>
                          <a:ea typeface="Helvetica"/>
                          <a:cs typeface="Helvetica"/>
                        </a:defRPr>
                      </a:lvl5pPr>
                      <a:lvl6pPr marL="2285625" algn="l" defTabSz="914250" rtl="0" eaLnBrk="1" latinLnBrk="0" hangingPunct="1">
                        <a:defRPr sz="1800" kern="1200">
                          <a:solidFill>
                            <a:schemeClr val="dk1"/>
                          </a:solidFill>
                          <a:latin typeface="Helvetica"/>
                          <a:ea typeface="Helvetica"/>
                          <a:cs typeface="Helvetica"/>
                        </a:defRPr>
                      </a:lvl6pPr>
                      <a:lvl7pPr marL="2742750" algn="l" defTabSz="914250" rtl="0" eaLnBrk="1" latinLnBrk="0" hangingPunct="1">
                        <a:defRPr sz="1800" kern="1200">
                          <a:solidFill>
                            <a:schemeClr val="dk1"/>
                          </a:solidFill>
                          <a:latin typeface="Helvetica"/>
                          <a:ea typeface="Helvetica"/>
                          <a:cs typeface="Helvetica"/>
                        </a:defRPr>
                      </a:lvl7pPr>
                      <a:lvl8pPr marL="3199873" algn="l" defTabSz="914250" rtl="0" eaLnBrk="1" latinLnBrk="0" hangingPunct="1">
                        <a:defRPr sz="1800" kern="1200">
                          <a:solidFill>
                            <a:schemeClr val="dk1"/>
                          </a:solidFill>
                          <a:latin typeface="Helvetica"/>
                          <a:ea typeface="Helvetica"/>
                          <a:cs typeface="Helvetica"/>
                        </a:defRPr>
                      </a:lvl8pPr>
                      <a:lvl9pPr marL="3656998" algn="l" defTabSz="914250" rtl="0" eaLnBrk="1" latinLnBrk="0" hangingPunct="1">
                        <a:defRPr sz="1800" kern="1200">
                          <a:solidFill>
                            <a:schemeClr val="dk1"/>
                          </a:solidFill>
                          <a:latin typeface="Helvetica"/>
                          <a:ea typeface="Helvetica"/>
                          <a:cs typeface="Helvetica"/>
                        </a:defRPr>
                      </a:lvl9pPr>
                    </a:lstStyle>
                    <a:p>
                      <a:pPr algn="ctr">
                        <a:lnSpc>
                          <a:spcPct val="107000"/>
                        </a:lnSpc>
                        <a:spcAft>
                          <a:spcPts val="8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8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 The person “has” a problem, rather than “is” the problem.</a:t>
                      </a:r>
                    </a:p>
                  </a:txBody>
                  <a:tcPr marL="68587" marR="68587" marT="0" marB="0">
                    <a:lnL w="12700" cmpd="sng">
                      <a:solidFill>
                        <a:srgbClr val="092869"/>
                      </a:solidFill>
                    </a:lnL>
                    <a:lnR w="12700" cmpd="sng">
                      <a:solidFill>
                        <a:srgbClr val="092869"/>
                      </a:solidFill>
                    </a:lnR>
                    <a:lnT w="12700" cmpd="sng">
                      <a:solidFill>
                        <a:srgbClr val="092869"/>
                      </a:solidFill>
                    </a:lnT>
                    <a:lnB w="12700" cmpd="sng">
                      <a:solidFill>
                        <a:srgbClr val="092869"/>
                      </a:solidFill>
                    </a:lnB>
                    <a:lnTlToBr w="12700" cmpd="sng">
                      <a:noFill/>
                      <a:prstDash val="solid"/>
                    </a:lnTlToBr>
                    <a:lnBlToTr w="12700" cmpd="sng">
                      <a:noFill/>
                      <a:prstDash val="solid"/>
                    </a:lnBlToTr>
                    <a:solidFill>
                      <a:srgbClr val="00CC99">
                        <a:tint val="20000"/>
                      </a:srgbClr>
                    </a:solidFill>
                  </a:tcPr>
                </a:tc>
                <a:extLst>
                  <a:ext uri="{0D108BD9-81ED-4DB2-BD59-A6C34878D82A}">
                    <a16:rowId xmlns:a16="http://schemas.microsoft.com/office/drawing/2014/main" xmlns="" val="10002"/>
                  </a:ext>
                </a:extLst>
              </a:tr>
              <a:tr h="1166478">
                <a:tc>
                  <a:txBody>
                    <a:bodyPr/>
                    <a:lstStyle>
                      <a:lvl1pPr marL="0" algn="l" defTabSz="914250" rtl="0" eaLnBrk="1" latinLnBrk="0" hangingPunct="1">
                        <a:defRPr sz="1800" kern="1200">
                          <a:solidFill>
                            <a:schemeClr val="dk1"/>
                          </a:solidFill>
                          <a:latin typeface="Helvetica"/>
                          <a:ea typeface="Helvetica"/>
                          <a:cs typeface="Helvetica"/>
                        </a:defRPr>
                      </a:lvl1pPr>
                      <a:lvl2pPr marL="457125" algn="l" defTabSz="914250" rtl="0" eaLnBrk="1" latinLnBrk="0" hangingPunct="1">
                        <a:defRPr sz="1800" kern="1200">
                          <a:solidFill>
                            <a:schemeClr val="dk1"/>
                          </a:solidFill>
                          <a:latin typeface="Helvetica"/>
                          <a:ea typeface="Helvetica"/>
                          <a:cs typeface="Helvetica"/>
                        </a:defRPr>
                      </a:lvl2pPr>
                      <a:lvl3pPr marL="914250" algn="l" defTabSz="914250" rtl="0" eaLnBrk="1" latinLnBrk="0" hangingPunct="1">
                        <a:defRPr sz="1800" kern="1200">
                          <a:solidFill>
                            <a:schemeClr val="dk1"/>
                          </a:solidFill>
                          <a:latin typeface="Helvetica"/>
                          <a:ea typeface="Helvetica"/>
                          <a:cs typeface="Helvetica"/>
                        </a:defRPr>
                      </a:lvl3pPr>
                      <a:lvl4pPr marL="1371375" algn="l" defTabSz="914250" rtl="0" eaLnBrk="1" latinLnBrk="0" hangingPunct="1">
                        <a:defRPr sz="1800" kern="1200">
                          <a:solidFill>
                            <a:schemeClr val="dk1"/>
                          </a:solidFill>
                          <a:latin typeface="Helvetica"/>
                          <a:ea typeface="Helvetica"/>
                          <a:cs typeface="Helvetica"/>
                        </a:defRPr>
                      </a:lvl4pPr>
                      <a:lvl5pPr marL="1828500" algn="l" defTabSz="914250" rtl="0" eaLnBrk="1" latinLnBrk="0" hangingPunct="1">
                        <a:defRPr sz="1800" kern="1200">
                          <a:solidFill>
                            <a:schemeClr val="dk1"/>
                          </a:solidFill>
                          <a:latin typeface="Helvetica"/>
                          <a:ea typeface="Helvetica"/>
                          <a:cs typeface="Helvetica"/>
                        </a:defRPr>
                      </a:lvl5pPr>
                      <a:lvl6pPr marL="2285625" algn="l" defTabSz="914250" rtl="0" eaLnBrk="1" latinLnBrk="0" hangingPunct="1">
                        <a:defRPr sz="1800" kern="1200">
                          <a:solidFill>
                            <a:schemeClr val="dk1"/>
                          </a:solidFill>
                          <a:latin typeface="Helvetica"/>
                          <a:ea typeface="Helvetica"/>
                          <a:cs typeface="Helvetica"/>
                        </a:defRPr>
                      </a:lvl6pPr>
                      <a:lvl7pPr marL="2742750" algn="l" defTabSz="914250" rtl="0" eaLnBrk="1" latinLnBrk="0" hangingPunct="1">
                        <a:defRPr sz="1800" kern="1200">
                          <a:solidFill>
                            <a:schemeClr val="dk1"/>
                          </a:solidFill>
                          <a:latin typeface="Helvetica"/>
                          <a:ea typeface="Helvetica"/>
                          <a:cs typeface="Helvetica"/>
                        </a:defRPr>
                      </a:lvl7pPr>
                      <a:lvl8pPr marL="3199873" algn="l" defTabSz="914250" rtl="0" eaLnBrk="1" latinLnBrk="0" hangingPunct="1">
                        <a:defRPr sz="1800" kern="1200">
                          <a:solidFill>
                            <a:schemeClr val="dk1"/>
                          </a:solidFill>
                          <a:latin typeface="Helvetica"/>
                          <a:ea typeface="Helvetica"/>
                          <a:cs typeface="Helvetica"/>
                        </a:defRPr>
                      </a:lvl8pPr>
                      <a:lvl9pPr marL="3656998" algn="l" defTabSz="914250" rtl="0" eaLnBrk="1" latinLnBrk="0" hangingPunct="1">
                        <a:defRPr sz="1800" kern="1200">
                          <a:solidFill>
                            <a:schemeClr val="dk1"/>
                          </a:solidFill>
                          <a:latin typeface="Helvetica"/>
                          <a:ea typeface="Helvetica"/>
                          <a:cs typeface="Helvetica"/>
                        </a:defRPr>
                      </a:lvl9pPr>
                    </a:lstStyle>
                    <a:p>
                      <a:pPr algn="ctr">
                        <a:lnSpc>
                          <a:spcPct val="107000"/>
                        </a:lnSpc>
                        <a:spcAft>
                          <a:spcPts val="800"/>
                        </a:spcAf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 Addiction</a:t>
                      </a:r>
                    </a:p>
                  </a:txBody>
                  <a:tcPr marL="68587" marR="68587" marT="0" marB="0">
                    <a:lnL w="12700" cmpd="sng">
                      <a:solidFill>
                        <a:srgbClr val="092869"/>
                      </a:solidFill>
                    </a:lnL>
                    <a:lnR w="12700" cmpd="sng">
                      <a:solidFill>
                        <a:srgbClr val="092869"/>
                      </a:solidFill>
                    </a:lnR>
                    <a:lnT w="12700" cmpd="sng">
                      <a:solidFill>
                        <a:srgbClr val="092869"/>
                      </a:solidFill>
                    </a:lnT>
                    <a:lnB w="12700" cmpd="sng">
                      <a:solidFill>
                        <a:srgbClr val="092869"/>
                      </a:solidFill>
                    </a:lnB>
                    <a:lnTlToBr w="12700" cmpd="sng">
                      <a:noFill/>
                      <a:prstDash val="solid"/>
                    </a:lnTlToBr>
                    <a:lnBlToTr w="12700" cmpd="sng">
                      <a:noFill/>
                      <a:prstDash val="solid"/>
                    </a:lnBlToTr>
                    <a:solidFill>
                      <a:srgbClr val="00CC99">
                        <a:tint val="40000"/>
                      </a:srgbClr>
                    </a:solidFill>
                  </a:tcPr>
                </a:tc>
                <a:tc>
                  <a:txBody>
                    <a:bodyPr/>
                    <a:lstStyle>
                      <a:lvl1pPr marL="0" algn="l" defTabSz="914250" rtl="0" eaLnBrk="1" latinLnBrk="0" hangingPunct="1">
                        <a:defRPr sz="1800" kern="1200">
                          <a:solidFill>
                            <a:schemeClr val="dk1"/>
                          </a:solidFill>
                          <a:latin typeface="Helvetica"/>
                          <a:ea typeface="Helvetica"/>
                          <a:cs typeface="Helvetica"/>
                        </a:defRPr>
                      </a:lvl1pPr>
                      <a:lvl2pPr marL="457125" algn="l" defTabSz="914250" rtl="0" eaLnBrk="1" latinLnBrk="0" hangingPunct="1">
                        <a:defRPr sz="1800" kern="1200">
                          <a:solidFill>
                            <a:schemeClr val="dk1"/>
                          </a:solidFill>
                          <a:latin typeface="Helvetica"/>
                          <a:ea typeface="Helvetica"/>
                          <a:cs typeface="Helvetica"/>
                        </a:defRPr>
                      </a:lvl2pPr>
                      <a:lvl3pPr marL="914250" algn="l" defTabSz="914250" rtl="0" eaLnBrk="1" latinLnBrk="0" hangingPunct="1">
                        <a:defRPr sz="1800" kern="1200">
                          <a:solidFill>
                            <a:schemeClr val="dk1"/>
                          </a:solidFill>
                          <a:latin typeface="Helvetica"/>
                          <a:ea typeface="Helvetica"/>
                          <a:cs typeface="Helvetica"/>
                        </a:defRPr>
                      </a:lvl3pPr>
                      <a:lvl4pPr marL="1371375" algn="l" defTabSz="914250" rtl="0" eaLnBrk="1" latinLnBrk="0" hangingPunct="1">
                        <a:defRPr sz="1800" kern="1200">
                          <a:solidFill>
                            <a:schemeClr val="dk1"/>
                          </a:solidFill>
                          <a:latin typeface="Helvetica"/>
                          <a:ea typeface="Helvetica"/>
                          <a:cs typeface="Helvetica"/>
                        </a:defRPr>
                      </a:lvl4pPr>
                      <a:lvl5pPr marL="1828500" algn="l" defTabSz="914250" rtl="0" eaLnBrk="1" latinLnBrk="0" hangingPunct="1">
                        <a:defRPr sz="1800" kern="1200">
                          <a:solidFill>
                            <a:schemeClr val="dk1"/>
                          </a:solidFill>
                          <a:latin typeface="Helvetica"/>
                          <a:ea typeface="Helvetica"/>
                          <a:cs typeface="Helvetica"/>
                        </a:defRPr>
                      </a:lvl5pPr>
                      <a:lvl6pPr marL="2285625" algn="l" defTabSz="914250" rtl="0" eaLnBrk="1" latinLnBrk="0" hangingPunct="1">
                        <a:defRPr sz="1800" kern="1200">
                          <a:solidFill>
                            <a:schemeClr val="dk1"/>
                          </a:solidFill>
                          <a:latin typeface="Helvetica"/>
                          <a:ea typeface="Helvetica"/>
                          <a:cs typeface="Helvetica"/>
                        </a:defRPr>
                      </a:lvl6pPr>
                      <a:lvl7pPr marL="2742750" algn="l" defTabSz="914250" rtl="0" eaLnBrk="1" latinLnBrk="0" hangingPunct="1">
                        <a:defRPr sz="1800" kern="1200">
                          <a:solidFill>
                            <a:schemeClr val="dk1"/>
                          </a:solidFill>
                          <a:latin typeface="Helvetica"/>
                          <a:ea typeface="Helvetica"/>
                          <a:cs typeface="Helvetica"/>
                        </a:defRPr>
                      </a:lvl7pPr>
                      <a:lvl8pPr marL="3199873" algn="l" defTabSz="914250" rtl="0" eaLnBrk="1" latinLnBrk="0" hangingPunct="1">
                        <a:defRPr sz="1800" kern="1200">
                          <a:solidFill>
                            <a:schemeClr val="dk1"/>
                          </a:solidFill>
                          <a:latin typeface="Helvetica"/>
                          <a:ea typeface="Helvetica"/>
                          <a:cs typeface="Helvetica"/>
                        </a:defRPr>
                      </a:lvl8pPr>
                      <a:lvl9pPr marL="3656998" algn="l" defTabSz="914250" rtl="0" eaLnBrk="1" latinLnBrk="0" hangingPunct="1">
                        <a:defRPr sz="1800" kern="1200">
                          <a:solidFill>
                            <a:schemeClr val="dk1"/>
                          </a:solidFill>
                          <a:latin typeface="Helvetica"/>
                          <a:ea typeface="Helvetica"/>
                          <a:cs typeface="Helvetica"/>
                        </a:defRPr>
                      </a:lvl9pPr>
                    </a:lstStyle>
                    <a:p>
                      <a:pPr marL="342900" lvl="0" indent="-342900">
                        <a:lnSpc>
                          <a:spcPct val="107000"/>
                        </a:lnSpc>
                        <a:spcAft>
                          <a:spcPts val="800"/>
                        </a:spcAft>
                        <a:buFont typeface="Symbol" panose="05050102010706020507" pitchFamily="18" charset="2"/>
                        <a:buChar char=""/>
                      </a:pPr>
                      <a:r>
                        <a:rPr lang="en-GB" sz="1600" b="1" dirty="0">
                          <a:effectLst/>
                          <a:latin typeface="Calibri" panose="020F0502020204030204" pitchFamily="34" charset="0"/>
                          <a:ea typeface="Calibri" panose="020F0502020204030204" pitchFamily="34" charset="0"/>
                          <a:cs typeface="Times New Roman" panose="02020603050405020304" pitchFamily="18" charset="0"/>
                        </a:rPr>
                        <a:t>Drug dependency</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600" b="1" baseline="0" dirty="0" smtClean="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 Drug </a:t>
                      </a:r>
                      <a:r>
                        <a:rPr lang="en-GB" sz="1600" b="1" baseline="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problem</a:t>
                      </a:r>
                      <a:endParaRPr lang="en-GB" sz="1600" baseline="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600" b="1" baseline="0" dirty="0" smtClean="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 Problem </a:t>
                      </a:r>
                      <a:r>
                        <a:rPr lang="en-GB" sz="1600" b="1" baseline="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substance use</a:t>
                      </a:r>
                      <a:endParaRPr lang="en-GB" sz="1600" baseline="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lnL w="12700" cmpd="sng">
                      <a:solidFill>
                        <a:srgbClr val="092869"/>
                      </a:solidFill>
                    </a:lnL>
                    <a:lnR w="12700" cmpd="sng">
                      <a:solidFill>
                        <a:srgbClr val="092869"/>
                      </a:solidFill>
                    </a:lnR>
                    <a:lnT w="12700" cmpd="sng">
                      <a:solidFill>
                        <a:srgbClr val="092869"/>
                      </a:solidFill>
                    </a:lnT>
                    <a:lnB w="12700" cmpd="sng">
                      <a:solidFill>
                        <a:srgbClr val="092869"/>
                      </a:solidFill>
                    </a:lnB>
                    <a:lnTlToBr w="12700" cmpd="sng">
                      <a:noFill/>
                      <a:prstDash val="solid"/>
                    </a:lnTlToBr>
                    <a:lnBlToTr w="12700" cmpd="sng">
                      <a:noFill/>
                      <a:prstDash val="solid"/>
                    </a:lnBlToTr>
                    <a:solidFill>
                      <a:srgbClr val="00CC99">
                        <a:tint val="40000"/>
                      </a:srgbClr>
                    </a:solidFill>
                  </a:tcPr>
                </a:tc>
                <a:tc>
                  <a:txBody>
                    <a:bodyPr/>
                    <a:lstStyle>
                      <a:lvl1pPr marL="0" algn="l" defTabSz="914250" rtl="0" eaLnBrk="1" latinLnBrk="0" hangingPunct="1">
                        <a:defRPr sz="1800" kern="1200">
                          <a:solidFill>
                            <a:schemeClr val="dk1"/>
                          </a:solidFill>
                          <a:latin typeface="Helvetica"/>
                          <a:ea typeface="Helvetica"/>
                          <a:cs typeface="Helvetica"/>
                        </a:defRPr>
                      </a:lvl1pPr>
                      <a:lvl2pPr marL="457125" algn="l" defTabSz="914250" rtl="0" eaLnBrk="1" latinLnBrk="0" hangingPunct="1">
                        <a:defRPr sz="1800" kern="1200">
                          <a:solidFill>
                            <a:schemeClr val="dk1"/>
                          </a:solidFill>
                          <a:latin typeface="Helvetica"/>
                          <a:ea typeface="Helvetica"/>
                          <a:cs typeface="Helvetica"/>
                        </a:defRPr>
                      </a:lvl2pPr>
                      <a:lvl3pPr marL="914250" algn="l" defTabSz="914250" rtl="0" eaLnBrk="1" latinLnBrk="0" hangingPunct="1">
                        <a:defRPr sz="1800" kern="1200">
                          <a:solidFill>
                            <a:schemeClr val="dk1"/>
                          </a:solidFill>
                          <a:latin typeface="Helvetica"/>
                          <a:ea typeface="Helvetica"/>
                          <a:cs typeface="Helvetica"/>
                        </a:defRPr>
                      </a:lvl3pPr>
                      <a:lvl4pPr marL="1371375" algn="l" defTabSz="914250" rtl="0" eaLnBrk="1" latinLnBrk="0" hangingPunct="1">
                        <a:defRPr sz="1800" kern="1200">
                          <a:solidFill>
                            <a:schemeClr val="dk1"/>
                          </a:solidFill>
                          <a:latin typeface="Helvetica"/>
                          <a:ea typeface="Helvetica"/>
                          <a:cs typeface="Helvetica"/>
                        </a:defRPr>
                      </a:lvl4pPr>
                      <a:lvl5pPr marL="1828500" algn="l" defTabSz="914250" rtl="0" eaLnBrk="1" latinLnBrk="0" hangingPunct="1">
                        <a:defRPr sz="1800" kern="1200">
                          <a:solidFill>
                            <a:schemeClr val="dk1"/>
                          </a:solidFill>
                          <a:latin typeface="Helvetica"/>
                          <a:ea typeface="Helvetica"/>
                          <a:cs typeface="Helvetica"/>
                        </a:defRPr>
                      </a:lvl5pPr>
                      <a:lvl6pPr marL="2285625" algn="l" defTabSz="914250" rtl="0" eaLnBrk="1" latinLnBrk="0" hangingPunct="1">
                        <a:defRPr sz="1800" kern="1200">
                          <a:solidFill>
                            <a:schemeClr val="dk1"/>
                          </a:solidFill>
                          <a:latin typeface="Helvetica"/>
                          <a:ea typeface="Helvetica"/>
                          <a:cs typeface="Helvetica"/>
                        </a:defRPr>
                      </a:lvl6pPr>
                      <a:lvl7pPr marL="2742750" algn="l" defTabSz="914250" rtl="0" eaLnBrk="1" latinLnBrk="0" hangingPunct="1">
                        <a:defRPr sz="1800" kern="1200">
                          <a:solidFill>
                            <a:schemeClr val="dk1"/>
                          </a:solidFill>
                          <a:latin typeface="Helvetica"/>
                          <a:ea typeface="Helvetica"/>
                          <a:cs typeface="Helvetica"/>
                        </a:defRPr>
                      </a:lvl7pPr>
                      <a:lvl8pPr marL="3199873" algn="l" defTabSz="914250" rtl="0" eaLnBrk="1" latinLnBrk="0" hangingPunct="1">
                        <a:defRPr sz="1800" kern="1200">
                          <a:solidFill>
                            <a:schemeClr val="dk1"/>
                          </a:solidFill>
                          <a:latin typeface="Helvetica"/>
                          <a:ea typeface="Helvetica"/>
                          <a:cs typeface="Helvetica"/>
                        </a:defRPr>
                      </a:lvl8pPr>
                      <a:lvl9pPr marL="3656998" algn="l" defTabSz="914250" rtl="0" eaLnBrk="1" latinLnBrk="0" hangingPunct="1">
                        <a:defRPr sz="1800" kern="1200">
                          <a:solidFill>
                            <a:schemeClr val="dk1"/>
                          </a:solidFill>
                          <a:latin typeface="Helvetica"/>
                          <a:ea typeface="Helvetica"/>
                          <a:cs typeface="Helvetica"/>
                        </a:defRPr>
                      </a:lvl9pPr>
                    </a:lstStyle>
                    <a:p>
                      <a:pPr algn="ctr">
                        <a:lnSpc>
                          <a:spcPct val="107000"/>
                        </a:lnSpc>
                        <a:spcAft>
                          <a:spcPts val="800"/>
                        </a:spcAft>
                      </a:pPr>
                      <a:r>
                        <a:rPr lang="en-GB" sz="160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800"/>
                        </a:spcAft>
                      </a:pPr>
                      <a:r>
                        <a:rPr lang="en-GB" sz="1600">
                          <a:effectLst/>
                          <a:latin typeface="Calibri" panose="020F0502020204030204" pitchFamily="34" charset="0"/>
                          <a:ea typeface="Calibri" panose="020F0502020204030204" pitchFamily="34" charset="0"/>
                          <a:cs typeface="Times New Roman" panose="02020603050405020304" pitchFamily="18" charset="0"/>
                        </a:rPr>
                        <a:t>Disputed and ranging definitions of what ‘addiction’ means</a:t>
                      </a:r>
                    </a:p>
                  </a:txBody>
                  <a:tcPr marL="68587" marR="68587" marT="0" marB="0">
                    <a:lnL w="12700" cmpd="sng">
                      <a:solidFill>
                        <a:srgbClr val="092869"/>
                      </a:solidFill>
                    </a:lnL>
                    <a:lnR w="12700" cmpd="sng">
                      <a:solidFill>
                        <a:srgbClr val="092869"/>
                      </a:solidFill>
                    </a:lnR>
                    <a:lnT w="12700" cmpd="sng">
                      <a:solidFill>
                        <a:srgbClr val="092869"/>
                      </a:solidFill>
                    </a:lnT>
                    <a:lnB w="12700" cmpd="sng">
                      <a:solidFill>
                        <a:srgbClr val="092869"/>
                      </a:solidFill>
                    </a:lnB>
                    <a:lnTlToBr w="12700" cmpd="sng">
                      <a:noFill/>
                      <a:prstDash val="solid"/>
                    </a:lnTlToBr>
                    <a:lnBlToTr w="12700" cmpd="sng">
                      <a:noFill/>
                      <a:prstDash val="solid"/>
                    </a:lnBlToTr>
                    <a:solidFill>
                      <a:srgbClr val="00CC99">
                        <a:tint val="40000"/>
                      </a:srgbClr>
                    </a:solidFill>
                  </a:tcPr>
                </a:tc>
                <a:extLst>
                  <a:ext uri="{0D108BD9-81ED-4DB2-BD59-A6C34878D82A}">
                    <a16:rowId xmlns:a16="http://schemas.microsoft.com/office/drawing/2014/main" xmlns="" val="10003"/>
                  </a:ext>
                </a:extLst>
              </a:tr>
              <a:tr h="2468501">
                <a:tc>
                  <a:txBody>
                    <a:bodyPr/>
                    <a:lstStyle>
                      <a:lvl1pPr marL="0" algn="l" defTabSz="914250" rtl="0" eaLnBrk="1" latinLnBrk="0" hangingPunct="1">
                        <a:defRPr sz="1800" kern="1200">
                          <a:solidFill>
                            <a:schemeClr val="dk1"/>
                          </a:solidFill>
                          <a:latin typeface="Helvetica"/>
                          <a:ea typeface="Helvetica"/>
                          <a:cs typeface="Helvetica"/>
                        </a:defRPr>
                      </a:lvl1pPr>
                      <a:lvl2pPr marL="457125" algn="l" defTabSz="914250" rtl="0" eaLnBrk="1" latinLnBrk="0" hangingPunct="1">
                        <a:defRPr sz="1800" kern="1200">
                          <a:solidFill>
                            <a:schemeClr val="dk1"/>
                          </a:solidFill>
                          <a:latin typeface="Helvetica"/>
                          <a:ea typeface="Helvetica"/>
                          <a:cs typeface="Helvetica"/>
                        </a:defRPr>
                      </a:lvl2pPr>
                      <a:lvl3pPr marL="914250" algn="l" defTabSz="914250" rtl="0" eaLnBrk="1" latinLnBrk="0" hangingPunct="1">
                        <a:defRPr sz="1800" kern="1200">
                          <a:solidFill>
                            <a:schemeClr val="dk1"/>
                          </a:solidFill>
                          <a:latin typeface="Helvetica"/>
                          <a:ea typeface="Helvetica"/>
                          <a:cs typeface="Helvetica"/>
                        </a:defRPr>
                      </a:lvl3pPr>
                      <a:lvl4pPr marL="1371375" algn="l" defTabSz="914250" rtl="0" eaLnBrk="1" latinLnBrk="0" hangingPunct="1">
                        <a:defRPr sz="1800" kern="1200">
                          <a:solidFill>
                            <a:schemeClr val="dk1"/>
                          </a:solidFill>
                          <a:latin typeface="Helvetica"/>
                          <a:ea typeface="Helvetica"/>
                          <a:cs typeface="Helvetica"/>
                        </a:defRPr>
                      </a:lvl4pPr>
                      <a:lvl5pPr marL="1828500" algn="l" defTabSz="914250" rtl="0" eaLnBrk="1" latinLnBrk="0" hangingPunct="1">
                        <a:defRPr sz="1800" kern="1200">
                          <a:solidFill>
                            <a:schemeClr val="dk1"/>
                          </a:solidFill>
                          <a:latin typeface="Helvetica"/>
                          <a:ea typeface="Helvetica"/>
                          <a:cs typeface="Helvetica"/>
                        </a:defRPr>
                      </a:lvl5pPr>
                      <a:lvl6pPr marL="2285625" algn="l" defTabSz="914250" rtl="0" eaLnBrk="1" latinLnBrk="0" hangingPunct="1">
                        <a:defRPr sz="1800" kern="1200">
                          <a:solidFill>
                            <a:schemeClr val="dk1"/>
                          </a:solidFill>
                          <a:latin typeface="Helvetica"/>
                          <a:ea typeface="Helvetica"/>
                          <a:cs typeface="Helvetica"/>
                        </a:defRPr>
                      </a:lvl6pPr>
                      <a:lvl7pPr marL="2742750" algn="l" defTabSz="914250" rtl="0" eaLnBrk="1" latinLnBrk="0" hangingPunct="1">
                        <a:defRPr sz="1800" kern="1200">
                          <a:solidFill>
                            <a:schemeClr val="dk1"/>
                          </a:solidFill>
                          <a:latin typeface="Helvetica"/>
                          <a:ea typeface="Helvetica"/>
                          <a:cs typeface="Helvetica"/>
                        </a:defRPr>
                      </a:lvl7pPr>
                      <a:lvl8pPr marL="3199873" algn="l" defTabSz="914250" rtl="0" eaLnBrk="1" latinLnBrk="0" hangingPunct="1">
                        <a:defRPr sz="1800" kern="1200">
                          <a:solidFill>
                            <a:schemeClr val="dk1"/>
                          </a:solidFill>
                          <a:latin typeface="Helvetica"/>
                          <a:ea typeface="Helvetica"/>
                          <a:cs typeface="Helvetica"/>
                        </a:defRPr>
                      </a:lvl8pPr>
                      <a:lvl9pPr marL="3656998" algn="l" defTabSz="914250" rtl="0" eaLnBrk="1" latinLnBrk="0" hangingPunct="1">
                        <a:defRPr sz="1800" kern="1200">
                          <a:solidFill>
                            <a:schemeClr val="dk1"/>
                          </a:solidFill>
                          <a:latin typeface="Helvetica"/>
                          <a:ea typeface="Helvetica"/>
                          <a:cs typeface="Helvetica"/>
                        </a:defRPr>
                      </a:lvl9pPr>
                    </a:lstStyle>
                    <a:p>
                      <a:pPr algn="ctr">
                        <a:lnSpc>
                          <a:spcPct val="107000"/>
                        </a:lnSpc>
                        <a:spcAft>
                          <a:spcPts val="800"/>
                        </a:spcAf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Illicit Drug Abuse</a:t>
                      </a:r>
                    </a:p>
                    <a:p>
                      <a:pPr algn="ctr">
                        <a:lnSpc>
                          <a:spcPct val="107000"/>
                        </a:lnSpc>
                        <a:spcAft>
                          <a:spcPts val="800"/>
                        </a:spcAf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800"/>
                        </a:spcAf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Prescription Drug Abuse</a:t>
                      </a:r>
                    </a:p>
                  </a:txBody>
                  <a:tcPr marL="68587" marR="68587" marT="0" marB="0">
                    <a:lnL w="12700" cmpd="sng">
                      <a:solidFill>
                        <a:srgbClr val="092869"/>
                      </a:solidFill>
                    </a:lnL>
                    <a:lnR w="12700" cmpd="sng">
                      <a:solidFill>
                        <a:srgbClr val="092869"/>
                      </a:solidFill>
                    </a:lnR>
                    <a:lnT w="12700" cmpd="sng">
                      <a:solidFill>
                        <a:srgbClr val="092869"/>
                      </a:solidFill>
                    </a:lnT>
                    <a:lnB w="12700" cmpd="sng">
                      <a:solidFill>
                        <a:srgbClr val="092869"/>
                      </a:solidFill>
                    </a:lnB>
                    <a:lnTlToBr w="12700" cmpd="sng">
                      <a:noFill/>
                      <a:prstDash val="solid"/>
                    </a:lnTlToBr>
                    <a:lnBlToTr w="12700" cmpd="sng">
                      <a:noFill/>
                      <a:prstDash val="solid"/>
                    </a:lnBlToTr>
                    <a:solidFill>
                      <a:srgbClr val="00CC99">
                        <a:tint val="20000"/>
                      </a:srgbClr>
                    </a:solidFill>
                  </a:tcPr>
                </a:tc>
                <a:tc>
                  <a:txBody>
                    <a:bodyPr/>
                    <a:lstStyle>
                      <a:lvl1pPr marL="0" algn="l" defTabSz="914250" rtl="0" eaLnBrk="1" latinLnBrk="0" hangingPunct="1">
                        <a:defRPr sz="1800" kern="1200">
                          <a:solidFill>
                            <a:schemeClr val="dk1"/>
                          </a:solidFill>
                          <a:latin typeface="Helvetica"/>
                          <a:ea typeface="Helvetica"/>
                          <a:cs typeface="Helvetica"/>
                        </a:defRPr>
                      </a:lvl1pPr>
                      <a:lvl2pPr marL="457125" algn="l" defTabSz="914250" rtl="0" eaLnBrk="1" latinLnBrk="0" hangingPunct="1">
                        <a:defRPr sz="1800" kern="1200">
                          <a:solidFill>
                            <a:schemeClr val="dk1"/>
                          </a:solidFill>
                          <a:latin typeface="Helvetica"/>
                          <a:ea typeface="Helvetica"/>
                          <a:cs typeface="Helvetica"/>
                        </a:defRPr>
                      </a:lvl2pPr>
                      <a:lvl3pPr marL="914250" algn="l" defTabSz="914250" rtl="0" eaLnBrk="1" latinLnBrk="0" hangingPunct="1">
                        <a:defRPr sz="1800" kern="1200">
                          <a:solidFill>
                            <a:schemeClr val="dk1"/>
                          </a:solidFill>
                          <a:latin typeface="Helvetica"/>
                          <a:ea typeface="Helvetica"/>
                          <a:cs typeface="Helvetica"/>
                        </a:defRPr>
                      </a:lvl3pPr>
                      <a:lvl4pPr marL="1371375" algn="l" defTabSz="914250" rtl="0" eaLnBrk="1" latinLnBrk="0" hangingPunct="1">
                        <a:defRPr sz="1800" kern="1200">
                          <a:solidFill>
                            <a:schemeClr val="dk1"/>
                          </a:solidFill>
                          <a:latin typeface="Helvetica"/>
                          <a:ea typeface="Helvetica"/>
                          <a:cs typeface="Helvetica"/>
                        </a:defRPr>
                      </a:lvl4pPr>
                      <a:lvl5pPr marL="1828500" algn="l" defTabSz="914250" rtl="0" eaLnBrk="1" latinLnBrk="0" hangingPunct="1">
                        <a:defRPr sz="1800" kern="1200">
                          <a:solidFill>
                            <a:schemeClr val="dk1"/>
                          </a:solidFill>
                          <a:latin typeface="Helvetica"/>
                          <a:ea typeface="Helvetica"/>
                          <a:cs typeface="Helvetica"/>
                        </a:defRPr>
                      </a:lvl5pPr>
                      <a:lvl6pPr marL="2285625" algn="l" defTabSz="914250" rtl="0" eaLnBrk="1" latinLnBrk="0" hangingPunct="1">
                        <a:defRPr sz="1800" kern="1200">
                          <a:solidFill>
                            <a:schemeClr val="dk1"/>
                          </a:solidFill>
                          <a:latin typeface="Helvetica"/>
                          <a:ea typeface="Helvetica"/>
                          <a:cs typeface="Helvetica"/>
                        </a:defRPr>
                      </a:lvl6pPr>
                      <a:lvl7pPr marL="2742750" algn="l" defTabSz="914250" rtl="0" eaLnBrk="1" latinLnBrk="0" hangingPunct="1">
                        <a:defRPr sz="1800" kern="1200">
                          <a:solidFill>
                            <a:schemeClr val="dk1"/>
                          </a:solidFill>
                          <a:latin typeface="Helvetica"/>
                          <a:ea typeface="Helvetica"/>
                          <a:cs typeface="Helvetica"/>
                        </a:defRPr>
                      </a:lvl7pPr>
                      <a:lvl8pPr marL="3199873" algn="l" defTabSz="914250" rtl="0" eaLnBrk="1" latinLnBrk="0" hangingPunct="1">
                        <a:defRPr sz="1800" kern="1200">
                          <a:solidFill>
                            <a:schemeClr val="dk1"/>
                          </a:solidFill>
                          <a:latin typeface="Helvetica"/>
                          <a:ea typeface="Helvetica"/>
                          <a:cs typeface="Helvetica"/>
                        </a:defRPr>
                      </a:lvl8pPr>
                      <a:lvl9pPr marL="3656998" algn="l" defTabSz="914250" rtl="0" eaLnBrk="1" latinLnBrk="0" hangingPunct="1">
                        <a:defRPr sz="1800" kern="1200">
                          <a:solidFill>
                            <a:schemeClr val="dk1"/>
                          </a:solidFill>
                          <a:latin typeface="Helvetica"/>
                          <a:ea typeface="Helvetica"/>
                          <a:cs typeface="Helvetica"/>
                        </a:defRPr>
                      </a:lvl9pPr>
                    </a:lstStyle>
                    <a:p>
                      <a:pPr>
                        <a:lnSpc>
                          <a:spcPct val="107000"/>
                        </a:lnSpc>
                        <a:spcAft>
                          <a:spcPts val="800"/>
                        </a:spcAft>
                      </a:pPr>
                      <a:r>
                        <a:rPr lang="en-GB" sz="1600" b="1" u="sng" dirty="0">
                          <a:effectLst/>
                          <a:latin typeface="Calibri" panose="020F0502020204030204" pitchFamily="34" charset="0"/>
                          <a:ea typeface="Calibri" panose="020F0502020204030204" pitchFamily="34" charset="0"/>
                          <a:cs typeface="Times New Roman" panose="02020603050405020304" pitchFamily="18" charset="0"/>
                        </a:rPr>
                        <a:t>For illicit drugs: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600" b="1" dirty="0">
                          <a:effectLst/>
                          <a:latin typeface="Calibri" panose="020F0502020204030204" pitchFamily="34" charset="0"/>
                          <a:ea typeface="Calibri" panose="020F0502020204030204" pitchFamily="34" charset="0"/>
                          <a:cs typeface="Times New Roman" panose="02020603050405020304" pitchFamily="18" charset="0"/>
                        </a:rPr>
                        <a:t>Use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600" b="1" u="sng" dirty="0">
                          <a:effectLst/>
                          <a:latin typeface="Calibri" panose="020F0502020204030204" pitchFamily="34" charset="0"/>
                          <a:ea typeface="Calibri" panose="020F0502020204030204" pitchFamily="34" charset="0"/>
                          <a:cs typeface="Times New Roman" panose="02020603050405020304" pitchFamily="18" charset="0"/>
                        </a:rPr>
                        <a:t>For prescription drugs: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600" b="1" dirty="0">
                          <a:effectLst/>
                          <a:latin typeface="Calibri" panose="020F0502020204030204" pitchFamily="34" charset="0"/>
                          <a:ea typeface="Calibri" panose="020F0502020204030204" pitchFamily="34" charset="0"/>
                          <a:cs typeface="Times New Roman" panose="02020603050405020304" pitchFamily="18" charset="0"/>
                        </a:rPr>
                        <a:t>Misuse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600" b="1" dirty="0">
                          <a:effectLst/>
                          <a:latin typeface="Calibri" panose="020F0502020204030204" pitchFamily="34" charset="0"/>
                          <a:ea typeface="Calibri" panose="020F0502020204030204" pitchFamily="34" charset="0"/>
                          <a:cs typeface="Times New Roman" panose="02020603050405020304" pitchFamily="18" charset="0"/>
                        </a:rPr>
                        <a:t>Use other than prescribed</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600" b="1" dirty="0">
                          <a:effectLst/>
                          <a:latin typeface="Calibri" panose="020F0502020204030204" pitchFamily="34" charset="0"/>
                          <a:ea typeface="Calibri" panose="020F0502020204030204" pitchFamily="34" charset="0"/>
                          <a:cs typeface="Times New Roman" panose="02020603050405020304" pitchFamily="18" charset="0"/>
                        </a:rPr>
                        <a:t>Non-prescribed use</a:t>
                      </a:r>
                    </a:p>
                  </a:txBody>
                  <a:tcPr marL="68587" marR="68587" marT="0" marB="0">
                    <a:lnL w="12700" cmpd="sng">
                      <a:solidFill>
                        <a:srgbClr val="092869"/>
                      </a:solidFill>
                    </a:lnL>
                    <a:lnR w="12700" cmpd="sng">
                      <a:solidFill>
                        <a:srgbClr val="092869"/>
                      </a:solidFill>
                    </a:lnR>
                    <a:lnT w="12700" cmpd="sng">
                      <a:solidFill>
                        <a:srgbClr val="092869"/>
                      </a:solidFill>
                    </a:lnT>
                    <a:lnB w="12700" cmpd="sng">
                      <a:solidFill>
                        <a:srgbClr val="092869"/>
                      </a:solidFill>
                    </a:lnB>
                    <a:lnTlToBr w="12700" cmpd="sng">
                      <a:noFill/>
                      <a:prstDash val="solid"/>
                    </a:lnTlToBr>
                    <a:lnBlToTr w="12700" cmpd="sng">
                      <a:noFill/>
                      <a:prstDash val="solid"/>
                    </a:lnBlToTr>
                    <a:solidFill>
                      <a:srgbClr val="00CC99">
                        <a:tint val="20000"/>
                      </a:srgbClr>
                    </a:solidFill>
                  </a:tcPr>
                </a:tc>
                <a:tc>
                  <a:txBody>
                    <a:bodyPr/>
                    <a:lstStyle>
                      <a:lvl1pPr marL="0" algn="l" defTabSz="914250" rtl="0" eaLnBrk="1" latinLnBrk="0" hangingPunct="1">
                        <a:defRPr sz="1800" kern="1200">
                          <a:solidFill>
                            <a:schemeClr val="dk1"/>
                          </a:solidFill>
                          <a:latin typeface="Helvetica"/>
                          <a:ea typeface="Helvetica"/>
                          <a:cs typeface="Helvetica"/>
                        </a:defRPr>
                      </a:lvl1pPr>
                      <a:lvl2pPr marL="457125" algn="l" defTabSz="914250" rtl="0" eaLnBrk="1" latinLnBrk="0" hangingPunct="1">
                        <a:defRPr sz="1800" kern="1200">
                          <a:solidFill>
                            <a:schemeClr val="dk1"/>
                          </a:solidFill>
                          <a:latin typeface="Helvetica"/>
                          <a:ea typeface="Helvetica"/>
                          <a:cs typeface="Helvetica"/>
                        </a:defRPr>
                      </a:lvl2pPr>
                      <a:lvl3pPr marL="914250" algn="l" defTabSz="914250" rtl="0" eaLnBrk="1" latinLnBrk="0" hangingPunct="1">
                        <a:defRPr sz="1800" kern="1200">
                          <a:solidFill>
                            <a:schemeClr val="dk1"/>
                          </a:solidFill>
                          <a:latin typeface="Helvetica"/>
                          <a:ea typeface="Helvetica"/>
                          <a:cs typeface="Helvetica"/>
                        </a:defRPr>
                      </a:lvl3pPr>
                      <a:lvl4pPr marL="1371375" algn="l" defTabSz="914250" rtl="0" eaLnBrk="1" latinLnBrk="0" hangingPunct="1">
                        <a:defRPr sz="1800" kern="1200">
                          <a:solidFill>
                            <a:schemeClr val="dk1"/>
                          </a:solidFill>
                          <a:latin typeface="Helvetica"/>
                          <a:ea typeface="Helvetica"/>
                          <a:cs typeface="Helvetica"/>
                        </a:defRPr>
                      </a:lvl4pPr>
                      <a:lvl5pPr marL="1828500" algn="l" defTabSz="914250" rtl="0" eaLnBrk="1" latinLnBrk="0" hangingPunct="1">
                        <a:defRPr sz="1800" kern="1200">
                          <a:solidFill>
                            <a:schemeClr val="dk1"/>
                          </a:solidFill>
                          <a:latin typeface="Helvetica"/>
                          <a:ea typeface="Helvetica"/>
                          <a:cs typeface="Helvetica"/>
                        </a:defRPr>
                      </a:lvl5pPr>
                      <a:lvl6pPr marL="2285625" algn="l" defTabSz="914250" rtl="0" eaLnBrk="1" latinLnBrk="0" hangingPunct="1">
                        <a:defRPr sz="1800" kern="1200">
                          <a:solidFill>
                            <a:schemeClr val="dk1"/>
                          </a:solidFill>
                          <a:latin typeface="Helvetica"/>
                          <a:ea typeface="Helvetica"/>
                          <a:cs typeface="Helvetica"/>
                        </a:defRPr>
                      </a:lvl6pPr>
                      <a:lvl7pPr marL="2742750" algn="l" defTabSz="914250" rtl="0" eaLnBrk="1" latinLnBrk="0" hangingPunct="1">
                        <a:defRPr sz="1800" kern="1200">
                          <a:solidFill>
                            <a:schemeClr val="dk1"/>
                          </a:solidFill>
                          <a:latin typeface="Helvetica"/>
                          <a:ea typeface="Helvetica"/>
                          <a:cs typeface="Helvetica"/>
                        </a:defRPr>
                      </a:lvl7pPr>
                      <a:lvl8pPr marL="3199873" algn="l" defTabSz="914250" rtl="0" eaLnBrk="1" latinLnBrk="0" hangingPunct="1">
                        <a:defRPr sz="1800" kern="1200">
                          <a:solidFill>
                            <a:schemeClr val="dk1"/>
                          </a:solidFill>
                          <a:latin typeface="Helvetica"/>
                          <a:ea typeface="Helvetica"/>
                          <a:cs typeface="Helvetica"/>
                        </a:defRPr>
                      </a:lvl8pPr>
                      <a:lvl9pPr marL="3656998" algn="l" defTabSz="914250" rtl="0" eaLnBrk="1" latinLnBrk="0" hangingPunct="1">
                        <a:defRPr sz="1800" kern="1200">
                          <a:solidFill>
                            <a:schemeClr val="dk1"/>
                          </a:solidFill>
                          <a:latin typeface="Helvetica"/>
                          <a:ea typeface="Helvetica"/>
                          <a:cs typeface="Helvetica"/>
                        </a:defRPr>
                      </a:lvl9pPr>
                    </a:lstStyle>
                    <a:p>
                      <a:pPr algn="ctr">
                        <a:lnSpc>
                          <a:spcPct val="107000"/>
                        </a:lnSpc>
                        <a:spcAft>
                          <a:spcPts val="8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8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Abuse has negative connotations</a:t>
                      </a:r>
                    </a:p>
                    <a:p>
                      <a:pPr algn="ctr">
                        <a:lnSpc>
                          <a:spcPct val="107000"/>
                        </a:lnSpc>
                        <a:spcAft>
                          <a:spcPts val="8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8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 Consumption outside prescribed use is misuse</a:t>
                      </a:r>
                    </a:p>
                  </a:txBody>
                  <a:tcPr marL="68587" marR="68587" marT="0" marB="0">
                    <a:lnL w="12700" cmpd="sng">
                      <a:solidFill>
                        <a:srgbClr val="092869"/>
                      </a:solidFill>
                    </a:lnL>
                    <a:lnR w="12700" cmpd="sng">
                      <a:solidFill>
                        <a:srgbClr val="092869"/>
                      </a:solidFill>
                    </a:lnR>
                    <a:lnT w="12700" cmpd="sng">
                      <a:solidFill>
                        <a:srgbClr val="092869"/>
                      </a:solidFill>
                    </a:lnT>
                    <a:lnB w="12700" cmpd="sng">
                      <a:solidFill>
                        <a:srgbClr val="092869"/>
                      </a:solidFill>
                    </a:lnB>
                    <a:lnTlToBr w="12700" cmpd="sng">
                      <a:noFill/>
                      <a:prstDash val="solid"/>
                    </a:lnTlToBr>
                    <a:lnBlToTr w="12700" cmpd="sng">
                      <a:noFill/>
                      <a:prstDash val="solid"/>
                    </a:lnBlToTr>
                    <a:solidFill>
                      <a:srgbClr val="00CC99">
                        <a:tint val="20000"/>
                      </a:srgbClr>
                    </a:solidFill>
                  </a:tcPr>
                </a:tc>
                <a:extLst>
                  <a:ext uri="{0D108BD9-81ED-4DB2-BD59-A6C34878D82A}">
                    <a16:rowId xmlns:a16="http://schemas.microsoft.com/office/drawing/2014/main" xmlns="" val="10004"/>
                  </a:ext>
                </a:extLst>
              </a:tr>
            </a:tbl>
          </a:graphicData>
        </a:graphic>
      </p:graphicFrame>
      <p:pic>
        <p:nvPicPr>
          <p:cNvPr id="2" name="Picture 1"/>
          <p:cNvPicPr>
            <a:picLocks noChangeAspect="1"/>
          </p:cNvPicPr>
          <p:nvPr/>
        </p:nvPicPr>
        <p:blipFill>
          <a:blip r:embed="rId2"/>
          <a:stretch>
            <a:fillRect/>
          </a:stretch>
        </p:blipFill>
        <p:spPr>
          <a:xfrm>
            <a:off x="4329549" y="365741"/>
            <a:ext cx="3109229" cy="438950"/>
          </a:xfrm>
          <a:prstGeom prst="rect">
            <a:avLst/>
          </a:prstGeom>
        </p:spPr>
      </p:pic>
      <p:pic>
        <p:nvPicPr>
          <p:cNvPr id="3" name="Picture 2"/>
          <p:cNvPicPr>
            <a:picLocks noChangeAspect="1"/>
          </p:cNvPicPr>
          <p:nvPr/>
        </p:nvPicPr>
        <p:blipFill>
          <a:blip r:embed="rId2"/>
          <a:stretch>
            <a:fillRect/>
          </a:stretch>
        </p:blipFill>
        <p:spPr>
          <a:xfrm>
            <a:off x="4329548" y="2182982"/>
            <a:ext cx="3416973" cy="482396"/>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xmlns="" id="{2F3856E9-4239-4EE7-A372-FDCF4882FD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xmlns="" id="{CCC9CDCF-90F8-42B0-BD0A-794C526880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30095"/>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76" name="Group 75">
            <a:extLst>
              <a:ext uri="{FF2B5EF4-FFF2-40B4-BE49-F238E27FC236}">
                <a16:creationId xmlns:a16="http://schemas.microsoft.com/office/drawing/2014/main" xmlns="" id="{C07D05FE-3FB8-4314-A050-9AB40814D71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305" y="-11219"/>
            <a:ext cx="5646974" cy="6483075"/>
            <a:chOff x="-19221" y="0"/>
            <a:chExt cx="5646974" cy="6483075"/>
          </a:xfrm>
        </p:grpSpPr>
        <p:sp>
          <p:nvSpPr>
            <p:cNvPr id="77" name="Freeform: Shape 76">
              <a:extLst>
                <a:ext uri="{FF2B5EF4-FFF2-40B4-BE49-F238E27FC236}">
                  <a16:creationId xmlns:a16="http://schemas.microsoft.com/office/drawing/2014/main" xmlns="" id="{BDDC6C42-DDD5-4105-85F2-9C052563AE5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Shape 77">
              <a:extLst>
                <a:ext uri="{FF2B5EF4-FFF2-40B4-BE49-F238E27FC236}">
                  <a16:creationId xmlns:a16="http://schemas.microsoft.com/office/drawing/2014/main" xmlns="" id="{DFB95E12-4EF0-42F7-BCF9-AD31B4C8EBF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Freeform: Shape 78">
              <a:extLst>
                <a:ext uri="{FF2B5EF4-FFF2-40B4-BE49-F238E27FC236}">
                  <a16:creationId xmlns:a16="http://schemas.microsoft.com/office/drawing/2014/main" xmlns="" id="{2338F8B2-67A9-4086-9341-7705CAB6F13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Shape 79">
              <a:extLst>
                <a:ext uri="{FF2B5EF4-FFF2-40B4-BE49-F238E27FC236}">
                  <a16:creationId xmlns:a16="http://schemas.microsoft.com/office/drawing/2014/main" xmlns="" id="{E653AAAF-CCEF-494B-9366-16BB3815A65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Shape 80">
              <a:extLst>
                <a:ext uri="{FF2B5EF4-FFF2-40B4-BE49-F238E27FC236}">
                  <a16:creationId xmlns:a16="http://schemas.microsoft.com/office/drawing/2014/main" xmlns="" id="{34B356D9-49C3-412F-8E03-AC9AE837169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6081" name="Title 1">
            <a:extLst>
              <a:ext uri="{FF2B5EF4-FFF2-40B4-BE49-F238E27FC236}">
                <a16:creationId xmlns:a16="http://schemas.microsoft.com/office/drawing/2014/main" xmlns="" id="{FC5C604F-15AC-E547-A8CA-8F372DE66D99}"/>
              </a:ext>
            </a:extLst>
          </p:cNvPr>
          <p:cNvSpPr>
            <a:spLocks noGrp="1" noChangeArrowheads="1"/>
          </p:cNvSpPr>
          <p:nvPr>
            <p:ph type="title"/>
          </p:nvPr>
        </p:nvSpPr>
        <p:spPr>
          <a:xfrm>
            <a:off x="353684" y="2023236"/>
            <a:ext cx="4110766" cy="2820908"/>
          </a:xfrm>
        </p:spPr>
        <p:txBody>
          <a:bodyPr>
            <a:normAutofit/>
          </a:bodyPr>
          <a:lstStyle/>
          <a:p>
            <a:r>
              <a:rPr lang="en-GB" altLang="en-US" sz="4000" dirty="0" err="1"/>
              <a:t>BuprenorphineMAT</a:t>
            </a:r>
            <a:r>
              <a:rPr lang="en-GB" altLang="en-US" sz="4000" dirty="0"/>
              <a:t> </a:t>
            </a:r>
            <a:endParaRPr lang="en-GB" altLang="en-US" sz="4000" dirty="0">
              <a:solidFill>
                <a:schemeClr val="tx2"/>
              </a:solidFill>
            </a:endParaRPr>
          </a:p>
        </p:txBody>
      </p:sp>
      <p:graphicFrame>
        <p:nvGraphicFramePr>
          <p:cNvPr id="46084" name="Content Placeholder 2">
            <a:extLst>
              <a:ext uri="{FF2B5EF4-FFF2-40B4-BE49-F238E27FC236}">
                <a16:creationId xmlns:a16="http://schemas.microsoft.com/office/drawing/2014/main" xmlns="" id="{DD54558D-3825-DC31-6C7F-6C09B1EB2384}"/>
              </a:ext>
            </a:extLst>
          </p:cNvPr>
          <p:cNvGraphicFramePr>
            <a:graphicFrameLocks noGrp="1"/>
          </p:cNvGraphicFramePr>
          <p:nvPr>
            <p:ph idx="1"/>
            <p:extLst>
              <p:ext uri="{D42A27DB-BD31-4B8C-83A1-F6EECF244321}">
                <p14:modId xmlns:p14="http://schemas.microsoft.com/office/powerpoint/2010/main" val="576721200"/>
              </p:ext>
            </p:extLst>
          </p:nvPr>
        </p:nvGraphicFramePr>
        <p:xfrm>
          <a:off x="6091238" y="841664"/>
          <a:ext cx="5115491" cy="48213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98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084">
                                            <p:graphicEl>
                                              <a:dgm id="{9F68060C-DEEB-C94E-AC78-66BA2B85BA60}"/>
                                            </p:graphicEl>
                                          </p:spTgt>
                                        </p:tgtEl>
                                        <p:attrNameLst>
                                          <p:attrName>style.visibility</p:attrName>
                                        </p:attrNameLst>
                                      </p:cBhvr>
                                      <p:to>
                                        <p:strVal val="visible"/>
                                      </p:to>
                                    </p:set>
                                    <p:animEffect transition="in" filter="fade">
                                      <p:cBhvr>
                                        <p:cTn id="7" dur="500"/>
                                        <p:tgtEl>
                                          <p:spTgt spid="46084">
                                            <p:graphicEl>
                                              <a:dgm id="{9F68060C-DEEB-C94E-AC78-66BA2B85BA60}"/>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6084">
                                            <p:graphicEl>
                                              <a:dgm id="{B6722C59-76E7-534C-B8F9-3F563ED7AD0E}"/>
                                            </p:graphicEl>
                                          </p:spTgt>
                                        </p:tgtEl>
                                        <p:attrNameLst>
                                          <p:attrName>style.visibility</p:attrName>
                                        </p:attrNameLst>
                                      </p:cBhvr>
                                      <p:to>
                                        <p:strVal val="visible"/>
                                      </p:to>
                                    </p:set>
                                    <p:animEffect transition="in" filter="fade">
                                      <p:cBhvr>
                                        <p:cTn id="12" dur="500"/>
                                        <p:tgtEl>
                                          <p:spTgt spid="46084">
                                            <p:graphicEl>
                                              <a:dgm id="{B6722C59-76E7-534C-B8F9-3F563ED7AD0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6084" grpId="0">
        <p:bldSub>
          <a:bldDgm bld="one"/>
        </p:bldSub>
      </p:bldGraphic>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xmlns="" id="{4BC99CB9-DDAD-44A2-8A1C-E3AF4E72DF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17" name="Title 1">
            <a:extLst>
              <a:ext uri="{FF2B5EF4-FFF2-40B4-BE49-F238E27FC236}">
                <a16:creationId xmlns:a16="http://schemas.microsoft.com/office/drawing/2014/main" xmlns="" id="{775C31D8-2072-494E-BEB9-FFD928606D8E}"/>
              </a:ext>
            </a:extLst>
          </p:cNvPr>
          <p:cNvSpPr>
            <a:spLocks noGrp="1" noChangeArrowheads="1"/>
          </p:cNvSpPr>
          <p:nvPr>
            <p:ph type="title"/>
          </p:nvPr>
        </p:nvSpPr>
        <p:spPr>
          <a:xfrm>
            <a:off x="221673" y="507979"/>
            <a:ext cx="5874327" cy="6072930"/>
          </a:xfrm>
        </p:spPr>
        <p:txBody>
          <a:bodyPr>
            <a:normAutofit/>
          </a:bodyPr>
          <a:lstStyle/>
          <a:p>
            <a:pPr fontAlgn="auto">
              <a:spcAft>
                <a:spcPts val="0"/>
              </a:spcAft>
              <a:defRPr/>
            </a:pPr>
            <a:r>
              <a:rPr lang="en-GB" altLang="en-US" sz="3600" b="1" dirty="0"/>
              <a:t>	At Home Naloxone</a:t>
            </a:r>
            <a:r>
              <a:rPr lang="en-GB" sz="2400" dirty="0"/>
              <a:t/>
            </a:r>
            <a:br>
              <a:rPr lang="en-GB" sz="2400" dirty="0"/>
            </a:br>
            <a:r>
              <a:rPr lang="en-GB" sz="2400" dirty="0"/>
              <a:t/>
            </a:r>
            <a:br>
              <a:rPr lang="en-GB" sz="2400" dirty="0"/>
            </a:br>
            <a:r>
              <a:rPr lang="en-GB" sz="2400" dirty="0"/>
              <a:t/>
            </a:r>
            <a:br>
              <a:rPr lang="en-GB" sz="2400" dirty="0"/>
            </a:br>
            <a:r>
              <a:rPr lang="en-GB" sz="2400" dirty="0"/>
              <a:t/>
            </a:r>
            <a:br>
              <a:rPr lang="en-GB" sz="2400" dirty="0"/>
            </a:br>
            <a:r>
              <a:rPr lang="en-GB" sz="2400" dirty="0"/>
              <a:t/>
            </a:r>
            <a:br>
              <a:rPr lang="en-GB" sz="2400" dirty="0"/>
            </a:br>
            <a:r>
              <a:rPr lang="en-GB" sz="2400" dirty="0"/>
              <a:t/>
            </a:r>
            <a:br>
              <a:rPr lang="en-GB" sz="2400" dirty="0"/>
            </a:br>
            <a:r>
              <a:rPr lang="en-GB" sz="2800" dirty="0"/>
              <a:t>Be mindful of Naloxone at home</a:t>
            </a:r>
            <a:br>
              <a:rPr lang="en-GB" sz="2800" dirty="0"/>
            </a:br>
            <a:r>
              <a:rPr lang="en-GB" sz="2800" dirty="0"/>
              <a:t/>
            </a:r>
            <a:br>
              <a:rPr lang="en-GB" sz="2800" dirty="0"/>
            </a:br>
            <a:r>
              <a:rPr lang="en-GB" sz="2800" dirty="0"/>
              <a:t>Is this still appropriate? </a:t>
            </a:r>
            <a:br>
              <a:rPr lang="en-GB" sz="2800" dirty="0"/>
            </a:br>
            <a:r>
              <a:rPr lang="en-GB" sz="2800" dirty="0"/>
              <a:t/>
            </a:r>
            <a:br>
              <a:rPr lang="en-GB" sz="2800" dirty="0"/>
            </a:br>
            <a:r>
              <a:rPr lang="en-GB" sz="2800" dirty="0"/>
              <a:t>Individuals and carers may require education around this.</a:t>
            </a:r>
            <a:r>
              <a:rPr lang="en-GB" sz="2400" dirty="0"/>
              <a:t/>
            </a:r>
            <a:br>
              <a:rPr lang="en-GB" sz="2400" dirty="0"/>
            </a:br>
            <a:endParaRPr lang="en-GB" altLang="en-US" sz="2400" b="1" dirty="0">
              <a:solidFill>
                <a:srgbClr val="002060"/>
              </a:solidFill>
            </a:endParaRPr>
          </a:p>
        </p:txBody>
      </p:sp>
      <p:sp>
        <p:nvSpPr>
          <p:cNvPr id="64515" name="Content Placeholder 2">
            <a:extLst>
              <a:ext uri="{FF2B5EF4-FFF2-40B4-BE49-F238E27FC236}">
                <a16:creationId xmlns:a16="http://schemas.microsoft.com/office/drawing/2014/main" xmlns="" id="{F48A16E4-7944-9949-9D45-AB1173426F7A}"/>
              </a:ext>
            </a:extLst>
          </p:cNvPr>
          <p:cNvSpPr>
            <a:spLocks noGrp="1"/>
          </p:cNvSpPr>
          <p:nvPr>
            <p:ph idx="1"/>
          </p:nvPr>
        </p:nvSpPr>
        <p:spPr>
          <a:xfrm>
            <a:off x="3050412" y="2092036"/>
            <a:ext cx="7007988" cy="4128655"/>
          </a:xfrm>
        </p:spPr>
        <p:txBody>
          <a:bodyPr rtlCol="0" anchor="t">
            <a:normAutofit/>
          </a:bodyPr>
          <a:lstStyle/>
          <a:p>
            <a:pPr marL="0" indent="0" fontAlgn="auto">
              <a:spcAft>
                <a:spcPts val="0"/>
              </a:spcAft>
              <a:buNone/>
              <a:defRPr/>
            </a:pPr>
            <a:endParaRPr lang="en-GB" altLang="en-US" sz="2000" dirty="0">
              <a:solidFill>
                <a:srgbClr val="002060"/>
              </a:solidFill>
            </a:endParaRPr>
          </a:p>
          <a:p>
            <a:pPr marL="0" indent="0" fontAlgn="auto">
              <a:spcAft>
                <a:spcPts val="0"/>
              </a:spcAft>
              <a:buFontTx/>
              <a:buNone/>
              <a:defRPr/>
            </a:pPr>
            <a:endParaRPr lang="en-GB" altLang="en-US" sz="1700" dirty="0">
              <a:solidFill>
                <a:schemeClr val="tx2"/>
              </a:solidFill>
            </a:endParaRPr>
          </a:p>
          <a:p>
            <a:pPr fontAlgn="auto">
              <a:spcAft>
                <a:spcPts val="0"/>
              </a:spcAft>
              <a:defRPr/>
            </a:pPr>
            <a:endParaRPr lang="en-GB" altLang="en-US" sz="1700" dirty="0">
              <a:solidFill>
                <a:schemeClr val="tx2"/>
              </a:solidFill>
            </a:endParaRPr>
          </a:p>
          <a:p>
            <a:pPr marL="0" indent="0" fontAlgn="auto">
              <a:spcAft>
                <a:spcPts val="0"/>
              </a:spcAft>
              <a:buNone/>
              <a:defRPr/>
            </a:pPr>
            <a:endParaRPr lang="en-GB" altLang="en-US" sz="1700" dirty="0">
              <a:solidFill>
                <a:schemeClr val="tx2"/>
              </a:solidFill>
            </a:endParaRPr>
          </a:p>
        </p:txBody>
      </p:sp>
      <p:grpSp>
        <p:nvGrpSpPr>
          <p:cNvPr id="75" name="Group 74">
            <a:extLst>
              <a:ext uri="{FF2B5EF4-FFF2-40B4-BE49-F238E27FC236}">
                <a16:creationId xmlns:a16="http://schemas.microsoft.com/office/drawing/2014/main" xmlns="" id="{05545017-2445-4AB3-95A6-48F17C802612}"/>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867135" y="0"/>
            <a:ext cx="4324865" cy="2641149"/>
            <a:chOff x="6867015" y="-1"/>
            <a:chExt cx="5324985" cy="3251912"/>
          </a:xfrm>
          <a:solidFill>
            <a:schemeClr val="accent5">
              <a:alpha val="10000"/>
            </a:schemeClr>
          </a:solidFill>
        </p:grpSpPr>
        <p:sp>
          <p:nvSpPr>
            <p:cNvPr id="76" name="Freeform: Shape 75">
              <a:extLst>
                <a:ext uri="{FF2B5EF4-FFF2-40B4-BE49-F238E27FC236}">
                  <a16:creationId xmlns:a16="http://schemas.microsoft.com/office/drawing/2014/main" xmlns="" id="{F3B5D580-007D-4215-A10B-C8CF12EE025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Shape 76">
              <a:extLst>
                <a:ext uri="{FF2B5EF4-FFF2-40B4-BE49-F238E27FC236}">
                  <a16:creationId xmlns:a16="http://schemas.microsoft.com/office/drawing/2014/main" xmlns="" id="{24228C19-035F-4E8E-BAFD-56EC684B6FA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Shape 77">
              <a:extLst>
                <a:ext uri="{FF2B5EF4-FFF2-40B4-BE49-F238E27FC236}">
                  <a16:creationId xmlns:a16="http://schemas.microsoft.com/office/drawing/2014/main" xmlns="" id="{C10D7C81-A1BE-4720-A66D-AEF9A11A547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xmlns="" id="{1BF18FEE-BE44-4F4A-AA4E-EC795CB0B90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524" name="Group 80">
            <a:extLst>
              <a:ext uri="{FF2B5EF4-FFF2-40B4-BE49-F238E27FC236}">
                <a16:creationId xmlns:a16="http://schemas.microsoft.com/office/drawing/2014/main" xmlns="" id="{06B7259D-F2AD-42FE-B984-6D1D74321C5D}"/>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rot="16200000">
            <a:off x="-456264" y="3658536"/>
            <a:ext cx="3655725" cy="2743201"/>
            <a:chOff x="-305" y="-1"/>
            <a:chExt cx="3832880" cy="2876136"/>
          </a:xfrm>
        </p:grpSpPr>
        <p:sp>
          <p:nvSpPr>
            <p:cNvPr id="82" name="Freeform: Shape 81">
              <a:extLst>
                <a:ext uri="{FF2B5EF4-FFF2-40B4-BE49-F238E27FC236}">
                  <a16:creationId xmlns:a16="http://schemas.microsoft.com/office/drawing/2014/main" xmlns="" id="{9E5C38C6-2516-45D1-ADFC-3F59F8E34AB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Shape 82">
              <a:extLst>
                <a:ext uri="{FF2B5EF4-FFF2-40B4-BE49-F238E27FC236}">
                  <a16:creationId xmlns:a16="http://schemas.microsoft.com/office/drawing/2014/main" xmlns="" id="{6C274C95-E7A7-401D-A8F5-FFF5EB9291C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Shape 83">
              <a:extLst>
                <a:ext uri="{FF2B5EF4-FFF2-40B4-BE49-F238E27FC236}">
                  <a16:creationId xmlns:a16="http://schemas.microsoft.com/office/drawing/2014/main" xmlns="" id="{61D598C3-55D0-44FB-8766-A89B34B3177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Shape 84">
              <a:extLst>
                <a:ext uri="{FF2B5EF4-FFF2-40B4-BE49-F238E27FC236}">
                  <a16:creationId xmlns:a16="http://schemas.microsoft.com/office/drawing/2014/main" xmlns="" id="{39EBC5C7-E54F-42F3-93F0-75AAC99FF9D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descr="Text&#10;&#10;Description automatically generated">
            <a:extLst>
              <a:ext uri="{FF2B5EF4-FFF2-40B4-BE49-F238E27FC236}">
                <a16:creationId xmlns:a16="http://schemas.microsoft.com/office/drawing/2014/main" xmlns="" id="{D41E72AC-731A-5346-9F4F-1B379112C3C4}"/>
              </a:ext>
            </a:extLst>
          </p:cNvPr>
          <p:cNvPicPr>
            <a:picLocks noChangeAspect="1"/>
          </p:cNvPicPr>
          <p:nvPr/>
        </p:nvPicPr>
        <p:blipFill rotWithShape="1">
          <a:blip r:embed="rId3"/>
          <a:srcRect t="4323" r="-1" b="14400"/>
          <a:stretch/>
        </p:blipFill>
        <p:spPr>
          <a:xfrm>
            <a:off x="5184013" y="10"/>
            <a:ext cx="7007987"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33849226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xmlns="" id="{2F3856E9-4239-4EE7-A372-FDCF4882FD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xmlns="" id="{CCC9CDCF-90F8-42B0-BD0A-794C526880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30095"/>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61445" name="Group 75">
            <a:extLst>
              <a:ext uri="{FF2B5EF4-FFF2-40B4-BE49-F238E27FC236}">
                <a16:creationId xmlns:a16="http://schemas.microsoft.com/office/drawing/2014/main" xmlns="" id="{C07D05FE-3FB8-4314-A050-9AB40814D71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305" y="-11219"/>
            <a:ext cx="5646974" cy="6483075"/>
            <a:chOff x="-19221" y="0"/>
            <a:chExt cx="5646974" cy="6483075"/>
          </a:xfrm>
        </p:grpSpPr>
        <p:sp>
          <p:nvSpPr>
            <p:cNvPr id="61446" name="Freeform: Shape 76">
              <a:extLst>
                <a:ext uri="{FF2B5EF4-FFF2-40B4-BE49-F238E27FC236}">
                  <a16:creationId xmlns:a16="http://schemas.microsoft.com/office/drawing/2014/main" xmlns="" id="{BDDC6C42-DDD5-4105-85F2-9C052563AE5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447" name="Freeform: Shape 77">
              <a:extLst>
                <a:ext uri="{FF2B5EF4-FFF2-40B4-BE49-F238E27FC236}">
                  <a16:creationId xmlns:a16="http://schemas.microsoft.com/office/drawing/2014/main" xmlns="" id="{DFB95E12-4EF0-42F7-BCF9-AD31B4C8EBF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448" name="Freeform: Shape 78">
              <a:extLst>
                <a:ext uri="{FF2B5EF4-FFF2-40B4-BE49-F238E27FC236}">
                  <a16:creationId xmlns:a16="http://schemas.microsoft.com/office/drawing/2014/main" xmlns="" id="{2338F8B2-67A9-4086-9341-7705CAB6F13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449" name="Freeform: Shape 79">
              <a:extLst>
                <a:ext uri="{FF2B5EF4-FFF2-40B4-BE49-F238E27FC236}">
                  <a16:creationId xmlns:a16="http://schemas.microsoft.com/office/drawing/2014/main" xmlns="" id="{E653AAAF-CCEF-494B-9366-16BB3815A65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Shape 80">
              <a:extLst>
                <a:ext uri="{FF2B5EF4-FFF2-40B4-BE49-F238E27FC236}">
                  <a16:creationId xmlns:a16="http://schemas.microsoft.com/office/drawing/2014/main" xmlns="" id="{34B356D9-49C3-412F-8E03-AC9AE837169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1441" name="Title 1">
            <a:extLst>
              <a:ext uri="{FF2B5EF4-FFF2-40B4-BE49-F238E27FC236}">
                <a16:creationId xmlns:a16="http://schemas.microsoft.com/office/drawing/2014/main" xmlns="" id="{074C9AC2-E6BB-7047-A304-81A544FBB5A3}"/>
              </a:ext>
            </a:extLst>
          </p:cNvPr>
          <p:cNvSpPr>
            <a:spLocks noGrp="1" noChangeArrowheads="1"/>
          </p:cNvSpPr>
          <p:nvPr>
            <p:ph type="title"/>
          </p:nvPr>
        </p:nvSpPr>
        <p:spPr>
          <a:xfrm>
            <a:off x="304800" y="2023236"/>
            <a:ext cx="4159649" cy="2820908"/>
          </a:xfrm>
        </p:spPr>
        <p:txBody>
          <a:bodyPr>
            <a:normAutofit/>
          </a:bodyPr>
          <a:lstStyle/>
          <a:p>
            <a:r>
              <a:rPr lang="en-GB" altLang="en-US" sz="4000" dirty="0" smtClean="0">
                <a:solidFill>
                  <a:schemeClr val="tx2"/>
                </a:solidFill>
              </a:rPr>
              <a:t>Families </a:t>
            </a:r>
            <a:r>
              <a:rPr lang="en-GB" altLang="en-US" sz="4000" dirty="0">
                <a:solidFill>
                  <a:schemeClr val="tx2"/>
                </a:solidFill>
              </a:rPr>
              <a:t>&amp; Friends</a:t>
            </a:r>
          </a:p>
        </p:txBody>
      </p:sp>
      <p:graphicFrame>
        <p:nvGraphicFramePr>
          <p:cNvPr id="61444" name="Content Placeholder 2">
            <a:extLst>
              <a:ext uri="{FF2B5EF4-FFF2-40B4-BE49-F238E27FC236}">
                <a16:creationId xmlns:a16="http://schemas.microsoft.com/office/drawing/2014/main" xmlns="" id="{D661B4A3-AB23-781A-036D-0223F0ED511D}"/>
              </a:ext>
            </a:extLst>
          </p:cNvPr>
          <p:cNvGraphicFramePr>
            <a:graphicFrameLocks noGrp="1"/>
          </p:cNvGraphicFramePr>
          <p:nvPr>
            <p:ph idx="1"/>
            <p:extLst>
              <p:ext uri="{D42A27DB-BD31-4B8C-83A1-F6EECF244321}">
                <p14:modId xmlns:p14="http://schemas.microsoft.com/office/powerpoint/2010/main" val="2038072283"/>
              </p:ext>
            </p:extLst>
          </p:nvPr>
        </p:nvGraphicFramePr>
        <p:xfrm>
          <a:off x="6091238" y="1755227"/>
          <a:ext cx="5795962" cy="39729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0828472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xmlns="" id="{2F3856E9-4239-4EE7-A372-FDCF4882FD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xmlns="" id="{CCC9CDCF-90F8-42B0-BD0A-794C526880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30095"/>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61445" name="Group 75">
            <a:extLst>
              <a:ext uri="{FF2B5EF4-FFF2-40B4-BE49-F238E27FC236}">
                <a16:creationId xmlns:a16="http://schemas.microsoft.com/office/drawing/2014/main" xmlns="" id="{C07D05FE-3FB8-4314-A050-9AB40814D71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305" y="-11219"/>
            <a:ext cx="5646974" cy="6483075"/>
            <a:chOff x="-19221" y="0"/>
            <a:chExt cx="5646974" cy="6483075"/>
          </a:xfrm>
        </p:grpSpPr>
        <p:sp>
          <p:nvSpPr>
            <p:cNvPr id="61446" name="Freeform: Shape 76">
              <a:extLst>
                <a:ext uri="{FF2B5EF4-FFF2-40B4-BE49-F238E27FC236}">
                  <a16:creationId xmlns:a16="http://schemas.microsoft.com/office/drawing/2014/main" xmlns="" id="{BDDC6C42-DDD5-4105-85F2-9C052563AE5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447" name="Freeform: Shape 77">
              <a:extLst>
                <a:ext uri="{FF2B5EF4-FFF2-40B4-BE49-F238E27FC236}">
                  <a16:creationId xmlns:a16="http://schemas.microsoft.com/office/drawing/2014/main" xmlns="" id="{DFB95E12-4EF0-42F7-BCF9-AD31B4C8EBF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448" name="Freeform: Shape 78">
              <a:extLst>
                <a:ext uri="{FF2B5EF4-FFF2-40B4-BE49-F238E27FC236}">
                  <a16:creationId xmlns:a16="http://schemas.microsoft.com/office/drawing/2014/main" xmlns="" id="{2338F8B2-67A9-4086-9341-7705CAB6F13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449" name="Freeform: Shape 79">
              <a:extLst>
                <a:ext uri="{FF2B5EF4-FFF2-40B4-BE49-F238E27FC236}">
                  <a16:creationId xmlns:a16="http://schemas.microsoft.com/office/drawing/2014/main" xmlns="" id="{E653AAAF-CCEF-494B-9366-16BB3815A65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Shape 80">
              <a:extLst>
                <a:ext uri="{FF2B5EF4-FFF2-40B4-BE49-F238E27FC236}">
                  <a16:creationId xmlns:a16="http://schemas.microsoft.com/office/drawing/2014/main" xmlns="" id="{34B356D9-49C3-412F-8E03-AC9AE837169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1441" name="Title 1">
            <a:extLst>
              <a:ext uri="{FF2B5EF4-FFF2-40B4-BE49-F238E27FC236}">
                <a16:creationId xmlns:a16="http://schemas.microsoft.com/office/drawing/2014/main" xmlns="" id="{074C9AC2-E6BB-7047-A304-81A544FBB5A3}"/>
              </a:ext>
            </a:extLst>
          </p:cNvPr>
          <p:cNvSpPr>
            <a:spLocks noGrp="1" noChangeArrowheads="1"/>
          </p:cNvSpPr>
          <p:nvPr>
            <p:ph type="title"/>
          </p:nvPr>
        </p:nvSpPr>
        <p:spPr>
          <a:xfrm>
            <a:off x="304800" y="2023236"/>
            <a:ext cx="4159649" cy="2820908"/>
          </a:xfrm>
        </p:spPr>
        <p:txBody>
          <a:bodyPr>
            <a:normAutofit/>
          </a:bodyPr>
          <a:lstStyle/>
          <a:p>
            <a:r>
              <a:rPr lang="en-GB" altLang="en-US" sz="4000" dirty="0" smtClean="0">
                <a:solidFill>
                  <a:schemeClr val="tx2"/>
                </a:solidFill>
              </a:rPr>
              <a:t>Families </a:t>
            </a:r>
            <a:r>
              <a:rPr lang="en-GB" altLang="en-US" sz="4000" dirty="0">
                <a:solidFill>
                  <a:schemeClr val="tx2"/>
                </a:solidFill>
              </a:rPr>
              <a:t>&amp; Friends</a:t>
            </a:r>
          </a:p>
        </p:txBody>
      </p:sp>
      <p:graphicFrame>
        <p:nvGraphicFramePr>
          <p:cNvPr id="61444" name="Content Placeholder 2">
            <a:extLst>
              <a:ext uri="{FF2B5EF4-FFF2-40B4-BE49-F238E27FC236}">
                <a16:creationId xmlns:a16="http://schemas.microsoft.com/office/drawing/2014/main" xmlns="" id="{D661B4A3-AB23-781A-036D-0223F0ED511D}"/>
              </a:ext>
            </a:extLst>
          </p:cNvPr>
          <p:cNvGraphicFramePr>
            <a:graphicFrameLocks noGrp="1"/>
          </p:cNvGraphicFramePr>
          <p:nvPr>
            <p:ph idx="1"/>
            <p:extLst>
              <p:ext uri="{D42A27DB-BD31-4B8C-83A1-F6EECF244321}">
                <p14:modId xmlns:p14="http://schemas.microsoft.com/office/powerpoint/2010/main" val="2685398666"/>
              </p:ext>
            </p:extLst>
          </p:nvPr>
        </p:nvGraphicFramePr>
        <p:xfrm>
          <a:off x="6091238" y="1755227"/>
          <a:ext cx="5795962" cy="39729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9890450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xmlns="" id="{2F3856E9-4239-4EE7-A372-FDCF4882FD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xmlns="" id="{CCC9CDCF-90F8-42B0-BD0A-794C526880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30095"/>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61445" name="Group 75">
            <a:extLst>
              <a:ext uri="{FF2B5EF4-FFF2-40B4-BE49-F238E27FC236}">
                <a16:creationId xmlns:a16="http://schemas.microsoft.com/office/drawing/2014/main" xmlns="" id="{C07D05FE-3FB8-4314-A050-9AB40814D71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305" y="-11219"/>
            <a:ext cx="5646974" cy="6483075"/>
            <a:chOff x="-19221" y="0"/>
            <a:chExt cx="5646974" cy="6483075"/>
          </a:xfrm>
        </p:grpSpPr>
        <p:sp>
          <p:nvSpPr>
            <p:cNvPr id="61446" name="Freeform: Shape 76">
              <a:extLst>
                <a:ext uri="{FF2B5EF4-FFF2-40B4-BE49-F238E27FC236}">
                  <a16:creationId xmlns:a16="http://schemas.microsoft.com/office/drawing/2014/main" xmlns="" id="{BDDC6C42-DDD5-4105-85F2-9C052563AE5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447" name="Freeform: Shape 77">
              <a:extLst>
                <a:ext uri="{FF2B5EF4-FFF2-40B4-BE49-F238E27FC236}">
                  <a16:creationId xmlns:a16="http://schemas.microsoft.com/office/drawing/2014/main" xmlns="" id="{DFB95E12-4EF0-42F7-BCF9-AD31B4C8EBF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448" name="Freeform: Shape 78">
              <a:extLst>
                <a:ext uri="{FF2B5EF4-FFF2-40B4-BE49-F238E27FC236}">
                  <a16:creationId xmlns:a16="http://schemas.microsoft.com/office/drawing/2014/main" xmlns="" id="{2338F8B2-67A9-4086-9341-7705CAB6F13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449" name="Freeform: Shape 79">
              <a:extLst>
                <a:ext uri="{FF2B5EF4-FFF2-40B4-BE49-F238E27FC236}">
                  <a16:creationId xmlns:a16="http://schemas.microsoft.com/office/drawing/2014/main" xmlns="" id="{E653AAAF-CCEF-494B-9366-16BB3815A65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Shape 80">
              <a:extLst>
                <a:ext uri="{FF2B5EF4-FFF2-40B4-BE49-F238E27FC236}">
                  <a16:creationId xmlns:a16="http://schemas.microsoft.com/office/drawing/2014/main" xmlns="" id="{34B356D9-49C3-412F-8E03-AC9AE837169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1441" name="Title 1">
            <a:extLst>
              <a:ext uri="{FF2B5EF4-FFF2-40B4-BE49-F238E27FC236}">
                <a16:creationId xmlns:a16="http://schemas.microsoft.com/office/drawing/2014/main" xmlns="" id="{074C9AC2-E6BB-7047-A304-81A544FBB5A3}"/>
              </a:ext>
            </a:extLst>
          </p:cNvPr>
          <p:cNvSpPr>
            <a:spLocks noGrp="1" noChangeArrowheads="1"/>
          </p:cNvSpPr>
          <p:nvPr>
            <p:ph type="title"/>
          </p:nvPr>
        </p:nvSpPr>
        <p:spPr>
          <a:xfrm>
            <a:off x="420414" y="2023236"/>
            <a:ext cx="4685858" cy="2820908"/>
          </a:xfrm>
        </p:spPr>
        <p:txBody>
          <a:bodyPr>
            <a:normAutofit/>
          </a:bodyPr>
          <a:lstStyle/>
          <a:p>
            <a:r>
              <a:rPr lang="en-GB" altLang="en-US" sz="4000" dirty="0">
                <a:solidFill>
                  <a:schemeClr val="tx2"/>
                </a:solidFill>
              </a:rPr>
              <a:t>Families &amp; Friends</a:t>
            </a:r>
          </a:p>
        </p:txBody>
      </p:sp>
      <p:graphicFrame>
        <p:nvGraphicFramePr>
          <p:cNvPr id="61444" name="Content Placeholder 2">
            <a:extLst>
              <a:ext uri="{FF2B5EF4-FFF2-40B4-BE49-F238E27FC236}">
                <a16:creationId xmlns:a16="http://schemas.microsoft.com/office/drawing/2014/main" xmlns="" id="{D661B4A3-AB23-781A-036D-0223F0ED511D}"/>
              </a:ext>
            </a:extLst>
          </p:cNvPr>
          <p:cNvGraphicFramePr>
            <a:graphicFrameLocks noGrp="1"/>
          </p:cNvGraphicFramePr>
          <p:nvPr>
            <p:ph idx="1"/>
            <p:extLst>
              <p:ext uri="{D42A27DB-BD31-4B8C-83A1-F6EECF244321}">
                <p14:modId xmlns:p14="http://schemas.microsoft.com/office/powerpoint/2010/main" val="2026722957"/>
              </p:ext>
            </p:extLst>
          </p:nvPr>
        </p:nvGraphicFramePr>
        <p:xfrm>
          <a:off x="6091238" y="2102069"/>
          <a:ext cx="5943107" cy="32476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xmlns="" id="{2F3856E9-4239-4EE7-A372-FDCF4882FD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xmlns="" id="{CCC9CDCF-90F8-42B0-BD0A-794C526880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30095"/>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altLang="en-US" sz="800" b="1">
                <a:solidFill>
                  <a:schemeClr val="bg1"/>
                </a:solidFill>
              </a:rPr>
              <a:t>Funeral Poverty</a:t>
            </a:r>
            <a:endParaRPr lang="en-GB" altLang="en-US" sz="800" b="1" dirty="0">
              <a:solidFill>
                <a:schemeClr val="bg1"/>
              </a:solidFill>
            </a:endParaRPr>
          </a:p>
        </p:txBody>
      </p:sp>
      <p:grpSp>
        <p:nvGrpSpPr>
          <p:cNvPr id="141" name="Group 140">
            <a:extLst>
              <a:ext uri="{FF2B5EF4-FFF2-40B4-BE49-F238E27FC236}">
                <a16:creationId xmlns:a16="http://schemas.microsoft.com/office/drawing/2014/main" xmlns="" id="{C07D05FE-3FB8-4314-A050-9AB40814D71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305" y="-11219"/>
            <a:ext cx="5646974" cy="6483075"/>
            <a:chOff x="-19221" y="0"/>
            <a:chExt cx="5646974" cy="6483075"/>
          </a:xfrm>
        </p:grpSpPr>
        <p:sp>
          <p:nvSpPr>
            <p:cNvPr id="142" name="Freeform: Shape 141">
              <a:extLst>
                <a:ext uri="{FF2B5EF4-FFF2-40B4-BE49-F238E27FC236}">
                  <a16:creationId xmlns:a16="http://schemas.microsoft.com/office/drawing/2014/main" xmlns="" id="{BDDC6C42-DDD5-4105-85F2-9C052563AE5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3" name="Freeform: Shape 142">
              <a:extLst>
                <a:ext uri="{FF2B5EF4-FFF2-40B4-BE49-F238E27FC236}">
                  <a16:creationId xmlns:a16="http://schemas.microsoft.com/office/drawing/2014/main" xmlns="" id="{DFB95E12-4EF0-42F7-BCF9-AD31B4C8EBF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4" name="Freeform: Shape 143">
              <a:extLst>
                <a:ext uri="{FF2B5EF4-FFF2-40B4-BE49-F238E27FC236}">
                  <a16:creationId xmlns:a16="http://schemas.microsoft.com/office/drawing/2014/main" xmlns="" id="{2338F8B2-67A9-4086-9341-7705CAB6F13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5" name="Freeform: Shape 144">
              <a:extLst>
                <a:ext uri="{FF2B5EF4-FFF2-40B4-BE49-F238E27FC236}">
                  <a16:creationId xmlns:a16="http://schemas.microsoft.com/office/drawing/2014/main" xmlns="" id="{E653AAAF-CCEF-494B-9366-16BB3815A65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6" name="Freeform: Shape 145">
              <a:extLst>
                <a:ext uri="{FF2B5EF4-FFF2-40B4-BE49-F238E27FC236}">
                  <a16:creationId xmlns:a16="http://schemas.microsoft.com/office/drawing/2014/main" xmlns="" id="{34B356D9-49C3-412F-8E03-AC9AE837169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2465" name="Title 1">
            <a:extLst>
              <a:ext uri="{FF2B5EF4-FFF2-40B4-BE49-F238E27FC236}">
                <a16:creationId xmlns:a16="http://schemas.microsoft.com/office/drawing/2014/main" xmlns="" id="{9729368F-9060-B142-BF5A-980586368434}"/>
              </a:ext>
            </a:extLst>
          </p:cNvPr>
          <p:cNvSpPr>
            <a:spLocks noGrp="1" noChangeArrowheads="1"/>
          </p:cNvSpPr>
          <p:nvPr>
            <p:ph type="title"/>
          </p:nvPr>
        </p:nvSpPr>
        <p:spPr>
          <a:xfrm>
            <a:off x="804672" y="2023236"/>
            <a:ext cx="3659777" cy="2820908"/>
          </a:xfrm>
        </p:spPr>
        <p:txBody>
          <a:bodyPr>
            <a:normAutofit/>
          </a:bodyPr>
          <a:lstStyle/>
          <a:p>
            <a:r>
              <a:rPr lang="en-GB" altLang="en-US" sz="4000">
                <a:solidFill>
                  <a:schemeClr val="tx2"/>
                </a:solidFill>
              </a:rPr>
              <a:t>Summary</a:t>
            </a:r>
          </a:p>
        </p:txBody>
      </p:sp>
      <p:graphicFrame>
        <p:nvGraphicFramePr>
          <p:cNvPr id="91141" name="Content Placeholder 2">
            <a:extLst>
              <a:ext uri="{FF2B5EF4-FFF2-40B4-BE49-F238E27FC236}">
                <a16:creationId xmlns:a16="http://schemas.microsoft.com/office/drawing/2014/main" xmlns="" id="{9E3AC037-462D-9219-001B-8E9CC927B8EF}"/>
              </a:ext>
            </a:extLst>
          </p:cNvPr>
          <p:cNvGraphicFramePr>
            <a:graphicFrameLocks noGrp="1"/>
          </p:cNvGraphicFramePr>
          <p:nvPr>
            <p:ph idx="1"/>
            <p:extLst>
              <p:ext uri="{D42A27DB-BD31-4B8C-83A1-F6EECF244321}">
                <p14:modId xmlns:p14="http://schemas.microsoft.com/office/powerpoint/2010/main" val="1385601863"/>
              </p:ext>
            </p:extLst>
          </p:nvPr>
        </p:nvGraphicFramePr>
        <p:xfrm>
          <a:off x="5778433" y="1690778"/>
          <a:ext cx="6092777" cy="37200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6305909" y="5805577"/>
            <a:ext cx="5037827" cy="369332"/>
          </a:xfrm>
          <a:prstGeom prst="rect">
            <a:avLst/>
          </a:prstGeom>
          <a:noFill/>
        </p:spPr>
        <p:txBody>
          <a:bodyPr wrap="square" rtlCol="0">
            <a:spAutoFit/>
          </a:bodyPr>
          <a:lstStyle/>
          <a:p>
            <a:r>
              <a:rPr lang="en-GB" dirty="0"/>
              <a:t>https://www.traumatransformation.scot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1141">
                                            <p:graphicEl>
                                              <a:dgm id="{93B7DDE4-DECC-5443-8865-9780153E1991}"/>
                                            </p:graphicEl>
                                          </p:spTgt>
                                        </p:tgtEl>
                                        <p:attrNameLst>
                                          <p:attrName>style.visibility</p:attrName>
                                        </p:attrNameLst>
                                      </p:cBhvr>
                                      <p:to>
                                        <p:strVal val="visible"/>
                                      </p:to>
                                    </p:set>
                                    <p:animEffect transition="in" filter="fade">
                                      <p:cBhvr>
                                        <p:cTn id="7" dur="500"/>
                                        <p:tgtEl>
                                          <p:spTgt spid="91141">
                                            <p:graphicEl>
                                              <a:dgm id="{93B7DDE4-DECC-5443-8865-9780153E1991}"/>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1141">
                                            <p:graphicEl>
                                              <a:dgm id="{03704487-21B2-4BE0-9B1C-047EEAEF92A3}"/>
                                            </p:graphicEl>
                                          </p:spTgt>
                                        </p:tgtEl>
                                        <p:attrNameLst>
                                          <p:attrName>style.visibility</p:attrName>
                                        </p:attrNameLst>
                                      </p:cBhvr>
                                      <p:to>
                                        <p:strVal val="visible"/>
                                      </p:to>
                                    </p:set>
                                    <p:animEffect transition="in" filter="fade">
                                      <p:cBhvr>
                                        <p:cTn id="12" dur="500"/>
                                        <p:tgtEl>
                                          <p:spTgt spid="91141">
                                            <p:graphicEl>
                                              <a:dgm id="{03704487-21B2-4BE0-9B1C-047EEAEF92A3}"/>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1141">
                                            <p:graphicEl>
                                              <a:dgm id="{47433A6C-65BB-49C6-A997-ABA6A25FBCD9}"/>
                                            </p:graphicEl>
                                          </p:spTgt>
                                        </p:tgtEl>
                                        <p:attrNameLst>
                                          <p:attrName>style.visibility</p:attrName>
                                        </p:attrNameLst>
                                      </p:cBhvr>
                                      <p:to>
                                        <p:strVal val="visible"/>
                                      </p:to>
                                    </p:set>
                                    <p:animEffect transition="in" filter="fade">
                                      <p:cBhvr>
                                        <p:cTn id="17" dur="500"/>
                                        <p:tgtEl>
                                          <p:spTgt spid="91141">
                                            <p:graphicEl>
                                              <a:dgm id="{47433A6C-65BB-49C6-A997-ABA6A25FBCD9}"/>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1141">
                                            <p:graphicEl>
                                              <a:dgm id="{BB473840-BCB0-48E3-AD08-49B75FC0A946}"/>
                                            </p:graphicEl>
                                          </p:spTgt>
                                        </p:tgtEl>
                                        <p:attrNameLst>
                                          <p:attrName>style.visibility</p:attrName>
                                        </p:attrNameLst>
                                      </p:cBhvr>
                                      <p:to>
                                        <p:strVal val="visible"/>
                                      </p:to>
                                    </p:set>
                                    <p:animEffect transition="in" filter="fade">
                                      <p:cBhvr>
                                        <p:cTn id="22" dur="500"/>
                                        <p:tgtEl>
                                          <p:spTgt spid="91141">
                                            <p:graphicEl>
                                              <a:dgm id="{BB473840-BCB0-48E3-AD08-49B75FC0A94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1141" grpId="0">
        <p:bldSub>
          <a:bldDgm bld="one"/>
        </p:bldSub>
      </p:bldGraphic>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xmlns="" id="{2F3856E9-4239-4EE7-A372-FDCF4882FD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xmlns="" id="{CCC9CDCF-90F8-42B0-BD0A-794C526880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30095"/>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altLang="en-US" sz="800" b="1">
                <a:solidFill>
                  <a:schemeClr val="bg1"/>
                </a:solidFill>
              </a:rPr>
              <a:t>Funeral Poverty</a:t>
            </a:r>
            <a:endParaRPr lang="en-GB" altLang="en-US" sz="800" b="1" dirty="0">
              <a:solidFill>
                <a:schemeClr val="bg1"/>
              </a:solidFill>
            </a:endParaRPr>
          </a:p>
        </p:txBody>
      </p:sp>
      <p:grpSp>
        <p:nvGrpSpPr>
          <p:cNvPr id="141" name="Group 140">
            <a:extLst>
              <a:ext uri="{FF2B5EF4-FFF2-40B4-BE49-F238E27FC236}">
                <a16:creationId xmlns:a16="http://schemas.microsoft.com/office/drawing/2014/main" xmlns="" id="{C07D05FE-3FB8-4314-A050-9AB40814D71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305" y="-11219"/>
            <a:ext cx="5646974" cy="6483075"/>
            <a:chOff x="-19221" y="0"/>
            <a:chExt cx="5646974" cy="6483075"/>
          </a:xfrm>
        </p:grpSpPr>
        <p:sp>
          <p:nvSpPr>
            <p:cNvPr id="142" name="Freeform: Shape 141">
              <a:extLst>
                <a:ext uri="{FF2B5EF4-FFF2-40B4-BE49-F238E27FC236}">
                  <a16:creationId xmlns:a16="http://schemas.microsoft.com/office/drawing/2014/main" xmlns="" id="{BDDC6C42-DDD5-4105-85F2-9C052563AE5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3" name="Freeform: Shape 142">
              <a:extLst>
                <a:ext uri="{FF2B5EF4-FFF2-40B4-BE49-F238E27FC236}">
                  <a16:creationId xmlns:a16="http://schemas.microsoft.com/office/drawing/2014/main" xmlns="" id="{DFB95E12-4EF0-42F7-BCF9-AD31B4C8EBF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4" name="Freeform: Shape 143">
              <a:extLst>
                <a:ext uri="{FF2B5EF4-FFF2-40B4-BE49-F238E27FC236}">
                  <a16:creationId xmlns:a16="http://schemas.microsoft.com/office/drawing/2014/main" xmlns="" id="{2338F8B2-67A9-4086-9341-7705CAB6F13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5" name="Freeform: Shape 144">
              <a:extLst>
                <a:ext uri="{FF2B5EF4-FFF2-40B4-BE49-F238E27FC236}">
                  <a16:creationId xmlns:a16="http://schemas.microsoft.com/office/drawing/2014/main" xmlns="" id="{E653AAAF-CCEF-494B-9366-16BB3815A65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6" name="Freeform: Shape 145">
              <a:extLst>
                <a:ext uri="{FF2B5EF4-FFF2-40B4-BE49-F238E27FC236}">
                  <a16:creationId xmlns:a16="http://schemas.microsoft.com/office/drawing/2014/main" xmlns="" id="{34B356D9-49C3-412F-8E03-AC9AE837169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2465" name="Title 1">
            <a:extLst>
              <a:ext uri="{FF2B5EF4-FFF2-40B4-BE49-F238E27FC236}">
                <a16:creationId xmlns:a16="http://schemas.microsoft.com/office/drawing/2014/main" xmlns="" id="{9729368F-9060-B142-BF5A-980586368434}"/>
              </a:ext>
            </a:extLst>
          </p:cNvPr>
          <p:cNvSpPr>
            <a:spLocks noGrp="1" noChangeArrowheads="1"/>
          </p:cNvSpPr>
          <p:nvPr>
            <p:ph type="title"/>
          </p:nvPr>
        </p:nvSpPr>
        <p:spPr>
          <a:xfrm>
            <a:off x="804672" y="2023236"/>
            <a:ext cx="3659777" cy="2820908"/>
          </a:xfrm>
        </p:spPr>
        <p:txBody>
          <a:bodyPr>
            <a:normAutofit/>
          </a:bodyPr>
          <a:lstStyle/>
          <a:p>
            <a:r>
              <a:rPr lang="en-GB" altLang="en-US" sz="4000">
                <a:solidFill>
                  <a:schemeClr val="tx2"/>
                </a:solidFill>
              </a:rPr>
              <a:t>Summary</a:t>
            </a:r>
          </a:p>
        </p:txBody>
      </p:sp>
      <p:graphicFrame>
        <p:nvGraphicFramePr>
          <p:cNvPr id="91141" name="Content Placeholder 2">
            <a:extLst>
              <a:ext uri="{FF2B5EF4-FFF2-40B4-BE49-F238E27FC236}">
                <a16:creationId xmlns:a16="http://schemas.microsoft.com/office/drawing/2014/main" xmlns="" id="{9E3AC037-462D-9219-001B-8E9CC927B8EF}"/>
              </a:ext>
            </a:extLst>
          </p:cNvPr>
          <p:cNvGraphicFramePr>
            <a:graphicFrameLocks noGrp="1"/>
          </p:cNvGraphicFramePr>
          <p:nvPr>
            <p:ph idx="1"/>
            <p:extLst>
              <p:ext uri="{D42A27DB-BD31-4B8C-83A1-F6EECF244321}">
                <p14:modId xmlns:p14="http://schemas.microsoft.com/office/powerpoint/2010/main" val="1545480206"/>
              </p:ext>
            </p:extLst>
          </p:nvPr>
        </p:nvGraphicFramePr>
        <p:xfrm>
          <a:off x="6095847" y="1639614"/>
          <a:ext cx="5906967" cy="35104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5006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1141">
                                            <p:graphicEl>
                                              <a:dgm id="{A1EA83F9-DFDE-984E-A903-0D7AF032C8AF}"/>
                                            </p:graphicEl>
                                          </p:spTgt>
                                        </p:tgtEl>
                                        <p:attrNameLst>
                                          <p:attrName>style.visibility</p:attrName>
                                        </p:attrNameLst>
                                      </p:cBhvr>
                                      <p:to>
                                        <p:strVal val="visible"/>
                                      </p:to>
                                    </p:set>
                                    <p:animEffect transition="in" filter="fade">
                                      <p:cBhvr>
                                        <p:cTn id="7" dur="500"/>
                                        <p:tgtEl>
                                          <p:spTgt spid="91141">
                                            <p:graphicEl>
                                              <a:dgm id="{A1EA83F9-DFDE-984E-A903-0D7AF032C8AF}"/>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1141">
                                            <p:graphicEl>
                                              <a:dgm id="{3A2BF676-B171-1C4D-B76B-E9EE11D03970}"/>
                                            </p:graphicEl>
                                          </p:spTgt>
                                        </p:tgtEl>
                                        <p:attrNameLst>
                                          <p:attrName>style.visibility</p:attrName>
                                        </p:attrNameLst>
                                      </p:cBhvr>
                                      <p:to>
                                        <p:strVal val="visible"/>
                                      </p:to>
                                    </p:set>
                                    <p:animEffect transition="in" filter="fade">
                                      <p:cBhvr>
                                        <p:cTn id="12" dur="500"/>
                                        <p:tgtEl>
                                          <p:spTgt spid="91141">
                                            <p:graphicEl>
                                              <a:dgm id="{3A2BF676-B171-1C4D-B76B-E9EE11D0397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1141" grpId="0">
        <p:bldSub>
          <a:bldDgm bld="one"/>
        </p:bldSub>
      </p:bldGraphic>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xmlns="" id="{2F3856E9-4239-4EE7-A372-FDCF4882FD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xmlns="" id="{CCC9CDCF-90F8-42B0-BD0A-794C526880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30095"/>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41" name="Group 140">
            <a:extLst>
              <a:ext uri="{FF2B5EF4-FFF2-40B4-BE49-F238E27FC236}">
                <a16:creationId xmlns:a16="http://schemas.microsoft.com/office/drawing/2014/main" xmlns="" id="{C07D05FE-3FB8-4314-A050-9AB40814D71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305" y="-11219"/>
            <a:ext cx="5646974" cy="6483075"/>
            <a:chOff x="-19221" y="0"/>
            <a:chExt cx="5646974" cy="6483075"/>
          </a:xfrm>
        </p:grpSpPr>
        <p:sp>
          <p:nvSpPr>
            <p:cNvPr id="142" name="Freeform: Shape 141">
              <a:extLst>
                <a:ext uri="{FF2B5EF4-FFF2-40B4-BE49-F238E27FC236}">
                  <a16:creationId xmlns:a16="http://schemas.microsoft.com/office/drawing/2014/main" xmlns="" id="{BDDC6C42-DDD5-4105-85F2-9C052563AE5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3" name="Freeform: Shape 142">
              <a:extLst>
                <a:ext uri="{FF2B5EF4-FFF2-40B4-BE49-F238E27FC236}">
                  <a16:creationId xmlns:a16="http://schemas.microsoft.com/office/drawing/2014/main" xmlns="" id="{DFB95E12-4EF0-42F7-BCF9-AD31B4C8EBF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4" name="Freeform: Shape 143">
              <a:extLst>
                <a:ext uri="{FF2B5EF4-FFF2-40B4-BE49-F238E27FC236}">
                  <a16:creationId xmlns:a16="http://schemas.microsoft.com/office/drawing/2014/main" xmlns="" id="{2338F8B2-67A9-4086-9341-7705CAB6F13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5" name="Freeform: Shape 144">
              <a:extLst>
                <a:ext uri="{FF2B5EF4-FFF2-40B4-BE49-F238E27FC236}">
                  <a16:creationId xmlns:a16="http://schemas.microsoft.com/office/drawing/2014/main" xmlns="" id="{E653AAAF-CCEF-494B-9366-16BB3815A65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6" name="Freeform: Shape 145">
              <a:extLst>
                <a:ext uri="{FF2B5EF4-FFF2-40B4-BE49-F238E27FC236}">
                  <a16:creationId xmlns:a16="http://schemas.microsoft.com/office/drawing/2014/main" xmlns="" id="{34B356D9-49C3-412F-8E03-AC9AE837169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2465" name="Title 1">
            <a:extLst>
              <a:ext uri="{FF2B5EF4-FFF2-40B4-BE49-F238E27FC236}">
                <a16:creationId xmlns:a16="http://schemas.microsoft.com/office/drawing/2014/main" xmlns="" id="{9729368F-9060-B142-BF5A-980586368434}"/>
              </a:ext>
            </a:extLst>
          </p:cNvPr>
          <p:cNvSpPr>
            <a:spLocks noGrp="1" noChangeArrowheads="1"/>
          </p:cNvSpPr>
          <p:nvPr>
            <p:ph type="title"/>
          </p:nvPr>
        </p:nvSpPr>
        <p:spPr>
          <a:xfrm>
            <a:off x="804672" y="2023236"/>
            <a:ext cx="3659777" cy="2820908"/>
          </a:xfrm>
        </p:spPr>
        <p:txBody>
          <a:bodyPr>
            <a:normAutofit/>
          </a:bodyPr>
          <a:lstStyle/>
          <a:p>
            <a:r>
              <a:rPr lang="en-GB" altLang="en-US" sz="4000">
                <a:solidFill>
                  <a:schemeClr val="tx2"/>
                </a:solidFill>
              </a:rPr>
              <a:t>Summary</a:t>
            </a:r>
          </a:p>
        </p:txBody>
      </p:sp>
      <p:graphicFrame>
        <p:nvGraphicFramePr>
          <p:cNvPr id="91141" name="Content Placeholder 2">
            <a:extLst>
              <a:ext uri="{FF2B5EF4-FFF2-40B4-BE49-F238E27FC236}">
                <a16:creationId xmlns:a16="http://schemas.microsoft.com/office/drawing/2014/main" xmlns="" id="{9E3AC037-462D-9219-001B-8E9CC927B8EF}"/>
              </a:ext>
            </a:extLst>
          </p:cNvPr>
          <p:cNvGraphicFramePr>
            <a:graphicFrameLocks noGrp="1"/>
          </p:cNvGraphicFramePr>
          <p:nvPr>
            <p:ph idx="1"/>
            <p:extLst>
              <p:ext uri="{D42A27DB-BD31-4B8C-83A1-F6EECF244321}">
                <p14:modId xmlns:p14="http://schemas.microsoft.com/office/powerpoint/2010/main" val="4016828663"/>
              </p:ext>
            </p:extLst>
          </p:nvPr>
        </p:nvGraphicFramePr>
        <p:xfrm>
          <a:off x="5535308" y="2023235"/>
          <a:ext cx="6528538" cy="25279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6095847" y="4823196"/>
            <a:ext cx="5771071" cy="1200329"/>
          </a:xfrm>
          <a:prstGeom prst="rect">
            <a:avLst/>
          </a:prstGeom>
          <a:noFill/>
        </p:spPr>
        <p:txBody>
          <a:bodyPr wrap="square" rtlCol="0">
            <a:spAutoFit/>
          </a:bodyPr>
          <a:lstStyle/>
          <a:p>
            <a:pPr>
              <a:defRPr/>
            </a:pPr>
            <a:r>
              <a:rPr lang="en-GB" altLang="en-US" dirty="0">
                <a:solidFill>
                  <a:schemeClr val="tx2"/>
                </a:solidFill>
              </a:rPr>
              <a:t>https://rightdecisions.scot.nhs.uk/scottish-palliative-care-guidelines/pain/people-with-substance-use-disorder/?searchTerm=substance%20use</a:t>
            </a:r>
          </a:p>
        </p:txBody>
      </p:sp>
      <p:pic>
        <p:nvPicPr>
          <p:cNvPr id="3" name="Picture 2"/>
          <p:cNvPicPr>
            <a:picLocks noChangeAspect="1"/>
          </p:cNvPicPr>
          <p:nvPr/>
        </p:nvPicPr>
        <p:blipFill>
          <a:blip r:embed="rId7"/>
          <a:stretch>
            <a:fillRect/>
          </a:stretch>
        </p:blipFill>
        <p:spPr>
          <a:xfrm>
            <a:off x="607415" y="1431738"/>
            <a:ext cx="3710976" cy="3710976"/>
          </a:xfrm>
          <a:prstGeom prst="rect">
            <a:avLst/>
          </a:prstGeom>
        </p:spPr>
      </p:pic>
    </p:spTree>
    <p:extLst>
      <p:ext uri="{BB962C8B-B14F-4D97-AF65-F5344CB8AC3E}">
        <p14:creationId xmlns:p14="http://schemas.microsoft.com/office/powerpoint/2010/main" val="265923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1141"/>
                                        </p:tgtEl>
                                        <p:attrNameLst>
                                          <p:attrName>style.visibility</p:attrName>
                                        </p:attrNameLst>
                                      </p:cBhvr>
                                      <p:to>
                                        <p:strVal val="visible"/>
                                      </p:to>
                                    </p:set>
                                    <p:animEffect transition="in" filter="fade">
                                      <p:cBhvr>
                                        <p:cTn id="7" dur="500"/>
                                        <p:tgtEl>
                                          <p:spTgt spid="91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1141" grpId="0">
        <p:bldAsOne/>
      </p:bldGraphic>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709" name="Rectangle 135">
            <a:extLst>
              <a:ext uri="{FF2B5EF4-FFF2-40B4-BE49-F238E27FC236}">
                <a16:creationId xmlns:a16="http://schemas.microsoft.com/office/drawing/2014/main" xmlns="" id="{18873D23-2DCF-4B31-A009-95721C06E8E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10" name="Rectangle 137">
            <a:extLst>
              <a:ext uri="{FF2B5EF4-FFF2-40B4-BE49-F238E27FC236}">
                <a16:creationId xmlns:a16="http://schemas.microsoft.com/office/drawing/2014/main" xmlns="" id="{C13EF075-D4EF-4929-ADBC-91B27DA1995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72711" name="Group 139">
            <a:extLst>
              <a:ext uri="{FF2B5EF4-FFF2-40B4-BE49-F238E27FC236}">
                <a16:creationId xmlns:a16="http://schemas.microsoft.com/office/drawing/2014/main" xmlns="" id="{DAA26DFA-AAB2-4973-9C17-16D587C7B19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21863" y="508838"/>
            <a:ext cx="5217958" cy="6239661"/>
            <a:chOff x="-19221" y="251144"/>
            <a:chExt cx="5217958" cy="6239661"/>
          </a:xfrm>
        </p:grpSpPr>
        <p:sp>
          <p:nvSpPr>
            <p:cNvPr id="72712" name="Freeform: Shape 140">
              <a:extLst>
                <a:ext uri="{FF2B5EF4-FFF2-40B4-BE49-F238E27FC236}">
                  <a16:creationId xmlns:a16="http://schemas.microsoft.com/office/drawing/2014/main" xmlns="" id="{3F407F11-7321-4BF6-8536-CCE8E342454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713" name="Freeform: Shape 141">
              <a:extLst>
                <a:ext uri="{FF2B5EF4-FFF2-40B4-BE49-F238E27FC236}">
                  <a16:creationId xmlns:a16="http://schemas.microsoft.com/office/drawing/2014/main" xmlns="" id="{06AC5DCC-C3CC-4FD5-AD4E-13A1BE5F7F6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714" name="Freeform: Shape 142">
              <a:extLst>
                <a:ext uri="{FF2B5EF4-FFF2-40B4-BE49-F238E27FC236}">
                  <a16:creationId xmlns:a16="http://schemas.microsoft.com/office/drawing/2014/main" xmlns="" id="{4BBCC2F4-EFA7-4AF4-B538-AC4022D90F4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715" name="Freeform: Shape 143">
              <a:extLst>
                <a:ext uri="{FF2B5EF4-FFF2-40B4-BE49-F238E27FC236}">
                  <a16:creationId xmlns:a16="http://schemas.microsoft.com/office/drawing/2014/main" xmlns="" id="{2A9D1364-B6A3-44CB-9FBA-C528F0CE909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4513" name="Title 1">
            <a:extLst>
              <a:ext uri="{FF2B5EF4-FFF2-40B4-BE49-F238E27FC236}">
                <a16:creationId xmlns:a16="http://schemas.microsoft.com/office/drawing/2014/main" xmlns="" id="{EF0EB3F5-EC3D-4846-B37A-C59F5A218871}"/>
              </a:ext>
            </a:extLst>
          </p:cNvPr>
          <p:cNvSpPr>
            <a:spLocks noGrp="1" noChangeArrowheads="1"/>
          </p:cNvSpPr>
          <p:nvPr>
            <p:ph type="title"/>
          </p:nvPr>
        </p:nvSpPr>
        <p:spPr>
          <a:xfrm>
            <a:off x="640080" y="1243013"/>
            <a:ext cx="3855720" cy="4371974"/>
          </a:xfrm>
        </p:spPr>
        <p:txBody>
          <a:bodyPr>
            <a:normAutofit/>
          </a:bodyPr>
          <a:lstStyle/>
          <a:p>
            <a:r>
              <a:rPr lang="en-GB" altLang="en-US" sz="3600">
                <a:solidFill>
                  <a:schemeClr val="tx2"/>
                </a:solidFill>
              </a:rPr>
              <a:t>References</a:t>
            </a:r>
          </a:p>
        </p:txBody>
      </p:sp>
      <p:sp>
        <p:nvSpPr>
          <p:cNvPr id="72707" name="Content Placeholder 2">
            <a:extLst>
              <a:ext uri="{FF2B5EF4-FFF2-40B4-BE49-F238E27FC236}">
                <a16:creationId xmlns:a16="http://schemas.microsoft.com/office/drawing/2014/main" xmlns="" id="{5093EBC4-47BC-7341-8B75-6D78E95E2333}"/>
              </a:ext>
            </a:extLst>
          </p:cNvPr>
          <p:cNvSpPr>
            <a:spLocks noGrp="1"/>
          </p:cNvSpPr>
          <p:nvPr>
            <p:ph idx="1"/>
          </p:nvPr>
        </p:nvSpPr>
        <p:spPr>
          <a:xfrm>
            <a:off x="5165335" y="445593"/>
            <a:ext cx="6228089" cy="5920702"/>
          </a:xfrm>
        </p:spPr>
        <p:txBody>
          <a:bodyPr rtlCol="0" anchor="ctr">
            <a:normAutofit lnSpcReduction="10000"/>
          </a:bodyPr>
          <a:lstStyle/>
          <a:p>
            <a:pPr fontAlgn="auto">
              <a:spcAft>
                <a:spcPts val="0"/>
              </a:spcAft>
              <a:defRPr/>
            </a:pPr>
            <a:r>
              <a:rPr lang="en-GB" altLang="en-US" sz="1200" dirty="0" smtClean="0">
                <a:solidFill>
                  <a:schemeClr val="tx2"/>
                </a:solidFill>
                <a:latin typeface="Calibri" panose="020F0502020204030204" pitchFamily="34" charset="0"/>
                <a:cs typeface="Calibri" panose="020F0502020204030204" pitchFamily="34" charset="0"/>
              </a:rPr>
              <a:t>https</a:t>
            </a:r>
            <a:r>
              <a:rPr lang="en-GB" altLang="en-US" sz="1200" dirty="0">
                <a:solidFill>
                  <a:schemeClr val="tx2"/>
                </a:solidFill>
                <a:latin typeface="Calibri" panose="020F0502020204030204" pitchFamily="34" charset="0"/>
                <a:cs typeface="Calibri" panose="020F0502020204030204" pitchFamily="34" charset="0"/>
              </a:rPr>
              <a:t>://rightdecisions.scot.nhs.uk/scottish-palliative-care-guidelines/pain/people-with-substance-use-disorder/?searchTerm=substance%20use</a:t>
            </a:r>
          </a:p>
          <a:p>
            <a:pPr fontAlgn="auto">
              <a:spcAft>
                <a:spcPts val="0"/>
              </a:spcAft>
              <a:defRPr/>
            </a:pPr>
            <a:r>
              <a:rPr lang="en-GB" altLang="en-US" sz="1200" dirty="0" smtClean="0">
                <a:solidFill>
                  <a:schemeClr val="tx2"/>
                </a:solidFill>
                <a:latin typeface="Calibri" panose="020F0502020204030204" pitchFamily="34" charset="0"/>
                <a:cs typeface="Calibri" panose="020F0502020204030204" pitchFamily="34" charset="0"/>
              </a:rPr>
              <a:t>Galvani S, Wright S, Witham G. Good practice guidance: Supporting people with substance problems at the end of life 2019 [2022 Apr 14] </a:t>
            </a:r>
            <a:r>
              <a:rPr lang="en-GB" altLang="en-US" sz="1200" dirty="0" smtClean="0">
                <a:solidFill>
                  <a:schemeClr val="tx2"/>
                </a:solidFill>
                <a:latin typeface="Calibri" panose="020F0502020204030204" pitchFamily="34" charset="0"/>
                <a:cs typeface="Calibri" panose="020F0502020204030204" pitchFamily="34" charset="0"/>
                <a:hlinkClick r:id="rId2"/>
              </a:rPr>
              <a:t>https://endoflifecaresubstanceuse.com</a:t>
            </a:r>
            <a:r>
              <a:rPr lang="en-GB" altLang="en-US" sz="1200" dirty="0" smtClean="0">
                <a:solidFill>
                  <a:schemeClr val="tx2"/>
                </a:solidFill>
                <a:latin typeface="Calibri" panose="020F0502020204030204" pitchFamily="34" charset="0"/>
                <a:cs typeface="Calibri" panose="020F0502020204030204" pitchFamily="34" charset="0"/>
              </a:rPr>
              <a:t> </a:t>
            </a:r>
          </a:p>
          <a:p>
            <a:pPr fontAlgn="auto">
              <a:spcAft>
                <a:spcPts val="0"/>
              </a:spcAft>
              <a:defRPr/>
            </a:pPr>
            <a:r>
              <a:rPr lang="en-GB" altLang="en-US" sz="1200" dirty="0" smtClean="0">
                <a:solidFill>
                  <a:schemeClr val="tx2"/>
                </a:solidFill>
                <a:latin typeface="Calibri" panose="020F0502020204030204" pitchFamily="34" charset="0"/>
                <a:cs typeface="Calibri" panose="020F0502020204030204" pitchFamily="34" charset="0"/>
              </a:rPr>
              <a:t>Marie </a:t>
            </a:r>
            <a:r>
              <a:rPr lang="en-GB" altLang="en-US" sz="1200" dirty="0">
                <a:solidFill>
                  <a:schemeClr val="tx2"/>
                </a:solidFill>
                <a:latin typeface="Calibri" panose="020F0502020204030204" pitchFamily="34" charset="0"/>
                <a:cs typeface="Calibri" panose="020F0502020204030204" pitchFamily="34" charset="0"/>
              </a:rPr>
              <a:t>Curie Scotland &amp; Dr Joy Rafferty: Dying in the Cold; Being Homeless at the End of Life in Scotland</a:t>
            </a:r>
          </a:p>
          <a:p>
            <a:pPr fontAlgn="auto">
              <a:spcAft>
                <a:spcPts val="0"/>
              </a:spcAft>
              <a:defRPr/>
            </a:pPr>
            <a:r>
              <a:rPr lang="en-GB" sz="1200" dirty="0">
                <a:solidFill>
                  <a:schemeClr val="tx2"/>
                </a:solidFill>
                <a:latin typeface="Calibri" panose="020F0502020204030204" pitchFamily="34" charset="0"/>
                <a:cs typeface="Calibri" panose="020F0502020204030204" pitchFamily="34" charset="0"/>
              </a:rPr>
              <a:t>NIHR - Substance use and serious &amp; advancing ill health Essential information for social and health care professionals </a:t>
            </a:r>
            <a:r>
              <a:rPr lang="en-GB" altLang="en-US" sz="1200" dirty="0">
                <a:solidFill>
                  <a:schemeClr val="tx2"/>
                </a:solidFill>
                <a:latin typeface="Calibri" panose="020F0502020204030204" pitchFamily="34" charset="0"/>
                <a:cs typeface="Calibri" panose="020F0502020204030204" pitchFamily="34" charset="0"/>
              </a:rPr>
              <a:t> </a:t>
            </a:r>
            <a:r>
              <a:rPr lang="en-GB" altLang="en-US" sz="1200" dirty="0">
                <a:solidFill>
                  <a:schemeClr val="tx2"/>
                </a:solidFill>
                <a:latin typeface="Calibri" panose="020F0502020204030204" pitchFamily="34" charset="0"/>
                <a:cs typeface="Calibri" panose="020F0502020204030204" pitchFamily="34" charset="0"/>
                <a:hlinkClick r:id="rId2"/>
              </a:rPr>
              <a:t>https://endoflifecaresubstanceuse.com</a:t>
            </a:r>
            <a:r>
              <a:rPr lang="en-GB" altLang="en-US" sz="1200" dirty="0">
                <a:solidFill>
                  <a:schemeClr val="tx2"/>
                </a:solidFill>
                <a:latin typeface="Calibri" panose="020F0502020204030204" pitchFamily="34" charset="0"/>
                <a:cs typeface="Calibri" panose="020F0502020204030204" pitchFamily="34" charset="0"/>
              </a:rPr>
              <a:t> </a:t>
            </a:r>
          </a:p>
          <a:p>
            <a:pPr fontAlgn="auto">
              <a:spcAft>
                <a:spcPts val="0"/>
              </a:spcAft>
              <a:defRPr/>
            </a:pPr>
            <a:r>
              <a:rPr lang="en-GB" altLang="en-US" sz="1200" dirty="0">
                <a:solidFill>
                  <a:schemeClr val="tx2"/>
                </a:solidFill>
                <a:latin typeface="Calibri" panose="020F0502020204030204" pitchFamily="34" charset="0"/>
                <a:cs typeface="Calibri" panose="020F0502020204030204" pitchFamily="34" charset="0"/>
              </a:rPr>
              <a:t>Palliative Drugs.com Guidelines for Cancer Pain Management in Substance Misusers Dr Jane </a:t>
            </a:r>
            <a:r>
              <a:rPr lang="en-GB" altLang="en-US" sz="1200" dirty="0" err="1">
                <a:solidFill>
                  <a:schemeClr val="tx2"/>
                </a:solidFill>
                <a:latin typeface="Calibri" panose="020F0502020204030204" pitchFamily="34" charset="0"/>
                <a:cs typeface="Calibri" panose="020F0502020204030204" pitchFamily="34" charset="0"/>
              </a:rPr>
              <a:t>Neerkin</a:t>
            </a:r>
            <a:r>
              <a:rPr lang="en-GB" altLang="en-US" sz="1200" dirty="0">
                <a:solidFill>
                  <a:schemeClr val="tx2"/>
                </a:solidFill>
                <a:latin typeface="Calibri" panose="020F0502020204030204" pitchFamily="34" charset="0"/>
                <a:cs typeface="Calibri" panose="020F0502020204030204" pitchFamily="34" charset="0"/>
              </a:rPr>
              <a:t>, Dr Chi-Chi Cheung and Dr Caroline </a:t>
            </a:r>
            <a:r>
              <a:rPr lang="en-GB" altLang="en-US" sz="1200" dirty="0" smtClean="0">
                <a:solidFill>
                  <a:schemeClr val="tx2"/>
                </a:solidFill>
                <a:latin typeface="Calibri" panose="020F0502020204030204" pitchFamily="34" charset="0"/>
                <a:cs typeface="Calibri" panose="020F0502020204030204" pitchFamily="34" charset="0"/>
              </a:rPr>
              <a:t>Stirling</a:t>
            </a:r>
            <a:endParaRPr lang="en-GB" altLang="en-US" sz="1200" dirty="0">
              <a:solidFill>
                <a:schemeClr val="tx2"/>
              </a:solidFill>
              <a:latin typeface="Calibri" panose="020F0502020204030204" pitchFamily="34" charset="0"/>
              <a:cs typeface="Calibri" panose="020F0502020204030204" pitchFamily="34" charset="0"/>
            </a:endParaRPr>
          </a:p>
          <a:p>
            <a:pPr fontAlgn="auto">
              <a:spcAft>
                <a:spcPts val="0"/>
              </a:spcAft>
              <a:defRPr/>
            </a:pPr>
            <a:r>
              <a:rPr lang="en-GB" altLang="en-US" sz="1200" dirty="0">
                <a:solidFill>
                  <a:schemeClr val="tx2"/>
                </a:solidFill>
                <a:latin typeface="Calibri" panose="020F0502020204030204" pitchFamily="34" charset="0"/>
                <a:cs typeface="Calibri" panose="020F0502020204030204" pitchFamily="34" charset="0"/>
              </a:rPr>
              <a:t>Drug and Alcohol Services in Scotland, Audit Scotland </a:t>
            </a:r>
            <a:r>
              <a:rPr lang="en-GB" altLang="en-US" sz="1200" dirty="0" smtClean="0">
                <a:solidFill>
                  <a:schemeClr val="tx2"/>
                </a:solidFill>
                <a:latin typeface="Calibri" panose="020F0502020204030204" pitchFamily="34" charset="0"/>
                <a:cs typeface="Calibri" panose="020F0502020204030204" pitchFamily="34" charset="0"/>
              </a:rPr>
              <a:t>2009</a:t>
            </a:r>
            <a:endParaRPr lang="en-GB" altLang="en-US" sz="1200" dirty="0">
              <a:solidFill>
                <a:schemeClr val="tx2"/>
              </a:solidFill>
              <a:latin typeface="Calibri" panose="020F0502020204030204" pitchFamily="34" charset="0"/>
              <a:cs typeface="Calibri" panose="020F0502020204030204" pitchFamily="34" charset="0"/>
            </a:endParaRPr>
          </a:p>
          <a:p>
            <a:pPr fontAlgn="auto">
              <a:spcAft>
                <a:spcPts val="0"/>
              </a:spcAft>
              <a:defRPr/>
            </a:pPr>
            <a:r>
              <a:rPr lang="en-GB" altLang="en-US" sz="1200" dirty="0">
                <a:solidFill>
                  <a:schemeClr val="tx2"/>
                </a:solidFill>
                <a:latin typeface="Calibri" panose="020F0502020204030204" pitchFamily="34" charset="0"/>
                <a:cs typeface="Calibri" panose="020F0502020204030204" pitchFamily="34" charset="0"/>
              </a:rPr>
              <a:t>National Record for Scotland: Drug Related Deaths </a:t>
            </a:r>
            <a:r>
              <a:rPr lang="en-GB" altLang="en-US" sz="1200" dirty="0" smtClean="0">
                <a:solidFill>
                  <a:schemeClr val="tx2"/>
                </a:solidFill>
                <a:latin typeface="Calibri" panose="020F0502020204030204" pitchFamily="34" charset="0"/>
                <a:cs typeface="Calibri" panose="020F0502020204030204" pitchFamily="34" charset="0"/>
              </a:rPr>
              <a:t>2017</a:t>
            </a:r>
            <a:endParaRPr lang="en-GB" altLang="en-US" sz="1200" dirty="0">
              <a:solidFill>
                <a:schemeClr val="tx2"/>
              </a:solidFill>
              <a:latin typeface="Calibri" panose="020F0502020204030204" pitchFamily="34" charset="0"/>
              <a:cs typeface="Calibri" panose="020F0502020204030204" pitchFamily="34" charset="0"/>
            </a:endParaRPr>
          </a:p>
          <a:p>
            <a:pPr fontAlgn="auto">
              <a:spcAft>
                <a:spcPts val="0"/>
              </a:spcAft>
              <a:defRPr/>
            </a:pPr>
            <a:r>
              <a:rPr lang="en-GB" altLang="en-US" sz="1200" dirty="0">
                <a:solidFill>
                  <a:schemeClr val="tx2"/>
                </a:solidFill>
                <a:latin typeface="Calibri" panose="020F0502020204030204" pitchFamily="34" charset="0"/>
                <a:cs typeface="Calibri" panose="020F0502020204030204" pitchFamily="34" charset="0"/>
              </a:rPr>
              <a:t>Prevalence of Problem Drug Use in Scotland 2015/16 Estimates NHS National Services Scotland. March </a:t>
            </a:r>
            <a:r>
              <a:rPr lang="en-GB" altLang="en-US" sz="1200" dirty="0" smtClean="0">
                <a:solidFill>
                  <a:schemeClr val="tx2"/>
                </a:solidFill>
                <a:latin typeface="Calibri" panose="020F0502020204030204" pitchFamily="34" charset="0"/>
                <a:cs typeface="Calibri" panose="020F0502020204030204" pitchFamily="34" charset="0"/>
              </a:rPr>
              <a:t>2019</a:t>
            </a:r>
            <a:endParaRPr lang="en-GB" altLang="en-US" sz="1200" dirty="0">
              <a:solidFill>
                <a:schemeClr val="tx2"/>
              </a:solidFill>
              <a:latin typeface="Calibri" panose="020F0502020204030204" pitchFamily="34" charset="0"/>
              <a:cs typeface="Calibri" panose="020F0502020204030204" pitchFamily="34" charset="0"/>
            </a:endParaRPr>
          </a:p>
          <a:p>
            <a:pPr fontAlgn="auto">
              <a:spcAft>
                <a:spcPts val="0"/>
              </a:spcAft>
              <a:defRPr/>
            </a:pPr>
            <a:r>
              <a:rPr lang="en-GB" altLang="en-US" sz="1200" dirty="0">
                <a:solidFill>
                  <a:schemeClr val="tx2"/>
                </a:solidFill>
                <a:latin typeface="Calibri" panose="020F0502020204030204" pitchFamily="34" charset="0"/>
                <a:cs typeface="Calibri" panose="020F0502020204030204" pitchFamily="34" charset="0"/>
              </a:rPr>
              <a:t>Drug Misuse and Dependence: UK Guidelines on Clinical Management. Department of Health </a:t>
            </a:r>
            <a:r>
              <a:rPr lang="en-GB" altLang="en-US" sz="1200" dirty="0" smtClean="0">
                <a:solidFill>
                  <a:schemeClr val="tx2"/>
                </a:solidFill>
                <a:latin typeface="Calibri" panose="020F0502020204030204" pitchFamily="34" charset="0"/>
                <a:cs typeface="Calibri" panose="020F0502020204030204" pitchFamily="34" charset="0"/>
              </a:rPr>
              <a:t>2007</a:t>
            </a:r>
          </a:p>
          <a:p>
            <a:r>
              <a:rPr lang="en-GB" sz="1200" dirty="0" smtClean="0">
                <a:solidFill>
                  <a:schemeClr val="tx2"/>
                </a:solidFill>
                <a:latin typeface="Calibri" panose="020F0502020204030204" pitchFamily="34" charset="0"/>
                <a:cs typeface="Calibri" panose="020F0502020204030204" pitchFamily="34" charset="0"/>
              </a:rPr>
              <a:t>United </a:t>
            </a:r>
            <a:r>
              <a:rPr lang="en-GB" sz="1200" dirty="0">
                <a:solidFill>
                  <a:schemeClr val="tx2"/>
                </a:solidFill>
                <a:latin typeface="Calibri" panose="020F0502020204030204" pitchFamily="34" charset="0"/>
                <a:cs typeface="Calibri" panose="020F0502020204030204" pitchFamily="34" charset="0"/>
              </a:rPr>
              <a:t>Kingdom Government. United Kingdom drug situation 2019: summary. March 2021. Available from: https://www.gov.uk/government/publications/united-kingdom-drug-situation-focal-point-annual-report/uk-drug-situation-2019-summary [Accessed on 28 Feb 2022].</a:t>
            </a:r>
          </a:p>
          <a:p>
            <a:r>
              <a:rPr lang="en-GB" sz="1200" dirty="0">
                <a:solidFill>
                  <a:schemeClr val="tx2"/>
                </a:solidFill>
                <a:latin typeface="Calibri" panose="020F0502020204030204" pitchFamily="34" charset="0"/>
                <a:cs typeface="Calibri" panose="020F0502020204030204" pitchFamily="34" charset="0"/>
              </a:rPr>
              <a:t>United Kingdom Government. National Statistics. Adult substance misuse treatment statistics 2020 to 2021: report. Available from: https://www.gov.uk/government/statistics/substance-misuse-treatment-for-adults-statistics-2020-to-2021/adult-substance-misuse-treatment-statistics-2020-to-2021-report [Accessed on 28 Feb 2022].</a:t>
            </a:r>
          </a:p>
          <a:p>
            <a:r>
              <a:rPr lang="en-GB" sz="1200" dirty="0" smtClean="0">
                <a:solidFill>
                  <a:schemeClr val="tx2"/>
                </a:solidFill>
                <a:latin typeface="Calibri" panose="020F0502020204030204" pitchFamily="34" charset="0"/>
                <a:cs typeface="Calibri" panose="020F0502020204030204" pitchFamily="34" charset="0"/>
              </a:rPr>
              <a:t>Vogt </a:t>
            </a:r>
            <a:r>
              <a:rPr lang="en-GB" sz="1200" dirty="0">
                <a:solidFill>
                  <a:schemeClr val="tx2"/>
                </a:solidFill>
                <a:latin typeface="Calibri" panose="020F0502020204030204" pitchFamily="34" charset="0"/>
                <a:cs typeface="Calibri" panose="020F0502020204030204" pitchFamily="34" charset="0"/>
              </a:rPr>
              <a:t>I, “Life situations and health of older drug addicts: a literature report”, </a:t>
            </a:r>
            <a:r>
              <a:rPr lang="en-GB" sz="1200" dirty="0" err="1">
                <a:solidFill>
                  <a:schemeClr val="tx2"/>
                </a:solidFill>
                <a:latin typeface="Calibri" panose="020F0502020204030204" pitchFamily="34" charset="0"/>
                <a:cs typeface="Calibri" panose="020F0502020204030204" pitchFamily="34" charset="0"/>
              </a:rPr>
              <a:t>Suchttherapie</a:t>
            </a:r>
            <a:r>
              <a:rPr lang="en-GB" sz="1200" dirty="0">
                <a:solidFill>
                  <a:schemeClr val="tx2"/>
                </a:solidFill>
                <a:latin typeface="Calibri" panose="020F0502020204030204" pitchFamily="34" charset="0"/>
                <a:cs typeface="Calibri" panose="020F0502020204030204" pitchFamily="34" charset="0"/>
              </a:rPr>
              <a:t>, vol. 10, No. 1 (2009), pp. 17–24</a:t>
            </a:r>
            <a:r>
              <a:rPr lang="en-GB" sz="1200" dirty="0" smtClean="0">
                <a:solidFill>
                  <a:schemeClr val="tx2"/>
                </a:solidFill>
                <a:latin typeface="Calibri" panose="020F0502020204030204" pitchFamily="34" charset="0"/>
                <a:cs typeface="Calibri" panose="020F0502020204030204" pitchFamily="34" charset="0"/>
              </a:rPr>
              <a:t>.</a:t>
            </a:r>
            <a:endParaRPr lang="en-GB" altLang="en-US" sz="1000" dirty="0">
              <a:solidFill>
                <a:schemeClr val="tx2"/>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xmlns="" id="{43C823D3-D619-407C-89E0-C6F6B1E7A4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xmlns="" id="{047F8E3E-2FFA-4A0F-B3C7-E57ADDCFB4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 name="Content Placeholder 2">
            <a:extLst>
              <a:ext uri="{FF2B5EF4-FFF2-40B4-BE49-F238E27FC236}">
                <a16:creationId xmlns:a16="http://schemas.microsoft.com/office/drawing/2014/main" xmlns="" id="{B7969717-0E85-B548-A6E0-9B02E1D342C8}"/>
              </a:ext>
            </a:extLst>
          </p:cNvPr>
          <p:cNvSpPr>
            <a:spLocks noGrp="1"/>
          </p:cNvSpPr>
          <p:nvPr>
            <p:ph idx="1"/>
          </p:nvPr>
        </p:nvSpPr>
        <p:spPr>
          <a:xfrm>
            <a:off x="1179226" y="2050473"/>
            <a:ext cx="9833548" cy="3736473"/>
          </a:xfrm>
        </p:spPr>
        <p:txBody>
          <a:bodyPr rtlCol="0">
            <a:normAutofit/>
          </a:bodyPr>
          <a:lstStyle/>
          <a:p>
            <a:pPr fontAlgn="auto">
              <a:spcAft>
                <a:spcPts val="0"/>
              </a:spcAft>
              <a:defRPr/>
            </a:pPr>
            <a:endParaRPr lang="en-GB" sz="1800" dirty="0">
              <a:solidFill>
                <a:schemeClr val="tx2"/>
              </a:solidFill>
            </a:endParaRPr>
          </a:p>
          <a:p>
            <a:pPr marL="0" indent="0" fontAlgn="auto">
              <a:spcAft>
                <a:spcPts val="0"/>
              </a:spcAft>
              <a:buFontTx/>
              <a:buNone/>
              <a:defRPr/>
            </a:pPr>
            <a:endParaRPr lang="en-GB" sz="1800" dirty="0">
              <a:solidFill>
                <a:schemeClr val="tx2"/>
              </a:solidFill>
            </a:endParaRPr>
          </a:p>
          <a:p>
            <a:pPr marL="0" indent="0" algn="ctr" fontAlgn="auto">
              <a:spcAft>
                <a:spcPts val="0"/>
              </a:spcAft>
              <a:buFontTx/>
              <a:buNone/>
              <a:defRPr/>
            </a:pPr>
            <a:r>
              <a:rPr lang="en-GB" sz="4400" dirty="0" err="1" smtClean="0">
                <a:solidFill>
                  <a:schemeClr val="tx2"/>
                </a:solidFill>
              </a:rPr>
              <a:t>lucy.hetherington@nhs.scot</a:t>
            </a:r>
            <a:endParaRPr lang="en-GB" sz="4400" dirty="0">
              <a:solidFill>
                <a:schemeClr val="tx2"/>
              </a:solidFill>
            </a:endParaRPr>
          </a:p>
          <a:p>
            <a:pPr fontAlgn="auto">
              <a:spcAft>
                <a:spcPts val="0"/>
              </a:spcAft>
              <a:defRPr/>
            </a:pPr>
            <a:endParaRPr lang="en-GB" sz="1800" dirty="0">
              <a:solidFill>
                <a:schemeClr val="tx2"/>
              </a:solidFill>
            </a:endParaRPr>
          </a:p>
        </p:txBody>
      </p:sp>
      <p:grpSp>
        <p:nvGrpSpPr>
          <p:cNvPr id="74" name="Group 73">
            <a:extLst>
              <a:ext uri="{FF2B5EF4-FFF2-40B4-BE49-F238E27FC236}">
                <a16:creationId xmlns:a16="http://schemas.microsoft.com/office/drawing/2014/main" xmlns="" id="{33D939F1-7ABE-4D0E-946A-43F37F556AFD}"/>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0"/>
            <a:ext cx="3346102" cy="2510865"/>
            <a:chOff x="-305" y="-1"/>
            <a:chExt cx="3832880" cy="2876136"/>
          </a:xfrm>
        </p:grpSpPr>
        <p:sp>
          <p:nvSpPr>
            <p:cNvPr id="75" name="Freeform: Shape 74">
              <a:extLst>
                <a:ext uri="{FF2B5EF4-FFF2-40B4-BE49-F238E27FC236}">
                  <a16:creationId xmlns:a16="http://schemas.microsoft.com/office/drawing/2014/main" xmlns="" id="{63FE0426-0FE4-451E-A8BB-08DA6A6AC20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Shape 75">
              <a:extLst>
                <a:ext uri="{FF2B5EF4-FFF2-40B4-BE49-F238E27FC236}">
                  <a16:creationId xmlns:a16="http://schemas.microsoft.com/office/drawing/2014/main" xmlns="" id="{4A32F7E8-35B4-451F-AA07-AECF7CA1D53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Shape 76">
              <a:extLst>
                <a:ext uri="{FF2B5EF4-FFF2-40B4-BE49-F238E27FC236}">
                  <a16:creationId xmlns:a16="http://schemas.microsoft.com/office/drawing/2014/main" xmlns="" id="{E1097796-C3C8-4772-9EBD-9F5CA368F5A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Shape 77">
              <a:extLst>
                <a:ext uri="{FF2B5EF4-FFF2-40B4-BE49-F238E27FC236}">
                  <a16:creationId xmlns:a16="http://schemas.microsoft.com/office/drawing/2014/main" xmlns="" id="{EC4BC137-BB50-4235-A83F-4B4EEE15904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79">
            <a:extLst>
              <a:ext uri="{FF2B5EF4-FFF2-40B4-BE49-F238E27FC236}">
                <a16:creationId xmlns:a16="http://schemas.microsoft.com/office/drawing/2014/main" xmlns="" id="{9DB3963A-4187-4A72-9DA4-CA6BADE2293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rot="5400000">
            <a:off x="9072780" y="3734338"/>
            <a:ext cx="3878664" cy="2368659"/>
            <a:chOff x="6867015" y="-1"/>
            <a:chExt cx="5324985" cy="3251912"/>
          </a:xfrm>
          <a:solidFill>
            <a:schemeClr val="accent5">
              <a:alpha val="10000"/>
            </a:schemeClr>
          </a:solidFill>
        </p:grpSpPr>
        <p:sp>
          <p:nvSpPr>
            <p:cNvPr id="81" name="Freeform: Shape 80">
              <a:extLst>
                <a:ext uri="{FF2B5EF4-FFF2-40B4-BE49-F238E27FC236}">
                  <a16:creationId xmlns:a16="http://schemas.microsoft.com/office/drawing/2014/main" xmlns="" id="{2428E75E-001A-4568-B035-574F1303EF5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Shape 81">
              <a:extLst>
                <a:ext uri="{FF2B5EF4-FFF2-40B4-BE49-F238E27FC236}">
                  <a16:creationId xmlns:a16="http://schemas.microsoft.com/office/drawing/2014/main" xmlns="" id="{64AC8CFC-1164-4525-82A0-25F75ADCF4C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Shape 82">
              <a:extLst>
                <a:ext uri="{FF2B5EF4-FFF2-40B4-BE49-F238E27FC236}">
                  <a16:creationId xmlns:a16="http://schemas.microsoft.com/office/drawing/2014/main" xmlns="" id="{6F35C856-5B70-4CA2-BB8F-A37197D8F94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Shape 83">
              <a:extLst>
                <a:ext uri="{FF2B5EF4-FFF2-40B4-BE49-F238E27FC236}">
                  <a16:creationId xmlns:a16="http://schemas.microsoft.com/office/drawing/2014/main" xmlns="" id="{550FD8B0-DE97-47B1-84ED-67A3BD00FE2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24128" y="585216"/>
            <a:ext cx="9720072" cy="1005459"/>
          </a:xfrm>
        </p:spPr>
        <p:txBody>
          <a:bodyPr>
            <a:normAutofit/>
          </a:bodyPr>
          <a:lstStyle/>
          <a:p>
            <a:r>
              <a:rPr lang="en-GB" sz="4000" dirty="0" smtClean="0">
                <a:solidFill>
                  <a:schemeClr val="tx2"/>
                </a:solidFill>
              </a:rPr>
              <a:t>Terminology</a:t>
            </a:r>
            <a:endParaRPr lang="en-GB" sz="4000" dirty="0">
              <a:solidFill>
                <a:schemeClr val="tx2"/>
              </a:solidFill>
            </a:endParaRPr>
          </a:p>
        </p:txBody>
      </p:sp>
      <p:sp>
        <p:nvSpPr>
          <p:cNvPr id="4" name="Content Placeholder 3"/>
          <p:cNvSpPr>
            <a:spLocks noGrp="1"/>
          </p:cNvSpPr>
          <p:nvPr>
            <p:ph sz="half" idx="1"/>
          </p:nvPr>
        </p:nvSpPr>
        <p:spPr>
          <a:xfrm>
            <a:off x="1024127" y="1781175"/>
            <a:ext cx="4754880" cy="4528185"/>
          </a:xfrm>
        </p:spPr>
        <p:txBody>
          <a:bodyPr/>
          <a:lstStyle/>
          <a:p>
            <a:endParaRPr lang="en-GB" dirty="0" smtClean="0"/>
          </a:p>
          <a:p>
            <a:r>
              <a:rPr lang="en-GB" dirty="0" smtClean="0">
                <a:solidFill>
                  <a:schemeClr val="tx2"/>
                </a:solidFill>
              </a:rPr>
              <a:t>Addiction Teams</a:t>
            </a:r>
          </a:p>
          <a:p>
            <a:endParaRPr lang="en-GB" dirty="0">
              <a:solidFill>
                <a:schemeClr val="tx2"/>
              </a:solidFill>
            </a:endParaRPr>
          </a:p>
          <a:p>
            <a:endParaRPr lang="en-GB" dirty="0" smtClean="0">
              <a:solidFill>
                <a:schemeClr val="tx2"/>
              </a:solidFill>
            </a:endParaRPr>
          </a:p>
          <a:p>
            <a:endParaRPr lang="en-GB" dirty="0" smtClean="0">
              <a:solidFill>
                <a:schemeClr val="tx2"/>
              </a:solidFill>
            </a:endParaRPr>
          </a:p>
          <a:p>
            <a:endParaRPr lang="en-GB" sz="800" dirty="0" smtClean="0">
              <a:solidFill>
                <a:schemeClr val="tx2"/>
              </a:solidFill>
            </a:endParaRPr>
          </a:p>
          <a:p>
            <a:endParaRPr lang="en-GB" dirty="0" smtClean="0">
              <a:solidFill>
                <a:schemeClr val="tx2"/>
              </a:solidFill>
            </a:endParaRPr>
          </a:p>
          <a:p>
            <a:r>
              <a:rPr lang="en-GB" dirty="0" smtClean="0">
                <a:solidFill>
                  <a:schemeClr val="tx2"/>
                </a:solidFill>
              </a:rPr>
              <a:t>Maintenance Therapy   </a:t>
            </a:r>
          </a:p>
          <a:p>
            <a:endParaRPr lang="en-GB" dirty="0"/>
          </a:p>
        </p:txBody>
      </p:sp>
      <p:sp>
        <p:nvSpPr>
          <p:cNvPr id="5" name="Content Placeholder 4"/>
          <p:cNvSpPr>
            <a:spLocks noGrp="1"/>
          </p:cNvSpPr>
          <p:nvPr>
            <p:ph sz="half" idx="2"/>
          </p:nvPr>
        </p:nvSpPr>
        <p:spPr>
          <a:xfrm>
            <a:off x="5989320" y="1866901"/>
            <a:ext cx="4754880" cy="4528185"/>
          </a:xfrm>
        </p:spPr>
        <p:txBody>
          <a:bodyPr/>
          <a:lstStyle/>
          <a:p>
            <a:r>
              <a:rPr lang="en-GB" dirty="0" smtClean="0">
                <a:solidFill>
                  <a:schemeClr val="tx2"/>
                </a:solidFill>
              </a:rPr>
              <a:t>Substance use Services (SUS)</a:t>
            </a:r>
          </a:p>
          <a:p>
            <a:r>
              <a:rPr lang="en-GB" dirty="0" smtClean="0">
                <a:solidFill>
                  <a:schemeClr val="tx2"/>
                </a:solidFill>
              </a:rPr>
              <a:t>Drug and Alcohol Recovery Services (ARDS)</a:t>
            </a:r>
          </a:p>
          <a:p>
            <a:endParaRPr lang="en-GB" dirty="0">
              <a:solidFill>
                <a:schemeClr val="tx2"/>
              </a:solidFill>
            </a:endParaRPr>
          </a:p>
          <a:p>
            <a:endParaRPr lang="en-GB" dirty="0" smtClean="0">
              <a:solidFill>
                <a:schemeClr val="tx2"/>
              </a:solidFill>
            </a:endParaRPr>
          </a:p>
          <a:p>
            <a:endParaRPr lang="en-GB" dirty="0" smtClean="0">
              <a:solidFill>
                <a:schemeClr val="tx2"/>
              </a:solidFill>
            </a:endParaRPr>
          </a:p>
          <a:p>
            <a:endParaRPr lang="en-GB" dirty="0" smtClean="0">
              <a:solidFill>
                <a:schemeClr val="tx2"/>
              </a:solidFill>
            </a:endParaRPr>
          </a:p>
          <a:p>
            <a:pPr marL="0" indent="0">
              <a:buNone/>
            </a:pPr>
            <a:r>
              <a:rPr lang="en-GB" dirty="0" smtClean="0">
                <a:solidFill>
                  <a:schemeClr val="tx2"/>
                </a:solidFill>
              </a:rPr>
              <a:t>Medication Assisted Treatment (MAT)</a:t>
            </a:r>
            <a:endParaRPr lang="en-GB" dirty="0">
              <a:solidFill>
                <a:schemeClr val="tx2"/>
              </a:solidFill>
            </a:endParaRPr>
          </a:p>
        </p:txBody>
      </p:sp>
      <p:pic>
        <p:nvPicPr>
          <p:cNvPr id="6" name="Picture 5"/>
          <p:cNvPicPr>
            <a:picLocks noChangeAspect="1"/>
          </p:cNvPicPr>
          <p:nvPr/>
        </p:nvPicPr>
        <p:blipFill>
          <a:blip r:embed="rId2"/>
          <a:stretch>
            <a:fillRect/>
          </a:stretch>
        </p:blipFill>
        <p:spPr>
          <a:xfrm>
            <a:off x="4093846" y="1866901"/>
            <a:ext cx="1078229" cy="1078229"/>
          </a:xfrm>
          <a:prstGeom prst="rect">
            <a:avLst/>
          </a:prstGeom>
        </p:spPr>
      </p:pic>
      <p:pic>
        <p:nvPicPr>
          <p:cNvPr id="7" name="Picture 6"/>
          <p:cNvPicPr>
            <a:picLocks noChangeAspect="1"/>
          </p:cNvPicPr>
          <p:nvPr/>
        </p:nvPicPr>
        <p:blipFill>
          <a:blip r:embed="rId2"/>
          <a:stretch>
            <a:fillRect/>
          </a:stretch>
        </p:blipFill>
        <p:spPr>
          <a:xfrm>
            <a:off x="4244337" y="4634327"/>
            <a:ext cx="1059182" cy="1059182"/>
          </a:xfrm>
          <a:prstGeom prst="rect">
            <a:avLst/>
          </a:prstGeom>
        </p:spPr>
      </p:pic>
      <p:pic>
        <p:nvPicPr>
          <p:cNvPr id="8" name="Picture 7"/>
          <p:cNvPicPr>
            <a:picLocks noChangeAspect="1"/>
          </p:cNvPicPr>
          <p:nvPr/>
        </p:nvPicPr>
        <p:blipFill>
          <a:blip r:embed="rId3"/>
          <a:stretch>
            <a:fillRect/>
          </a:stretch>
        </p:blipFill>
        <p:spPr>
          <a:xfrm>
            <a:off x="10104025" y="1717644"/>
            <a:ext cx="1280350" cy="1280350"/>
          </a:xfrm>
          <a:prstGeom prst="rect">
            <a:avLst/>
          </a:prstGeom>
        </p:spPr>
      </p:pic>
      <p:pic>
        <p:nvPicPr>
          <p:cNvPr id="9" name="Picture 8"/>
          <p:cNvPicPr>
            <a:picLocks noChangeAspect="1"/>
          </p:cNvPicPr>
          <p:nvPr/>
        </p:nvPicPr>
        <p:blipFill>
          <a:blip r:embed="rId4"/>
          <a:stretch>
            <a:fillRect/>
          </a:stretch>
        </p:blipFill>
        <p:spPr>
          <a:xfrm>
            <a:off x="10336990" y="4458463"/>
            <a:ext cx="1235046" cy="1235046"/>
          </a:xfrm>
          <a:prstGeom prst="rect">
            <a:avLst/>
          </a:prstGeom>
        </p:spPr>
      </p:pic>
      <p:pic>
        <p:nvPicPr>
          <p:cNvPr id="2" name="Picture 1"/>
          <p:cNvPicPr>
            <a:picLocks noChangeAspect="1"/>
          </p:cNvPicPr>
          <p:nvPr/>
        </p:nvPicPr>
        <p:blipFill>
          <a:blip r:embed="rId5"/>
          <a:stretch>
            <a:fillRect/>
          </a:stretch>
        </p:blipFill>
        <p:spPr>
          <a:xfrm>
            <a:off x="5402" y="-167940"/>
            <a:ext cx="3346994" cy="2511770"/>
          </a:xfrm>
          <a:prstGeom prst="rect">
            <a:avLst/>
          </a:prstGeom>
        </p:spPr>
      </p:pic>
    </p:spTree>
    <p:extLst>
      <p:ext uri="{BB962C8B-B14F-4D97-AF65-F5344CB8AC3E}">
        <p14:creationId xmlns:p14="http://schemas.microsoft.com/office/powerpoint/2010/main" val="1378488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1" name="Rectangle 70">
            <a:extLst>
              <a:ext uri="{FF2B5EF4-FFF2-40B4-BE49-F238E27FC236}">
                <a16:creationId xmlns="" xmlns:a16="http://schemas.microsoft.com/office/drawing/2014/main" id="{ED1E6841-02A0-24D2-1EF5-D2FB3D2D0190}"/>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dirty="0">
              <a:solidFill>
                <a:prstClr val="white"/>
              </a:solidFill>
            </a:endParaRPr>
          </a:p>
        </p:txBody>
      </p:sp>
      <p:sp>
        <p:nvSpPr>
          <p:cNvPr id="73" name="Rectangle 72">
            <a:extLst>
              <a:ext uri="{FF2B5EF4-FFF2-40B4-BE49-F238E27FC236}">
                <a16:creationId xmlns="" xmlns:a16="http://schemas.microsoft.com/office/drawing/2014/main" id="{2628AE1E-2A6E-7E88-2456-B79A974B7B57}"/>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800" dirty="0">
              <a:solidFill>
                <a:prstClr val="white"/>
              </a:solidFill>
            </a:endParaRPr>
          </a:p>
        </p:txBody>
      </p:sp>
      <p:grpSp>
        <p:nvGrpSpPr>
          <p:cNvPr id="301060" name="Group 74">
            <a:extLst>
              <a:ext uri="{FF2B5EF4-FFF2-40B4-BE49-F238E27FC236}">
                <a16:creationId xmlns="" xmlns:a16="http://schemas.microsoft.com/office/drawing/2014/main" id="{4B620650-077D-EA7B-5D07-DCDDE9E3E459}"/>
              </a:ext>
            </a:extLst>
          </p:cNvPr>
          <p:cNvGrpSpPr>
            <a:grpSpLocks noGrp="1" noUngrp="1" noRot="1" noChangeAspect="1" noMove="1" noResize="1"/>
          </p:cNvGrpSpPr>
          <p:nvPr/>
        </p:nvGrpSpPr>
        <p:grpSpPr bwMode="auto">
          <a:xfrm>
            <a:off x="-7938" y="0"/>
            <a:ext cx="5646738" cy="6483350"/>
            <a:chOff x="-19221" y="0"/>
            <a:chExt cx="5646974" cy="6483075"/>
          </a:xfrm>
        </p:grpSpPr>
        <p:sp>
          <p:nvSpPr>
            <p:cNvPr id="76" name="Freeform: Shape 75">
              <a:extLst>
                <a:ext uri="{FF2B5EF4-FFF2-40B4-BE49-F238E27FC236}">
                  <a16:creationId xmlns="" xmlns:a16="http://schemas.microsoft.com/office/drawing/2014/main" id="{2B77FDEC-D461-60C5-9F3A-9FE54CB7EF83}"/>
                </a:ext>
              </a:extLst>
            </p:cNvPr>
            <p:cNvSpPr/>
            <p:nvPr/>
          </p:nvSpPr>
          <p:spPr>
            <a:xfrm>
              <a:off x="-19221" y="115883"/>
              <a:ext cx="5534257" cy="6251310"/>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37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dirty="0">
                <a:solidFill>
                  <a:prstClr val="white"/>
                </a:solidFill>
              </a:endParaRPr>
            </a:p>
          </p:txBody>
        </p:sp>
        <p:sp>
          <p:nvSpPr>
            <p:cNvPr id="77" name="Freeform: Shape 76">
              <a:extLst>
                <a:ext uri="{FF2B5EF4-FFF2-40B4-BE49-F238E27FC236}">
                  <a16:creationId xmlns="" xmlns:a16="http://schemas.microsoft.com/office/drawing/2014/main" id="{D349C2A6-A9BB-7A00-0C71-9DF587D81FFA}"/>
                </a:ext>
              </a:extLst>
            </p:cNvPr>
            <p:cNvSpPr/>
            <p:nvPr/>
          </p:nvSpPr>
          <p:spPr>
            <a:xfrm>
              <a:off x="-19221" y="176206"/>
              <a:ext cx="5646974" cy="6130665"/>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54000">
                  <a:schemeClr val="accent6">
                    <a:alpha val="10000"/>
                  </a:schemeClr>
                </a:gs>
                <a:gs pos="100000">
                  <a:schemeClr val="bg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dirty="0">
                <a:solidFill>
                  <a:prstClr val="white"/>
                </a:solidFill>
              </a:endParaRPr>
            </a:p>
          </p:txBody>
        </p:sp>
        <p:sp>
          <p:nvSpPr>
            <p:cNvPr id="78" name="Freeform: Shape 77">
              <a:extLst>
                <a:ext uri="{FF2B5EF4-FFF2-40B4-BE49-F238E27FC236}">
                  <a16:creationId xmlns="" xmlns:a16="http://schemas.microsoft.com/office/drawing/2014/main" id="{74C2FEA0-538A-F8EF-B697-C307AB1E2E7F}"/>
                </a:ext>
              </a:extLst>
            </p:cNvPr>
            <p:cNvSpPr/>
            <p:nvPr/>
          </p:nvSpPr>
          <p:spPr>
            <a:xfrm>
              <a:off x="-19221" y="176206"/>
              <a:ext cx="5516794" cy="6130665"/>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dirty="0">
                <a:solidFill>
                  <a:prstClr val="white"/>
                </a:solidFill>
              </a:endParaRPr>
            </a:p>
          </p:txBody>
        </p:sp>
        <p:sp>
          <p:nvSpPr>
            <p:cNvPr id="79" name="Freeform: Shape 78">
              <a:extLst>
                <a:ext uri="{FF2B5EF4-FFF2-40B4-BE49-F238E27FC236}">
                  <a16:creationId xmlns="" xmlns:a16="http://schemas.microsoft.com/office/drawing/2014/main" id="{0DF2078D-9D88-BF9E-9382-000273AEF95D}"/>
                </a:ext>
              </a:extLst>
            </p:cNvPr>
            <p:cNvSpPr/>
            <p:nvPr/>
          </p:nvSpPr>
          <p:spPr>
            <a:xfrm>
              <a:off x="-19221" y="176206"/>
              <a:ext cx="5516794" cy="6130665"/>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dirty="0">
                <a:solidFill>
                  <a:prstClr val="white"/>
                </a:solidFill>
              </a:endParaRPr>
            </a:p>
          </p:txBody>
        </p:sp>
        <p:sp>
          <p:nvSpPr>
            <p:cNvPr id="80" name="Freeform: Shape 79">
              <a:extLst>
                <a:ext uri="{FF2B5EF4-FFF2-40B4-BE49-F238E27FC236}">
                  <a16:creationId xmlns="" xmlns:a16="http://schemas.microsoft.com/office/drawing/2014/main" id="{088184C2-3DFF-1B39-7E52-D26198D91FAD}"/>
                </a:ext>
              </a:extLst>
            </p:cNvPr>
            <p:cNvSpPr/>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74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dirty="0">
                <a:solidFill>
                  <a:prstClr val="white"/>
                </a:solidFill>
              </a:endParaRPr>
            </a:p>
          </p:txBody>
        </p:sp>
      </p:grpSp>
      <p:sp>
        <p:nvSpPr>
          <p:cNvPr id="301061" name="Title 10">
            <a:extLst>
              <a:ext uri="{FF2B5EF4-FFF2-40B4-BE49-F238E27FC236}">
                <a16:creationId xmlns="" xmlns:a16="http://schemas.microsoft.com/office/drawing/2014/main" id="{458190CE-0A78-356E-956B-41DA84223679}"/>
              </a:ext>
            </a:extLst>
          </p:cNvPr>
          <p:cNvSpPr>
            <a:spLocks noGrp="1"/>
          </p:cNvSpPr>
          <p:nvPr>
            <p:ph type="title"/>
          </p:nvPr>
        </p:nvSpPr>
        <p:spPr>
          <a:xfrm>
            <a:off x="939333" y="2544792"/>
            <a:ext cx="3296237" cy="1077509"/>
          </a:xfrm>
        </p:spPr>
        <p:txBody>
          <a:bodyPr>
            <a:normAutofit/>
          </a:bodyPr>
          <a:lstStyle/>
          <a:p>
            <a:pPr eaLnBrk="1" hangingPunct="1"/>
            <a:r>
              <a:rPr lang="en-GB" altLang="en-US" sz="4000" dirty="0" smtClean="0">
                <a:solidFill>
                  <a:schemeClr val="tx2"/>
                </a:solidFill>
              </a:rPr>
              <a:t>Background - Scotland</a:t>
            </a:r>
            <a:endParaRPr lang="en-GB" altLang="en-US" sz="4000" dirty="0">
              <a:solidFill>
                <a:schemeClr val="tx2"/>
              </a:solidFill>
            </a:endParaRPr>
          </a:p>
        </p:txBody>
      </p:sp>
      <p:sp>
        <p:nvSpPr>
          <p:cNvPr id="301062" name="Content Placeholder 11">
            <a:extLst>
              <a:ext uri="{FF2B5EF4-FFF2-40B4-BE49-F238E27FC236}">
                <a16:creationId xmlns="" xmlns:a16="http://schemas.microsoft.com/office/drawing/2014/main" id="{24CDD967-93EA-DA8E-BF61-6155616DA2B1}"/>
              </a:ext>
            </a:extLst>
          </p:cNvPr>
          <p:cNvSpPr>
            <a:spLocks noGrp="1"/>
          </p:cNvSpPr>
          <p:nvPr>
            <p:ph idx="1"/>
          </p:nvPr>
        </p:nvSpPr>
        <p:spPr>
          <a:xfrm>
            <a:off x="6091238" y="801688"/>
            <a:ext cx="5305425" cy="5230812"/>
          </a:xfrm>
        </p:spPr>
        <p:txBody>
          <a:bodyPr anchor="ctr"/>
          <a:lstStyle/>
          <a:p>
            <a:pPr marL="0" indent="0" eaLnBrk="1" hangingPunct="1">
              <a:buNone/>
            </a:pPr>
            <a:r>
              <a:rPr lang="en-GB" altLang="en-US" sz="2400" b="1" dirty="0">
                <a:solidFill>
                  <a:schemeClr val="tx2"/>
                </a:solidFill>
              </a:rPr>
              <a:t>H</a:t>
            </a:r>
            <a:r>
              <a:rPr lang="en-GB" altLang="en-US" sz="2400" b="1" dirty="0" smtClean="0">
                <a:solidFill>
                  <a:schemeClr val="tx2"/>
                </a:solidFill>
              </a:rPr>
              <a:t>igh </a:t>
            </a:r>
            <a:r>
              <a:rPr lang="en-GB" altLang="en-US" sz="2400" b="1" dirty="0">
                <a:solidFill>
                  <a:schemeClr val="tx2"/>
                </a:solidFill>
              </a:rPr>
              <a:t>levels of problematic drug and alcohol use compared to the rest of the </a:t>
            </a:r>
            <a:r>
              <a:rPr lang="en-GB" altLang="en-US" sz="2400" b="1" dirty="0" smtClean="0">
                <a:solidFill>
                  <a:schemeClr val="tx2"/>
                </a:solidFill>
              </a:rPr>
              <a:t>UK</a:t>
            </a:r>
          </a:p>
          <a:p>
            <a:pPr marL="0" indent="0" eaLnBrk="1" hangingPunct="1">
              <a:buNone/>
            </a:pPr>
            <a:endParaRPr lang="en-GB" altLang="en-US" sz="2400" b="1" dirty="0" smtClean="0">
              <a:solidFill>
                <a:schemeClr val="tx2"/>
              </a:solidFill>
            </a:endParaRPr>
          </a:p>
          <a:p>
            <a:pPr marL="0" indent="0" eaLnBrk="1" hangingPunct="1">
              <a:buNone/>
            </a:pPr>
            <a:r>
              <a:rPr lang="en-GB" altLang="en-US" sz="2400" b="1" dirty="0" smtClean="0">
                <a:solidFill>
                  <a:schemeClr val="tx2"/>
                </a:solidFill>
              </a:rPr>
              <a:t>Problematic use double that in England</a:t>
            </a:r>
          </a:p>
          <a:p>
            <a:pPr marL="0" indent="0" eaLnBrk="1" hangingPunct="1">
              <a:buNone/>
            </a:pPr>
            <a:endParaRPr lang="en-GB" altLang="en-US" sz="2400" b="1" dirty="0" smtClean="0">
              <a:solidFill>
                <a:schemeClr val="tx2"/>
              </a:solidFill>
            </a:endParaRPr>
          </a:p>
          <a:p>
            <a:pPr marL="0" indent="0" eaLnBrk="1" hangingPunct="1">
              <a:buNone/>
            </a:pPr>
            <a:r>
              <a:rPr lang="en-GB" altLang="en-US" sz="2400" b="1" dirty="0" smtClean="0">
                <a:solidFill>
                  <a:schemeClr val="tx2"/>
                </a:solidFill>
              </a:rPr>
              <a:t>Alcohol misuse is a significant problem</a:t>
            </a:r>
          </a:p>
          <a:p>
            <a:pPr eaLnBrk="1" hangingPunct="1"/>
            <a:endParaRPr lang="en-GB" altLang="en-US" sz="1800" dirty="0">
              <a:solidFill>
                <a:schemeClr val="tx2"/>
              </a:solidFill>
            </a:endParaRPr>
          </a:p>
        </p:txBody>
      </p:sp>
    </p:spTree>
    <p:extLst>
      <p:ext uri="{BB962C8B-B14F-4D97-AF65-F5344CB8AC3E}">
        <p14:creationId xmlns:p14="http://schemas.microsoft.com/office/powerpoint/2010/main" val="1923968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9011" y="89099"/>
            <a:ext cx="5645385" cy="6486706"/>
          </a:xfrm>
          <a:prstGeom prst="rect">
            <a:avLst/>
          </a:prstGeom>
        </p:spPr>
      </p:pic>
      <p:sp>
        <p:nvSpPr>
          <p:cNvPr id="2" name="Title 1"/>
          <p:cNvSpPr>
            <a:spLocks noGrp="1"/>
          </p:cNvSpPr>
          <p:nvPr>
            <p:ph type="title"/>
          </p:nvPr>
        </p:nvSpPr>
        <p:spPr>
          <a:xfrm>
            <a:off x="785349" y="555196"/>
            <a:ext cx="9720072" cy="1499616"/>
          </a:xfrm>
        </p:spPr>
        <p:txBody>
          <a:bodyPr>
            <a:normAutofit/>
          </a:bodyPr>
          <a:lstStyle/>
          <a:p>
            <a:r>
              <a:rPr lang="en-GB" sz="4000" dirty="0" smtClean="0">
                <a:solidFill>
                  <a:schemeClr val="tx2"/>
                </a:solidFill>
              </a:rPr>
              <a:t>Drug Related Deaths</a:t>
            </a:r>
            <a:endParaRPr lang="en-GB" sz="4000" dirty="0">
              <a:solidFill>
                <a:schemeClr val="tx2"/>
              </a:solidFill>
            </a:endParaRPr>
          </a:p>
        </p:txBody>
      </p:sp>
      <p:sp>
        <p:nvSpPr>
          <p:cNvPr id="3" name="Content Placeholder 2"/>
          <p:cNvSpPr>
            <a:spLocks noGrp="1"/>
          </p:cNvSpPr>
          <p:nvPr>
            <p:ph idx="1"/>
          </p:nvPr>
        </p:nvSpPr>
        <p:spPr>
          <a:xfrm>
            <a:off x="587883" y="2206611"/>
            <a:ext cx="4355053" cy="4351338"/>
          </a:xfrm>
        </p:spPr>
        <p:txBody>
          <a:bodyPr/>
          <a:lstStyle/>
          <a:p>
            <a:r>
              <a:rPr lang="en-GB" dirty="0">
                <a:solidFill>
                  <a:schemeClr val="tx2"/>
                </a:solidFill>
              </a:rPr>
              <a:t>Scotland has the highest drug death rate recorded by any country in Europe</a:t>
            </a:r>
            <a:r>
              <a:rPr lang="en-GB" dirty="0" smtClean="0">
                <a:solidFill>
                  <a:schemeClr val="tx2"/>
                </a:solidFill>
              </a:rPr>
              <a:t>.</a:t>
            </a:r>
          </a:p>
          <a:p>
            <a:endParaRPr lang="en-GB" dirty="0">
              <a:solidFill>
                <a:schemeClr val="tx2"/>
              </a:solidFill>
            </a:endParaRPr>
          </a:p>
          <a:p>
            <a:r>
              <a:rPr lang="en-GB" dirty="0">
                <a:solidFill>
                  <a:schemeClr val="tx2"/>
                </a:solidFill>
              </a:rPr>
              <a:t>R</a:t>
            </a:r>
            <a:r>
              <a:rPr lang="en-GB" dirty="0" smtClean="0">
                <a:solidFill>
                  <a:schemeClr val="tx2"/>
                </a:solidFill>
              </a:rPr>
              <a:t>ate </a:t>
            </a:r>
            <a:r>
              <a:rPr lang="en-GB" dirty="0">
                <a:solidFill>
                  <a:schemeClr val="tx2"/>
                </a:solidFill>
              </a:rPr>
              <a:t>is more than </a:t>
            </a:r>
            <a:r>
              <a:rPr lang="en-GB" dirty="0" smtClean="0">
                <a:solidFill>
                  <a:schemeClr val="tx2"/>
                </a:solidFill>
              </a:rPr>
              <a:t>3.5 </a:t>
            </a:r>
            <a:r>
              <a:rPr lang="en-GB" dirty="0">
                <a:solidFill>
                  <a:schemeClr val="tx2"/>
                </a:solidFill>
              </a:rPr>
              <a:t>times that of England and Wales.</a:t>
            </a:r>
          </a:p>
          <a:p>
            <a:endParaRPr lang="en-GB" dirty="0"/>
          </a:p>
        </p:txBody>
      </p:sp>
      <p:pic>
        <p:nvPicPr>
          <p:cNvPr id="4" name="Picture 3"/>
          <p:cNvPicPr>
            <a:picLocks noChangeAspect="1"/>
          </p:cNvPicPr>
          <p:nvPr/>
        </p:nvPicPr>
        <p:blipFill>
          <a:blip r:embed="rId4"/>
          <a:stretch>
            <a:fillRect/>
          </a:stretch>
        </p:blipFill>
        <p:spPr>
          <a:xfrm>
            <a:off x="6576847" y="365125"/>
            <a:ext cx="4578493" cy="6364776"/>
          </a:xfrm>
          <a:prstGeom prst="rect">
            <a:avLst/>
          </a:prstGeom>
        </p:spPr>
      </p:pic>
    </p:spTree>
    <p:extLst>
      <p:ext uri="{BB962C8B-B14F-4D97-AF65-F5344CB8AC3E}">
        <p14:creationId xmlns:p14="http://schemas.microsoft.com/office/powerpoint/2010/main" val="3336354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471509"/>
            <a:ext cx="3953314" cy="1322785"/>
          </a:xfrm>
        </p:spPr>
        <p:txBody>
          <a:bodyPr/>
          <a:lstStyle/>
          <a:p>
            <a:r>
              <a:rPr lang="en-GB" dirty="0" err="1" smtClean="0">
                <a:solidFill>
                  <a:schemeClr val="tx2"/>
                </a:solidFill>
              </a:rPr>
              <a:t>bACKGROUND</a:t>
            </a:r>
            <a:endParaRPr lang="en-GB" dirty="0">
              <a:solidFill>
                <a:schemeClr val="tx2"/>
              </a:solidFill>
            </a:endParaRPr>
          </a:p>
        </p:txBody>
      </p:sp>
      <p:pic>
        <p:nvPicPr>
          <p:cNvPr id="5" name="Picture 4"/>
          <p:cNvPicPr>
            <a:picLocks noChangeAspect="1"/>
          </p:cNvPicPr>
          <p:nvPr/>
        </p:nvPicPr>
        <p:blipFill>
          <a:blip r:embed="rId3"/>
          <a:stretch>
            <a:fillRect/>
          </a:stretch>
        </p:blipFill>
        <p:spPr>
          <a:xfrm flipH="1">
            <a:off x="2371955" y="1527469"/>
            <a:ext cx="1257659" cy="1006127"/>
          </a:xfrm>
          <a:prstGeom prst="rect">
            <a:avLst/>
          </a:prstGeom>
        </p:spPr>
      </p:pic>
      <p:sp>
        <p:nvSpPr>
          <p:cNvPr id="4" name="Text Placeholder 3"/>
          <p:cNvSpPr>
            <a:spLocks noGrp="1"/>
          </p:cNvSpPr>
          <p:nvPr>
            <p:ph type="body" sz="half" idx="2"/>
          </p:nvPr>
        </p:nvSpPr>
        <p:spPr>
          <a:xfrm>
            <a:off x="4347713" y="1699996"/>
            <a:ext cx="5674463" cy="4839419"/>
          </a:xfrm>
        </p:spPr>
        <p:txBody>
          <a:bodyPr>
            <a:normAutofit lnSpcReduction="10000"/>
          </a:bodyPr>
          <a:lstStyle/>
          <a:p>
            <a:r>
              <a:rPr lang="en-GB" dirty="0" smtClean="0">
                <a:solidFill>
                  <a:schemeClr val="tx2"/>
                </a:solidFill>
              </a:rPr>
              <a:t>Males </a:t>
            </a:r>
            <a:r>
              <a:rPr lang="en-GB" dirty="0">
                <a:solidFill>
                  <a:schemeClr val="tx2"/>
                </a:solidFill>
              </a:rPr>
              <a:t>predominate across all the Scottish Health Boards and all the age </a:t>
            </a:r>
            <a:r>
              <a:rPr lang="en-GB" dirty="0" smtClean="0">
                <a:solidFill>
                  <a:schemeClr val="tx2"/>
                </a:solidFill>
              </a:rPr>
              <a:t>ranges.</a:t>
            </a:r>
          </a:p>
          <a:p>
            <a:endParaRPr lang="en-GB" dirty="0" smtClean="0">
              <a:solidFill>
                <a:schemeClr val="tx2"/>
              </a:solidFill>
            </a:endParaRPr>
          </a:p>
          <a:p>
            <a:endParaRPr lang="en-GB" dirty="0" smtClean="0">
              <a:solidFill>
                <a:schemeClr val="tx2"/>
              </a:solidFill>
            </a:endParaRPr>
          </a:p>
          <a:p>
            <a:r>
              <a:rPr lang="en-GB" dirty="0">
                <a:solidFill>
                  <a:schemeClr val="tx2"/>
                </a:solidFill>
              </a:rPr>
              <a:t>The age of people using drugs in the UK continues to trend upwards such that 56% of people in treatment are over </a:t>
            </a:r>
            <a:r>
              <a:rPr lang="en-GB" dirty="0" smtClean="0">
                <a:solidFill>
                  <a:schemeClr val="tx2"/>
                </a:solidFill>
              </a:rPr>
              <a:t>40-years-old.</a:t>
            </a:r>
            <a:endParaRPr lang="en-GB" dirty="0">
              <a:solidFill>
                <a:schemeClr val="tx2"/>
              </a:solidFill>
            </a:endParaRPr>
          </a:p>
          <a:p>
            <a:endParaRPr lang="en-GB" dirty="0" smtClean="0">
              <a:solidFill>
                <a:schemeClr val="tx2"/>
              </a:solidFill>
            </a:endParaRPr>
          </a:p>
          <a:p>
            <a:endParaRPr lang="en-GB" dirty="0" smtClean="0">
              <a:solidFill>
                <a:schemeClr val="tx2"/>
              </a:solidFill>
            </a:endParaRPr>
          </a:p>
          <a:p>
            <a:r>
              <a:rPr lang="en-GB" dirty="0" err="1" smtClean="0">
                <a:solidFill>
                  <a:schemeClr val="tx2"/>
                </a:solidFill>
              </a:rPr>
              <a:t>WoS</a:t>
            </a:r>
            <a:r>
              <a:rPr lang="en-GB" dirty="0" smtClean="0">
                <a:solidFill>
                  <a:schemeClr val="tx2"/>
                </a:solidFill>
              </a:rPr>
              <a:t> accounts for 60% of drug use in Scotland, but only 49% of population.</a:t>
            </a:r>
            <a:endParaRPr lang="en-GB" dirty="0">
              <a:solidFill>
                <a:schemeClr val="tx2"/>
              </a:solidFill>
            </a:endParaRPr>
          </a:p>
          <a:p>
            <a:endParaRPr lang="en-GB" dirty="0" smtClean="0">
              <a:solidFill>
                <a:schemeClr val="tx2"/>
              </a:solidFill>
            </a:endParaRPr>
          </a:p>
          <a:p>
            <a:endParaRPr lang="en-GB" dirty="0">
              <a:solidFill>
                <a:schemeClr val="tx2"/>
              </a:solidFill>
            </a:endParaRPr>
          </a:p>
          <a:p>
            <a:r>
              <a:rPr lang="en-GB" dirty="0" err="1" smtClean="0">
                <a:solidFill>
                  <a:schemeClr val="tx2"/>
                </a:solidFill>
              </a:rPr>
              <a:t>Polydrug</a:t>
            </a:r>
            <a:r>
              <a:rPr lang="en-GB" dirty="0" smtClean="0">
                <a:solidFill>
                  <a:schemeClr val="tx2"/>
                </a:solidFill>
              </a:rPr>
              <a:t> </a:t>
            </a:r>
            <a:r>
              <a:rPr lang="en-GB" dirty="0">
                <a:solidFill>
                  <a:schemeClr val="tx2"/>
                </a:solidFill>
              </a:rPr>
              <a:t>use is increasing, </a:t>
            </a:r>
            <a:r>
              <a:rPr lang="en-GB" dirty="0" smtClean="0">
                <a:solidFill>
                  <a:schemeClr val="tx2"/>
                </a:solidFill>
              </a:rPr>
              <a:t>especially </a:t>
            </a:r>
            <a:r>
              <a:rPr lang="en-GB" dirty="0">
                <a:solidFill>
                  <a:schemeClr val="tx2"/>
                </a:solidFill>
              </a:rPr>
              <a:t>benzodiazepine use.</a:t>
            </a:r>
          </a:p>
          <a:p>
            <a:endParaRPr lang="en-GB" dirty="0"/>
          </a:p>
        </p:txBody>
      </p:sp>
      <p:pic>
        <p:nvPicPr>
          <p:cNvPr id="6" name="Picture 5"/>
          <p:cNvPicPr>
            <a:picLocks noChangeAspect="1"/>
          </p:cNvPicPr>
          <p:nvPr/>
        </p:nvPicPr>
        <p:blipFill rotWithShape="1">
          <a:blip r:embed="rId4"/>
          <a:srcRect l="4531" t="3997" r="5046" b="1855"/>
          <a:stretch/>
        </p:blipFill>
        <p:spPr>
          <a:xfrm>
            <a:off x="2553417" y="3907047"/>
            <a:ext cx="871269" cy="1302588"/>
          </a:xfrm>
          <a:prstGeom prst="rect">
            <a:avLst/>
          </a:prstGeom>
        </p:spPr>
      </p:pic>
      <p:pic>
        <p:nvPicPr>
          <p:cNvPr id="8" name="Picture 7"/>
          <p:cNvPicPr>
            <a:picLocks noChangeAspect="1"/>
          </p:cNvPicPr>
          <p:nvPr/>
        </p:nvPicPr>
        <p:blipFill>
          <a:blip r:embed="rId5"/>
          <a:stretch>
            <a:fillRect/>
          </a:stretch>
        </p:blipFill>
        <p:spPr>
          <a:xfrm>
            <a:off x="2242070" y="5345142"/>
            <a:ext cx="1644129" cy="1082006"/>
          </a:xfrm>
          <a:prstGeom prst="rect">
            <a:avLst/>
          </a:prstGeom>
        </p:spPr>
      </p:pic>
      <p:pic>
        <p:nvPicPr>
          <p:cNvPr id="3" name="Picture 2"/>
          <p:cNvPicPr>
            <a:picLocks noChangeAspect="1"/>
          </p:cNvPicPr>
          <p:nvPr/>
        </p:nvPicPr>
        <p:blipFill rotWithShape="1">
          <a:blip r:embed="rId6"/>
          <a:srcRect l="14421" t="9215" r="18719" b="20759"/>
          <a:stretch/>
        </p:blipFill>
        <p:spPr>
          <a:xfrm>
            <a:off x="2474573" y="2581094"/>
            <a:ext cx="1052422" cy="1190446"/>
          </a:xfrm>
          <a:prstGeom prst="rect">
            <a:avLst/>
          </a:prstGeom>
        </p:spPr>
      </p:pic>
    </p:spTree>
    <p:extLst>
      <p:ext uri="{BB962C8B-B14F-4D97-AF65-F5344CB8AC3E}">
        <p14:creationId xmlns:p14="http://schemas.microsoft.com/office/powerpoint/2010/main" val="350979579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3668</TotalTime>
  <Words>3429</Words>
  <Application>Microsoft Office PowerPoint</Application>
  <PresentationFormat>Widescreen</PresentationFormat>
  <Paragraphs>487</Paragraphs>
  <Slides>59</Slides>
  <Notes>32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59</vt:i4>
      </vt:variant>
    </vt:vector>
  </HeadingPairs>
  <TitlesOfParts>
    <vt:vector size="70" baseType="lpstr">
      <vt:lpstr>Arial</vt:lpstr>
      <vt:lpstr>Calibri</vt:lpstr>
      <vt:lpstr>ReithSans</vt:lpstr>
      <vt:lpstr>Symbol</vt:lpstr>
      <vt:lpstr>Times New Roman</vt:lpstr>
      <vt:lpstr>Trebuchet MS</vt:lpstr>
      <vt:lpstr>Tw Cen MT</vt:lpstr>
      <vt:lpstr>Tw Cen MT Condensed</vt:lpstr>
      <vt:lpstr>Wingdings</vt:lpstr>
      <vt:lpstr>Wingdings 3</vt:lpstr>
      <vt:lpstr>Integral</vt:lpstr>
      <vt:lpstr> Palliative Care for Individuals with Substance Use Disorder </vt:lpstr>
      <vt:lpstr>Experience</vt:lpstr>
      <vt:lpstr>Intended Learning Outcomes</vt:lpstr>
      <vt:lpstr>But first…. Lets talk about language</vt:lpstr>
      <vt:lpstr>PowerPoint Presentation</vt:lpstr>
      <vt:lpstr>Terminology</vt:lpstr>
      <vt:lpstr>Background - Scotland</vt:lpstr>
      <vt:lpstr>Drug Related Deaths</vt:lpstr>
      <vt:lpstr>bACKGROUND</vt:lpstr>
      <vt:lpstr>Background – Multiple Complex Needs</vt:lpstr>
      <vt:lpstr>PowerPoint Presentation</vt:lpstr>
      <vt:lpstr>PowerPoint Presentation</vt:lpstr>
      <vt:lpstr>Multiple Complex needs </vt:lpstr>
      <vt:lpstr>Why Palliative care</vt:lpstr>
      <vt:lpstr>Why Palliative care</vt:lpstr>
      <vt:lpstr>So what does this mean?</vt:lpstr>
      <vt:lpstr>Often Coupled with</vt:lpstr>
      <vt:lpstr>Often Coupled with</vt:lpstr>
      <vt:lpstr>A Case – Lydia, 49F</vt:lpstr>
      <vt:lpstr>Lydia - Background</vt:lpstr>
      <vt:lpstr>Lydia - HPCT</vt:lpstr>
      <vt:lpstr>Lydia symptoms</vt:lpstr>
      <vt:lpstr>Lydia - management</vt:lpstr>
      <vt:lpstr>Lydia - Management</vt:lpstr>
      <vt:lpstr>Lydia - Discharge</vt:lpstr>
      <vt:lpstr>Lydia - community</vt:lpstr>
      <vt:lpstr>Lydia - Readmission</vt:lpstr>
      <vt:lpstr>Lydia – ONGOING CARE</vt:lpstr>
      <vt:lpstr>Lydia</vt:lpstr>
      <vt:lpstr>PowerPoint Presentation</vt:lpstr>
      <vt:lpstr>PowerPoint Presentation</vt:lpstr>
      <vt:lpstr>PowerPoint Presentation</vt:lpstr>
      <vt:lpstr>Where to Start?</vt:lpstr>
      <vt:lpstr>Where to Start?</vt:lpstr>
      <vt:lpstr>Talking about Drugs</vt:lpstr>
      <vt:lpstr>Substance Use Service</vt:lpstr>
      <vt:lpstr>PowerPoint Presentation</vt:lpstr>
      <vt:lpstr>Pain Management:  My Experiences</vt:lpstr>
      <vt:lpstr>Pain Management: My Experiences</vt:lpstr>
      <vt:lpstr>Sometimes:</vt:lpstr>
      <vt:lpstr>Perhaps ?</vt:lpstr>
      <vt:lpstr>Analgesia</vt:lpstr>
      <vt:lpstr>Breakthrough Analgesia</vt:lpstr>
      <vt:lpstr>Breakthrough Analgesia</vt:lpstr>
      <vt:lpstr>Adjuvant Analgesia</vt:lpstr>
      <vt:lpstr>Methadone MAT</vt:lpstr>
      <vt:lpstr>  Opioid Withdrawal    Not uncommon and can go unrecognised.  Give some immediate release opioid.  If 3 or more doses of Methadone MAT have been missed, contact SUS for advice on how to restart - may need a lower restart dose.   ** BENZO WITHDRAWAL **</vt:lpstr>
      <vt:lpstr>Methadone MAT at End of Life</vt:lpstr>
      <vt:lpstr>Buprenorphine MAT </vt:lpstr>
      <vt:lpstr>BuprenorphineMAT </vt:lpstr>
      <vt:lpstr> At Home Naloxone      Be mindful of Naloxone at home  Is this still appropriate?   Individuals and carers may require education around this. </vt:lpstr>
      <vt:lpstr>Families &amp; Friends</vt:lpstr>
      <vt:lpstr>Families &amp; Friends</vt:lpstr>
      <vt:lpstr>Families &amp; Friends</vt:lpstr>
      <vt:lpstr>Summary</vt:lpstr>
      <vt:lpstr>Summary</vt:lpstr>
      <vt:lpstr>Summary</vt:lpstr>
      <vt:lpstr>References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End of Life Care for Individuals with Substance Use Disorder</dc:title>
  <dc:creator>Cieran McKiernan</dc:creator>
  <cp:lastModifiedBy>O'Gorman, Patricia</cp:lastModifiedBy>
  <cp:revision>124</cp:revision>
  <dcterms:created xsi:type="dcterms:W3CDTF">2022-04-25T11:54:49Z</dcterms:created>
  <dcterms:modified xsi:type="dcterms:W3CDTF">2025-05-19T13:04:03Z</dcterms:modified>
</cp:coreProperties>
</file>