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41"/>
  </p:notesMasterIdLst>
  <p:handoutMasterIdLst>
    <p:handoutMasterId r:id="rId42"/>
  </p:handoutMasterIdLst>
  <p:sldIdLst>
    <p:sldId id="256" r:id="rId2"/>
    <p:sldId id="284" r:id="rId3"/>
    <p:sldId id="262" r:id="rId4"/>
    <p:sldId id="258" r:id="rId5"/>
    <p:sldId id="308" r:id="rId6"/>
    <p:sldId id="287" r:id="rId7"/>
    <p:sldId id="310" r:id="rId8"/>
    <p:sldId id="259" r:id="rId9"/>
    <p:sldId id="285" r:id="rId10"/>
    <p:sldId id="263" r:id="rId11"/>
    <p:sldId id="311" r:id="rId12"/>
    <p:sldId id="270" r:id="rId13"/>
    <p:sldId id="265" r:id="rId14"/>
    <p:sldId id="289" r:id="rId15"/>
    <p:sldId id="304" r:id="rId16"/>
    <p:sldId id="271" r:id="rId17"/>
    <p:sldId id="296" r:id="rId18"/>
    <p:sldId id="283" r:id="rId19"/>
    <p:sldId id="297" r:id="rId20"/>
    <p:sldId id="305" r:id="rId21"/>
    <p:sldId id="298" r:id="rId22"/>
    <p:sldId id="299" r:id="rId23"/>
    <p:sldId id="267" r:id="rId24"/>
    <p:sldId id="301" r:id="rId25"/>
    <p:sldId id="290" r:id="rId26"/>
    <p:sldId id="273" r:id="rId27"/>
    <p:sldId id="302" r:id="rId28"/>
    <p:sldId id="274" r:id="rId29"/>
    <p:sldId id="306" r:id="rId30"/>
    <p:sldId id="275" r:id="rId31"/>
    <p:sldId id="312" r:id="rId32"/>
    <p:sldId id="300" r:id="rId33"/>
    <p:sldId id="313" r:id="rId34"/>
    <p:sldId id="303" r:id="rId35"/>
    <p:sldId id="276" r:id="rId36"/>
    <p:sldId id="277" r:id="rId37"/>
    <p:sldId id="314" r:id="rId38"/>
    <p:sldId id="278" r:id="rId39"/>
    <p:sldId id="280"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71" autoAdjust="0"/>
  </p:normalViewPr>
  <p:slideViewPr>
    <p:cSldViewPr snapToGrid="0">
      <p:cViewPr varScale="1">
        <p:scale>
          <a:sx n="77" d="100"/>
          <a:sy n="77" d="100"/>
        </p:scale>
        <p:origin x="906" y="84"/>
      </p:cViewPr>
      <p:guideLst/>
    </p:cSldViewPr>
  </p:slideViewPr>
  <p:notesTextViewPr>
    <p:cViewPr>
      <p:scale>
        <a:sx n="1" d="1"/>
        <a:sy n="1" d="1"/>
      </p:scale>
      <p:origin x="0" y="0"/>
    </p:cViewPr>
  </p:notesTextViewPr>
  <p:sorterViewPr>
    <p:cViewPr varScale="1">
      <p:scale>
        <a:sx n="100" d="100"/>
        <a:sy n="100" d="100"/>
      </p:scale>
      <p:origin x="0" y="-4662"/>
    </p:cViewPr>
  </p:sorterViewPr>
  <p:notesViewPr>
    <p:cSldViewPr snapToGrid="0">
      <p:cViewPr varScale="1">
        <p:scale>
          <a:sx n="66" d="100"/>
          <a:sy n="66" d="100"/>
        </p:scale>
        <p:origin x="32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1291F-E8E7-4AFE-8776-ED22F82A787A}" type="doc">
      <dgm:prSet loTypeId="urn:microsoft.com/office/officeart/2005/8/layout/gear1" loCatId="process" qsTypeId="urn:microsoft.com/office/officeart/2005/8/quickstyle/simple1" qsCatId="simple" csTypeId="urn:microsoft.com/office/officeart/2005/8/colors/accent1_2" csCatId="accent1" phldr="1"/>
      <dgm:spPr/>
    </dgm:pt>
    <dgm:pt modelId="{A88A3F03-4FB7-4998-9F7F-389690C7EDDF}">
      <dgm:prSet phldrT="[Text]" custT="1"/>
      <dgm:spPr>
        <a:solidFill>
          <a:schemeClr val="accent6">
            <a:lumMod val="75000"/>
          </a:schemeClr>
        </a:solidFill>
      </dgm:spPr>
      <dgm:t>
        <a:bodyPr/>
        <a:lstStyle/>
        <a:p>
          <a:r>
            <a:rPr lang="en-GB" sz="3600" dirty="0" smtClean="0"/>
            <a:t>Facts</a:t>
          </a:r>
          <a:endParaRPr lang="en-GB" sz="3600" dirty="0"/>
        </a:p>
      </dgm:t>
    </dgm:pt>
    <dgm:pt modelId="{80F5F4EA-B156-4BFB-9F19-E705D272DFFB}" type="parTrans" cxnId="{2A956918-C507-4760-B773-9732B939D642}">
      <dgm:prSet/>
      <dgm:spPr/>
      <dgm:t>
        <a:bodyPr/>
        <a:lstStyle/>
        <a:p>
          <a:endParaRPr lang="en-GB"/>
        </a:p>
      </dgm:t>
    </dgm:pt>
    <dgm:pt modelId="{6CD7C0C1-3429-46CA-8934-D24AF0C586FD}" type="sibTrans" cxnId="{2A956918-C507-4760-B773-9732B939D642}">
      <dgm:prSet/>
      <dgm:spPr/>
      <dgm:t>
        <a:bodyPr/>
        <a:lstStyle/>
        <a:p>
          <a:endParaRPr lang="en-GB"/>
        </a:p>
      </dgm:t>
    </dgm:pt>
    <dgm:pt modelId="{BF1D8A91-187E-4206-ADCA-427C105703E4}">
      <dgm:prSet phldrT="[Text]" custT="1"/>
      <dgm:spPr>
        <a:solidFill>
          <a:schemeClr val="accent6">
            <a:lumMod val="60000"/>
            <a:lumOff val="40000"/>
          </a:schemeClr>
        </a:solidFill>
      </dgm:spPr>
      <dgm:t>
        <a:bodyPr/>
        <a:lstStyle/>
        <a:p>
          <a:r>
            <a:rPr lang="en-GB" sz="1400" dirty="0" smtClean="0"/>
            <a:t>Opinions</a:t>
          </a:r>
          <a:endParaRPr lang="en-GB" sz="1400" dirty="0"/>
        </a:p>
      </dgm:t>
    </dgm:pt>
    <dgm:pt modelId="{DAF9DA2D-E316-4E9F-9EC8-C005375ABCB7}" type="parTrans" cxnId="{D3286918-DA96-46AA-A223-6DB2F788DA3D}">
      <dgm:prSet/>
      <dgm:spPr/>
      <dgm:t>
        <a:bodyPr/>
        <a:lstStyle/>
        <a:p>
          <a:endParaRPr lang="en-GB"/>
        </a:p>
      </dgm:t>
    </dgm:pt>
    <dgm:pt modelId="{BC5BE5EB-13C9-456F-BAED-AF7CF7065F7F}" type="sibTrans" cxnId="{D3286918-DA96-46AA-A223-6DB2F788DA3D}">
      <dgm:prSet/>
      <dgm:spPr/>
      <dgm:t>
        <a:bodyPr/>
        <a:lstStyle/>
        <a:p>
          <a:endParaRPr lang="en-GB"/>
        </a:p>
      </dgm:t>
    </dgm:pt>
    <dgm:pt modelId="{20815AD6-96F7-47D7-901E-88F134F87D10}">
      <dgm:prSet phldrT="[Text]"/>
      <dgm:spPr>
        <a:solidFill>
          <a:schemeClr val="accent5">
            <a:lumMod val="60000"/>
            <a:lumOff val="40000"/>
          </a:schemeClr>
        </a:solidFill>
      </dgm:spPr>
      <dgm:t>
        <a:bodyPr/>
        <a:lstStyle/>
        <a:p>
          <a:r>
            <a:rPr lang="en-GB" dirty="0" smtClean="0"/>
            <a:t>values</a:t>
          </a:r>
          <a:endParaRPr lang="en-GB" dirty="0"/>
        </a:p>
      </dgm:t>
    </dgm:pt>
    <dgm:pt modelId="{430B82FA-B424-43FA-B724-0048302E4E5C}" type="parTrans" cxnId="{E3854614-4ED2-4E0A-A309-532F3B72CDE9}">
      <dgm:prSet/>
      <dgm:spPr/>
      <dgm:t>
        <a:bodyPr/>
        <a:lstStyle/>
        <a:p>
          <a:endParaRPr lang="en-GB"/>
        </a:p>
      </dgm:t>
    </dgm:pt>
    <dgm:pt modelId="{D22B5D1A-390F-452D-A8B3-8F13C2F089E9}" type="sibTrans" cxnId="{E3854614-4ED2-4E0A-A309-532F3B72CDE9}">
      <dgm:prSet/>
      <dgm:spPr/>
      <dgm:t>
        <a:bodyPr/>
        <a:lstStyle/>
        <a:p>
          <a:endParaRPr lang="en-GB"/>
        </a:p>
      </dgm:t>
    </dgm:pt>
    <dgm:pt modelId="{8D3EB39F-27B4-4F58-BC83-2A7E3E3EB7EA}" type="pres">
      <dgm:prSet presAssocID="{3FE1291F-E8E7-4AFE-8776-ED22F82A787A}" presName="composite" presStyleCnt="0">
        <dgm:presLayoutVars>
          <dgm:chMax val="3"/>
          <dgm:animLvl val="lvl"/>
          <dgm:resizeHandles val="exact"/>
        </dgm:presLayoutVars>
      </dgm:prSet>
      <dgm:spPr/>
    </dgm:pt>
    <dgm:pt modelId="{CCAA348F-C76F-45C1-B4C2-6C1AE41AA9EE}" type="pres">
      <dgm:prSet presAssocID="{A88A3F03-4FB7-4998-9F7F-389690C7EDDF}" presName="gear1" presStyleLbl="node1" presStyleIdx="0" presStyleCnt="3">
        <dgm:presLayoutVars>
          <dgm:chMax val="1"/>
          <dgm:bulletEnabled val="1"/>
        </dgm:presLayoutVars>
      </dgm:prSet>
      <dgm:spPr/>
      <dgm:t>
        <a:bodyPr/>
        <a:lstStyle/>
        <a:p>
          <a:endParaRPr lang="en-GB"/>
        </a:p>
      </dgm:t>
    </dgm:pt>
    <dgm:pt modelId="{B8A56A9A-A163-42DE-9F68-FBD6BE17688F}" type="pres">
      <dgm:prSet presAssocID="{A88A3F03-4FB7-4998-9F7F-389690C7EDDF}" presName="gear1srcNode" presStyleLbl="node1" presStyleIdx="0" presStyleCnt="3"/>
      <dgm:spPr/>
      <dgm:t>
        <a:bodyPr/>
        <a:lstStyle/>
        <a:p>
          <a:endParaRPr lang="en-GB"/>
        </a:p>
      </dgm:t>
    </dgm:pt>
    <dgm:pt modelId="{16F5CE0D-1A03-4CE0-9367-FE60284F58B9}" type="pres">
      <dgm:prSet presAssocID="{A88A3F03-4FB7-4998-9F7F-389690C7EDDF}" presName="gear1dstNode" presStyleLbl="node1" presStyleIdx="0" presStyleCnt="3"/>
      <dgm:spPr/>
      <dgm:t>
        <a:bodyPr/>
        <a:lstStyle/>
        <a:p>
          <a:endParaRPr lang="en-GB"/>
        </a:p>
      </dgm:t>
    </dgm:pt>
    <dgm:pt modelId="{3E11681E-210E-4F95-B46E-66A2F8D84BC4}" type="pres">
      <dgm:prSet presAssocID="{BF1D8A91-187E-4206-ADCA-427C105703E4}" presName="gear2" presStyleLbl="node1" presStyleIdx="1" presStyleCnt="3">
        <dgm:presLayoutVars>
          <dgm:chMax val="1"/>
          <dgm:bulletEnabled val="1"/>
        </dgm:presLayoutVars>
      </dgm:prSet>
      <dgm:spPr/>
      <dgm:t>
        <a:bodyPr/>
        <a:lstStyle/>
        <a:p>
          <a:endParaRPr lang="en-GB"/>
        </a:p>
      </dgm:t>
    </dgm:pt>
    <dgm:pt modelId="{F777BBF2-9226-483A-BD2A-08CC99F1F3DC}" type="pres">
      <dgm:prSet presAssocID="{BF1D8A91-187E-4206-ADCA-427C105703E4}" presName="gear2srcNode" presStyleLbl="node1" presStyleIdx="1" presStyleCnt="3"/>
      <dgm:spPr/>
      <dgm:t>
        <a:bodyPr/>
        <a:lstStyle/>
        <a:p>
          <a:endParaRPr lang="en-GB"/>
        </a:p>
      </dgm:t>
    </dgm:pt>
    <dgm:pt modelId="{75650C1A-26F8-4856-84EA-17F909EB2D2B}" type="pres">
      <dgm:prSet presAssocID="{BF1D8A91-187E-4206-ADCA-427C105703E4}" presName="gear2dstNode" presStyleLbl="node1" presStyleIdx="1" presStyleCnt="3"/>
      <dgm:spPr/>
      <dgm:t>
        <a:bodyPr/>
        <a:lstStyle/>
        <a:p>
          <a:endParaRPr lang="en-GB"/>
        </a:p>
      </dgm:t>
    </dgm:pt>
    <dgm:pt modelId="{EF40057C-B43C-4229-837B-9C083CAD78AB}" type="pres">
      <dgm:prSet presAssocID="{20815AD6-96F7-47D7-901E-88F134F87D10}" presName="gear3" presStyleLbl="node1" presStyleIdx="2" presStyleCnt="3"/>
      <dgm:spPr/>
      <dgm:t>
        <a:bodyPr/>
        <a:lstStyle/>
        <a:p>
          <a:endParaRPr lang="en-GB"/>
        </a:p>
      </dgm:t>
    </dgm:pt>
    <dgm:pt modelId="{A00328CF-0431-4D98-877A-19B1EB4D7D31}" type="pres">
      <dgm:prSet presAssocID="{20815AD6-96F7-47D7-901E-88F134F87D10}" presName="gear3tx" presStyleLbl="node1" presStyleIdx="2" presStyleCnt="3">
        <dgm:presLayoutVars>
          <dgm:chMax val="1"/>
          <dgm:bulletEnabled val="1"/>
        </dgm:presLayoutVars>
      </dgm:prSet>
      <dgm:spPr/>
      <dgm:t>
        <a:bodyPr/>
        <a:lstStyle/>
        <a:p>
          <a:endParaRPr lang="en-GB"/>
        </a:p>
      </dgm:t>
    </dgm:pt>
    <dgm:pt modelId="{DF26B376-24B5-4A98-8B62-150A7A5BA5DE}" type="pres">
      <dgm:prSet presAssocID="{20815AD6-96F7-47D7-901E-88F134F87D10}" presName="gear3srcNode" presStyleLbl="node1" presStyleIdx="2" presStyleCnt="3"/>
      <dgm:spPr/>
      <dgm:t>
        <a:bodyPr/>
        <a:lstStyle/>
        <a:p>
          <a:endParaRPr lang="en-GB"/>
        </a:p>
      </dgm:t>
    </dgm:pt>
    <dgm:pt modelId="{25FA1855-4C7D-4100-9868-DB5D5F8F9A6B}" type="pres">
      <dgm:prSet presAssocID="{20815AD6-96F7-47D7-901E-88F134F87D10}" presName="gear3dstNode" presStyleLbl="node1" presStyleIdx="2" presStyleCnt="3"/>
      <dgm:spPr/>
      <dgm:t>
        <a:bodyPr/>
        <a:lstStyle/>
        <a:p>
          <a:endParaRPr lang="en-GB"/>
        </a:p>
      </dgm:t>
    </dgm:pt>
    <dgm:pt modelId="{69F0A61C-683F-429E-BE3B-1EB1E8DB08ED}" type="pres">
      <dgm:prSet presAssocID="{6CD7C0C1-3429-46CA-8934-D24AF0C586FD}" presName="connector1" presStyleLbl="sibTrans2D1" presStyleIdx="0" presStyleCnt="3"/>
      <dgm:spPr/>
      <dgm:t>
        <a:bodyPr/>
        <a:lstStyle/>
        <a:p>
          <a:endParaRPr lang="en-GB"/>
        </a:p>
      </dgm:t>
    </dgm:pt>
    <dgm:pt modelId="{8C406729-6499-4C82-A75B-1151F615577A}" type="pres">
      <dgm:prSet presAssocID="{BC5BE5EB-13C9-456F-BAED-AF7CF7065F7F}" presName="connector2" presStyleLbl="sibTrans2D1" presStyleIdx="1" presStyleCnt="3"/>
      <dgm:spPr/>
      <dgm:t>
        <a:bodyPr/>
        <a:lstStyle/>
        <a:p>
          <a:endParaRPr lang="en-GB"/>
        </a:p>
      </dgm:t>
    </dgm:pt>
    <dgm:pt modelId="{A0FE7174-6C2E-4142-9611-9FD274127BA7}" type="pres">
      <dgm:prSet presAssocID="{D22B5D1A-390F-452D-A8B3-8F13C2F089E9}" presName="connector3" presStyleLbl="sibTrans2D1" presStyleIdx="2" presStyleCnt="3"/>
      <dgm:spPr/>
      <dgm:t>
        <a:bodyPr/>
        <a:lstStyle/>
        <a:p>
          <a:endParaRPr lang="en-GB"/>
        </a:p>
      </dgm:t>
    </dgm:pt>
  </dgm:ptLst>
  <dgm:cxnLst>
    <dgm:cxn modelId="{3EFDF899-529A-437E-8F71-0A97684DB10C}" type="presOf" srcId="{A88A3F03-4FB7-4998-9F7F-389690C7EDDF}" destId="{B8A56A9A-A163-42DE-9F68-FBD6BE17688F}" srcOrd="1" destOrd="0" presId="urn:microsoft.com/office/officeart/2005/8/layout/gear1"/>
    <dgm:cxn modelId="{E5136A4D-26C2-4062-BDCA-372C6455D2B2}" type="presOf" srcId="{A88A3F03-4FB7-4998-9F7F-389690C7EDDF}" destId="{CCAA348F-C76F-45C1-B4C2-6C1AE41AA9EE}" srcOrd="0" destOrd="0" presId="urn:microsoft.com/office/officeart/2005/8/layout/gear1"/>
    <dgm:cxn modelId="{B481D53F-DA63-4584-B651-9C856C237E9B}" type="presOf" srcId="{20815AD6-96F7-47D7-901E-88F134F87D10}" destId="{DF26B376-24B5-4A98-8B62-150A7A5BA5DE}" srcOrd="2" destOrd="0" presId="urn:microsoft.com/office/officeart/2005/8/layout/gear1"/>
    <dgm:cxn modelId="{D3286918-DA96-46AA-A223-6DB2F788DA3D}" srcId="{3FE1291F-E8E7-4AFE-8776-ED22F82A787A}" destId="{BF1D8A91-187E-4206-ADCA-427C105703E4}" srcOrd="1" destOrd="0" parTransId="{DAF9DA2D-E316-4E9F-9EC8-C005375ABCB7}" sibTransId="{BC5BE5EB-13C9-456F-BAED-AF7CF7065F7F}"/>
    <dgm:cxn modelId="{8C8E1603-4745-46D9-B4CE-C0645BEC7230}" type="presOf" srcId="{BC5BE5EB-13C9-456F-BAED-AF7CF7065F7F}" destId="{8C406729-6499-4C82-A75B-1151F615577A}" srcOrd="0" destOrd="0" presId="urn:microsoft.com/office/officeart/2005/8/layout/gear1"/>
    <dgm:cxn modelId="{5116CBF8-7645-45C0-A50E-1872AF23448E}" type="presOf" srcId="{D22B5D1A-390F-452D-A8B3-8F13C2F089E9}" destId="{A0FE7174-6C2E-4142-9611-9FD274127BA7}" srcOrd="0" destOrd="0" presId="urn:microsoft.com/office/officeart/2005/8/layout/gear1"/>
    <dgm:cxn modelId="{E3854614-4ED2-4E0A-A309-532F3B72CDE9}" srcId="{3FE1291F-E8E7-4AFE-8776-ED22F82A787A}" destId="{20815AD6-96F7-47D7-901E-88F134F87D10}" srcOrd="2" destOrd="0" parTransId="{430B82FA-B424-43FA-B724-0048302E4E5C}" sibTransId="{D22B5D1A-390F-452D-A8B3-8F13C2F089E9}"/>
    <dgm:cxn modelId="{9DEB33B1-0AF9-4884-941B-E94519983B93}" type="presOf" srcId="{BF1D8A91-187E-4206-ADCA-427C105703E4}" destId="{75650C1A-26F8-4856-84EA-17F909EB2D2B}" srcOrd="2" destOrd="0" presId="urn:microsoft.com/office/officeart/2005/8/layout/gear1"/>
    <dgm:cxn modelId="{9BB88186-3190-49A2-9F6E-DFC7263503DE}" type="presOf" srcId="{3FE1291F-E8E7-4AFE-8776-ED22F82A787A}" destId="{8D3EB39F-27B4-4F58-BC83-2A7E3E3EB7EA}" srcOrd="0" destOrd="0" presId="urn:microsoft.com/office/officeart/2005/8/layout/gear1"/>
    <dgm:cxn modelId="{26EA1BAC-A729-4325-9BCD-DEFD90A96D8A}" type="presOf" srcId="{20815AD6-96F7-47D7-901E-88F134F87D10}" destId="{EF40057C-B43C-4229-837B-9C083CAD78AB}" srcOrd="0" destOrd="0" presId="urn:microsoft.com/office/officeart/2005/8/layout/gear1"/>
    <dgm:cxn modelId="{1CDA4876-A898-4EFA-9814-648B5CE990BE}" type="presOf" srcId="{A88A3F03-4FB7-4998-9F7F-389690C7EDDF}" destId="{16F5CE0D-1A03-4CE0-9367-FE60284F58B9}" srcOrd="2" destOrd="0" presId="urn:microsoft.com/office/officeart/2005/8/layout/gear1"/>
    <dgm:cxn modelId="{FC6F31BC-C5B9-4B0A-937E-DB7C821203C3}" type="presOf" srcId="{BF1D8A91-187E-4206-ADCA-427C105703E4}" destId="{3E11681E-210E-4F95-B46E-66A2F8D84BC4}" srcOrd="0" destOrd="0" presId="urn:microsoft.com/office/officeart/2005/8/layout/gear1"/>
    <dgm:cxn modelId="{A07A03B1-3EC2-4E0C-90AB-11A33FB9D55C}" type="presOf" srcId="{BF1D8A91-187E-4206-ADCA-427C105703E4}" destId="{F777BBF2-9226-483A-BD2A-08CC99F1F3DC}" srcOrd="1" destOrd="0" presId="urn:microsoft.com/office/officeart/2005/8/layout/gear1"/>
    <dgm:cxn modelId="{795B0BDF-EB0F-4F81-A899-8635D8E44F9A}" type="presOf" srcId="{20815AD6-96F7-47D7-901E-88F134F87D10}" destId="{25FA1855-4C7D-4100-9868-DB5D5F8F9A6B}" srcOrd="3" destOrd="0" presId="urn:microsoft.com/office/officeart/2005/8/layout/gear1"/>
    <dgm:cxn modelId="{10575CA4-7EDC-4555-9176-BC2E70273E3B}" type="presOf" srcId="{6CD7C0C1-3429-46CA-8934-D24AF0C586FD}" destId="{69F0A61C-683F-429E-BE3B-1EB1E8DB08ED}" srcOrd="0" destOrd="0" presId="urn:microsoft.com/office/officeart/2005/8/layout/gear1"/>
    <dgm:cxn modelId="{2A956918-C507-4760-B773-9732B939D642}" srcId="{3FE1291F-E8E7-4AFE-8776-ED22F82A787A}" destId="{A88A3F03-4FB7-4998-9F7F-389690C7EDDF}" srcOrd="0" destOrd="0" parTransId="{80F5F4EA-B156-4BFB-9F19-E705D272DFFB}" sibTransId="{6CD7C0C1-3429-46CA-8934-D24AF0C586FD}"/>
    <dgm:cxn modelId="{8FC1A0AE-124A-4C01-8CF0-6F67E7F27775}" type="presOf" srcId="{20815AD6-96F7-47D7-901E-88F134F87D10}" destId="{A00328CF-0431-4D98-877A-19B1EB4D7D31}" srcOrd="1" destOrd="0" presId="urn:microsoft.com/office/officeart/2005/8/layout/gear1"/>
    <dgm:cxn modelId="{6BC0D127-7CB4-433B-94F8-C69E37ABF78A}" type="presParOf" srcId="{8D3EB39F-27B4-4F58-BC83-2A7E3E3EB7EA}" destId="{CCAA348F-C76F-45C1-B4C2-6C1AE41AA9EE}" srcOrd="0" destOrd="0" presId="urn:microsoft.com/office/officeart/2005/8/layout/gear1"/>
    <dgm:cxn modelId="{BD4B7D66-E43F-4424-BBD4-ABB15B0FF0D9}" type="presParOf" srcId="{8D3EB39F-27B4-4F58-BC83-2A7E3E3EB7EA}" destId="{B8A56A9A-A163-42DE-9F68-FBD6BE17688F}" srcOrd="1" destOrd="0" presId="urn:microsoft.com/office/officeart/2005/8/layout/gear1"/>
    <dgm:cxn modelId="{63A2B149-394B-4D1D-824D-9A0F4DC9D026}" type="presParOf" srcId="{8D3EB39F-27B4-4F58-BC83-2A7E3E3EB7EA}" destId="{16F5CE0D-1A03-4CE0-9367-FE60284F58B9}" srcOrd="2" destOrd="0" presId="urn:microsoft.com/office/officeart/2005/8/layout/gear1"/>
    <dgm:cxn modelId="{67A0E28D-A47E-40DB-B2D7-9D6FE134C076}" type="presParOf" srcId="{8D3EB39F-27B4-4F58-BC83-2A7E3E3EB7EA}" destId="{3E11681E-210E-4F95-B46E-66A2F8D84BC4}" srcOrd="3" destOrd="0" presId="urn:microsoft.com/office/officeart/2005/8/layout/gear1"/>
    <dgm:cxn modelId="{C27FD873-04C5-4554-8731-160F2809EE4A}" type="presParOf" srcId="{8D3EB39F-27B4-4F58-BC83-2A7E3E3EB7EA}" destId="{F777BBF2-9226-483A-BD2A-08CC99F1F3DC}" srcOrd="4" destOrd="0" presId="urn:microsoft.com/office/officeart/2005/8/layout/gear1"/>
    <dgm:cxn modelId="{6A9017CC-0D24-460D-8758-25E07719B62F}" type="presParOf" srcId="{8D3EB39F-27B4-4F58-BC83-2A7E3E3EB7EA}" destId="{75650C1A-26F8-4856-84EA-17F909EB2D2B}" srcOrd="5" destOrd="0" presId="urn:microsoft.com/office/officeart/2005/8/layout/gear1"/>
    <dgm:cxn modelId="{4EBBC7CB-F95E-4BA4-B5A1-68408630F925}" type="presParOf" srcId="{8D3EB39F-27B4-4F58-BC83-2A7E3E3EB7EA}" destId="{EF40057C-B43C-4229-837B-9C083CAD78AB}" srcOrd="6" destOrd="0" presId="urn:microsoft.com/office/officeart/2005/8/layout/gear1"/>
    <dgm:cxn modelId="{0CCA6862-98F8-489A-8145-CCE435F8BA84}" type="presParOf" srcId="{8D3EB39F-27B4-4F58-BC83-2A7E3E3EB7EA}" destId="{A00328CF-0431-4D98-877A-19B1EB4D7D31}" srcOrd="7" destOrd="0" presId="urn:microsoft.com/office/officeart/2005/8/layout/gear1"/>
    <dgm:cxn modelId="{23EE3061-E98B-471F-8617-F4C3E159E4DF}" type="presParOf" srcId="{8D3EB39F-27B4-4F58-BC83-2A7E3E3EB7EA}" destId="{DF26B376-24B5-4A98-8B62-150A7A5BA5DE}" srcOrd="8" destOrd="0" presId="urn:microsoft.com/office/officeart/2005/8/layout/gear1"/>
    <dgm:cxn modelId="{2CBB9542-1E6E-4F0A-960B-7AC629005754}" type="presParOf" srcId="{8D3EB39F-27B4-4F58-BC83-2A7E3E3EB7EA}" destId="{25FA1855-4C7D-4100-9868-DB5D5F8F9A6B}" srcOrd="9" destOrd="0" presId="urn:microsoft.com/office/officeart/2005/8/layout/gear1"/>
    <dgm:cxn modelId="{9E803F31-7080-4E16-874D-69E40BC0D8B1}" type="presParOf" srcId="{8D3EB39F-27B4-4F58-BC83-2A7E3E3EB7EA}" destId="{69F0A61C-683F-429E-BE3B-1EB1E8DB08ED}" srcOrd="10" destOrd="0" presId="urn:microsoft.com/office/officeart/2005/8/layout/gear1"/>
    <dgm:cxn modelId="{880B851F-12BE-4CC9-9175-7B98BD1D03D6}" type="presParOf" srcId="{8D3EB39F-27B4-4F58-BC83-2A7E3E3EB7EA}" destId="{8C406729-6499-4C82-A75B-1151F615577A}" srcOrd="11" destOrd="0" presId="urn:microsoft.com/office/officeart/2005/8/layout/gear1"/>
    <dgm:cxn modelId="{44022E2C-24F1-433A-BF19-C2D31C0D53C5}" type="presParOf" srcId="{8D3EB39F-27B4-4F58-BC83-2A7E3E3EB7EA}" destId="{A0FE7174-6C2E-4142-9611-9FD274127BA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E1291F-E8E7-4AFE-8776-ED22F82A787A}" type="doc">
      <dgm:prSet loTypeId="urn:microsoft.com/office/officeart/2005/8/layout/gear1" loCatId="process" qsTypeId="urn:microsoft.com/office/officeart/2005/8/quickstyle/simple1" qsCatId="simple" csTypeId="urn:microsoft.com/office/officeart/2005/8/colors/accent1_2" csCatId="accent1" phldr="1"/>
      <dgm:spPr/>
    </dgm:pt>
    <dgm:pt modelId="{A88A3F03-4FB7-4998-9F7F-389690C7EDDF}">
      <dgm:prSet phldrT="[Text]" custT="1"/>
      <dgm:spPr>
        <a:solidFill>
          <a:schemeClr val="accent6">
            <a:lumMod val="75000"/>
          </a:schemeClr>
        </a:solidFill>
      </dgm:spPr>
      <dgm:t>
        <a:bodyPr/>
        <a:lstStyle/>
        <a:p>
          <a:r>
            <a:rPr lang="en-GB" sz="3600" dirty="0" smtClean="0"/>
            <a:t>Facts</a:t>
          </a:r>
          <a:endParaRPr lang="en-GB" sz="3600" dirty="0"/>
        </a:p>
      </dgm:t>
    </dgm:pt>
    <dgm:pt modelId="{80F5F4EA-B156-4BFB-9F19-E705D272DFFB}" type="parTrans" cxnId="{2A956918-C507-4760-B773-9732B939D642}">
      <dgm:prSet/>
      <dgm:spPr/>
      <dgm:t>
        <a:bodyPr/>
        <a:lstStyle/>
        <a:p>
          <a:endParaRPr lang="en-GB"/>
        </a:p>
      </dgm:t>
    </dgm:pt>
    <dgm:pt modelId="{6CD7C0C1-3429-46CA-8934-D24AF0C586FD}" type="sibTrans" cxnId="{2A956918-C507-4760-B773-9732B939D642}">
      <dgm:prSet/>
      <dgm:spPr/>
      <dgm:t>
        <a:bodyPr/>
        <a:lstStyle/>
        <a:p>
          <a:endParaRPr lang="en-GB"/>
        </a:p>
      </dgm:t>
    </dgm:pt>
    <dgm:pt modelId="{BF1D8A91-187E-4206-ADCA-427C105703E4}">
      <dgm:prSet phldrT="[Text]" custT="1"/>
      <dgm:spPr>
        <a:solidFill>
          <a:schemeClr val="accent6">
            <a:lumMod val="60000"/>
            <a:lumOff val="40000"/>
          </a:schemeClr>
        </a:solidFill>
      </dgm:spPr>
      <dgm:t>
        <a:bodyPr/>
        <a:lstStyle/>
        <a:p>
          <a:r>
            <a:rPr lang="en-GB" sz="1400" dirty="0" smtClean="0"/>
            <a:t>Opinions</a:t>
          </a:r>
          <a:endParaRPr lang="en-GB" sz="1400" dirty="0"/>
        </a:p>
      </dgm:t>
    </dgm:pt>
    <dgm:pt modelId="{DAF9DA2D-E316-4E9F-9EC8-C005375ABCB7}" type="parTrans" cxnId="{D3286918-DA96-46AA-A223-6DB2F788DA3D}">
      <dgm:prSet/>
      <dgm:spPr/>
      <dgm:t>
        <a:bodyPr/>
        <a:lstStyle/>
        <a:p>
          <a:endParaRPr lang="en-GB"/>
        </a:p>
      </dgm:t>
    </dgm:pt>
    <dgm:pt modelId="{BC5BE5EB-13C9-456F-BAED-AF7CF7065F7F}" type="sibTrans" cxnId="{D3286918-DA96-46AA-A223-6DB2F788DA3D}">
      <dgm:prSet/>
      <dgm:spPr/>
      <dgm:t>
        <a:bodyPr/>
        <a:lstStyle/>
        <a:p>
          <a:endParaRPr lang="en-GB"/>
        </a:p>
      </dgm:t>
    </dgm:pt>
    <dgm:pt modelId="{20815AD6-96F7-47D7-901E-88F134F87D10}">
      <dgm:prSet phldrT="[Text]"/>
      <dgm:spPr>
        <a:solidFill>
          <a:schemeClr val="accent5">
            <a:lumMod val="60000"/>
            <a:lumOff val="40000"/>
          </a:schemeClr>
        </a:solidFill>
      </dgm:spPr>
      <dgm:t>
        <a:bodyPr/>
        <a:lstStyle/>
        <a:p>
          <a:r>
            <a:rPr lang="en-GB" dirty="0" smtClean="0"/>
            <a:t>values</a:t>
          </a:r>
          <a:endParaRPr lang="en-GB" dirty="0"/>
        </a:p>
      </dgm:t>
    </dgm:pt>
    <dgm:pt modelId="{430B82FA-B424-43FA-B724-0048302E4E5C}" type="parTrans" cxnId="{E3854614-4ED2-4E0A-A309-532F3B72CDE9}">
      <dgm:prSet/>
      <dgm:spPr/>
      <dgm:t>
        <a:bodyPr/>
        <a:lstStyle/>
        <a:p>
          <a:endParaRPr lang="en-GB"/>
        </a:p>
      </dgm:t>
    </dgm:pt>
    <dgm:pt modelId="{D22B5D1A-390F-452D-A8B3-8F13C2F089E9}" type="sibTrans" cxnId="{E3854614-4ED2-4E0A-A309-532F3B72CDE9}">
      <dgm:prSet/>
      <dgm:spPr/>
      <dgm:t>
        <a:bodyPr/>
        <a:lstStyle/>
        <a:p>
          <a:endParaRPr lang="en-GB"/>
        </a:p>
      </dgm:t>
    </dgm:pt>
    <dgm:pt modelId="{8D3EB39F-27B4-4F58-BC83-2A7E3E3EB7EA}" type="pres">
      <dgm:prSet presAssocID="{3FE1291F-E8E7-4AFE-8776-ED22F82A787A}" presName="composite" presStyleCnt="0">
        <dgm:presLayoutVars>
          <dgm:chMax val="3"/>
          <dgm:animLvl val="lvl"/>
          <dgm:resizeHandles val="exact"/>
        </dgm:presLayoutVars>
      </dgm:prSet>
      <dgm:spPr/>
    </dgm:pt>
    <dgm:pt modelId="{CCAA348F-C76F-45C1-B4C2-6C1AE41AA9EE}" type="pres">
      <dgm:prSet presAssocID="{A88A3F03-4FB7-4998-9F7F-389690C7EDDF}" presName="gear1" presStyleLbl="node1" presStyleIdx="0" presStyleCnt="3" custLinFactNeighborX="-2428" custLinFactNeighborY="-3696">
        <dgm:presLayoutVars>
          <dgm:chMax val="1"/>
          <dgm:bulletEnabled val="1"/>
        </dgm:presLayoutVars>
      </dgm:prSet>
      <dgm:spPr/>
      <dgm:t>
        <a:bodyPr/>
        <a:lstStyle/>
        <a:p>
          <a:endParaRPr lang="en-GB"/>
        </a:p>
      </dgm:t>
    </dgm:pt>
    <dgm:pt modelId="{B8A56A9A-A163-42DE-9F68-FBD6BE17688F}" type="pres">
      <dgm:prSet presAssocID="{A88A3F03-4FB7-4998-9F7F-389690C7EDDF}" presName="gear1srcNode" presStyleLbl="node1" presStyleIdx="0" presStyleCnt="3"/>
      <dgm:spPr/>
      <dgm:t>
        <a:bodyPr/>
        <a:lstStyle/>
        <a:p>
          <a:endParaRPr lang="en-GB"/>
        </a:p>
      </dgm:t>
    </dgm:pt>
    <dgm:pt modelId="{16F5CE0D-1A03-4CE0-9367-FE60284F58B9}" type="pres">
      <dgm:prSet presAssocID="{A88A3F03-4FB7-4998-9F7F-389690C7EDDF}" presName="gear1dstNode" presStyleLbl="node1" presStyleIdx="0" presStyleCnt="3"/>
      <dgm:spPr/>
      <dgm:t>
        <a:bodyPr/>
        <a:lstStyle/>
        <a:p>
          <a:endParaRPr lang="en-GB"/>
        </a:p>
      </dgm:t>
    </dgm:pt>
    <dgm:pt modelId="{3E11681E-210E-4F95-B46E-66A2F8D84BC4}" type="pres">
      <dgm:prSet presAssocID="{BF1D8A91-187E-4206-ADCA-427C105703E4}" presName="gear2" presStyleLbl="node1" presStyleIdx="1" presStyleCnt="3">
        <dgm:presLayoutVars>
          <dgm:chMax val="1"/>
          <dgm:bulletEnabled val="1"/>
        </dgm:presLayoutVars>
      </dgm:prSet>
      <dgm:spPr/>
      <dgm:t>
        <a:bodyPr/>
        <a:lstStyle/>
        <a:p>
          <a:endParaRPr lang="en-GB"/>
        </a:p>
      </dgm:t>
    </dgm:pt>
    <dgm:pt modelId="{F777BBF2-9226-483A-BD2A-08CC99F1F3DC}" type="pres">
      <dgm:prSet presAssocID="{BF1D8A91-187E-4206-ADCA-427C105703E4}" presName="gear2srcNode" presStyleLbl="node1" presStyleIdx="1" presStyleCnt="3"/>
      <dgm:spPr/>
      <dgm:t>
        <a:bodyPr/>
        <a:lstStyle/>
        <a:p>
          <a:endParaRPr lang="en-GB"/>
        </a:p>
      </dgm:t>
    </dgm:pt>
    <dgm:pt modelId="{75650C1A-26F8-4856-84EA-17F909EB2D2B}" type="pres">
      <dgm:prSet presAssocID="{BF1D8A91-187E-4206-ADCA-427C105703E4}" presName="gear2dstNode" presStyleLbl="node1" presStyleIdx="1" presStyleCnt="3"/>
      <dgm:spPr/>
      <dgm:t>
        <a:bodyPr/>
        <a:lstStyle/>
        <a:p>
          <a:endParaRPr lang="en-GB"/>
        </a:p>
      </dgm:t>
    </dgm:pt>
    <dgm:pt modelId="{EF40057C-B43C-4229-837B-9C083CAD78AB}" type="pres">
      <dgm:prSet presAssocID="{20815AD6-96F7-47D7-901E-88F134F87D10}" presName="gear3" presStyleLbl="node1" presStyleIdx="2" presStyleCnt="3"/>
      <dgm:spPr/>
      <dgm:t>
        <a:bodyPr/>
        <a:lstStyle/>
        <a:p>
          <a:endParaRPr lang="en-GB"/>
        </a:p>
      </dgm:t>
    </dgm:pt>
    <dgm:pt modelId="{A00328CF-0431-4D98-877A-19B1EB4D7D31}" type="pres">
      <dgm:prSet presAssocID="{20815AD6-96F7-47D7-901E-88F134F87D10}" presName="gear3tx" presStyleLbl="node1" presStyleIdx="2" presStyleCnt="3">
        <dgm:presLayoutVars>
          <dgm:chMax val="1"/>
          <dgm:bulletEnabled val="1"/>
        </dgm:presLayoutVars>
      </dgm:prSet>
      <dgm:spPr/>
      <dgm:t>
        <a:bodyPr/>
        <a:lstStyle/>
        <a:p>
          <a:endParaRPr lang="en-GB"/>
        </a:p>
      </dgm:t>
    </dgm:pt>
    <dgm:pt modelId="{DF26B376-24B5-4A98-8B62-150A7A5BA5DE}" type="pres">
      <dgm:prSet presAssocID="{20815AD6-96F7-47D7-901E-88F134F87D10}" presName="gear3srcNode" presStyleLbl="node1" presStyleIdx="2" presStyleCnt="3"/>
      <dgm:spPr/>
      <dgm:t>
        <a:bodyPr/>
        <a:lstStyle/>
        <a:p>
          <a:endParaRPr lang="en-GB"/>
        </a:p>
      </dgm:t>
    </dgm:pt>
    <dgm:pt modelId="{25FA1855-4C7D-4100-9868-DB5D5F8F9A6B}" type="pres">
      <dgm:prSet presAssocID="{20815AD6-96F7-47D7-901E-88F134F87D10}" presName="gear3dstNode" presStyleLbl="node1" presStyleIdx="2" presStyleCnt="3"/>
      <dgm:spPr/>
      <dgm:t>
        <a:bodyPr/>
        <a:lstStyle/>
        <a:p>
          <a:endParaRPr lang="en-GB"/>
        </a:p>
      </dgm:t>
    </dgm:pt>
    <dgm:pt modelId="{69F0A61C-683F-429E-BE3B-1EB1E8DB08ED}" type="pres">
      <dgm:prSet presAssocID="{6CD7C0C1-3429-46CA-8934-D24AF0C586FD}" presName="connector1" presStyleLbl="sibTrans2D1" presStyleIdx="0" presStyleCnt="3"/>
      <dgm:spPr/>
      <dgm:t>
        <a:bodyPr/>
        <a:lstStyle/>
        <a:p>
          <a:endParaRPr lang="en-GB"/>
        </a:p>
      </dgm:t>
    </dgm:pt>
    <dgm:pt modelId="{8C406729-6499-4C82-A75B-1151F615577A}" type="pres">
      <dgm:prSet presAssocID="{BC5BE5EB-13C9-456F-BAED-AF7CF7065F7F}" presName="connector2" presStyleLbl="sibTrans2D1" presStyleIdx="1" presStyleCnt="3"/>
      <dgm:spPr/>
      <dgm:t>
        <a:bodyPr/>
        <a:lstStyle/>
        <a:p>
          <a:endParaRPr lang="en-GB"/>
        </a:p>
      </dgm:t>
    </dgm:pt>
    <dgm:pt modelId="{A0FE7174-6C2E-4142-9611-9FD274127BA7}" type="pres">
      <dgm:prSet presAssocID="{D22B5D1A-390F-452D-A8B3-8F13C2F089E9}" presName="connector3" presStyleLbl="sibTrans2D1" presStyleIdx="2" presStyleCnt="3"/>
      <dgm:spPr/>
      <dgm:t>
        <a:bodyPr/>
        <a:lstStyle/>
        <a:p>
          <a:endParaRPr lang="en-GB"/>
        </a:p>
      </dgm:t>
    </dgm:pt>
  </dgm:ptLst>
  <dgm:cxnLst>
    <dgm:cxn modelId="{565ED8E8-1664-46FA-9A1D-35DEB5B085D8}" type="presOf" srcId="{20815AD6-96F7-47D7-901E-88F134F87D10}" destId="{EF40057C-B43C-4229-837B-9C083CAD78AB}" srcOrd="0" destOrd="0" presId="urn:microsoft.com/office/officeart/2005/8/layout/gear1"/>
    <dgm:cxn modelId="{D3286918-DA96-46AA-A223-6DB2F788DA3D}" srcId="{3FE1291F-E8E7-4AFE-8776-ED22F82A787A}" destId="{BF1D8A91-187E-4206-ADCA-427C105703E4}" srcOrd="1" destOrd="0" parTransId="{DAF9DA2D-E316-4E9F-9EC8-C005375ABCB7}" sibTransId="{BC5BE5EB-13C9-456F-BAED-AF7CF7065F7F}"/>
    <dgm:cxn modelId="{555A276A-E850-4322-89B3-52D4FEEB0D55}" type="presOf" srcId="{3FE1291F-E8E7-4AFE-8776-ED22F82A787A}" destId="{8D3EB39F-27B4-4F58-BC83-2A7E3E3EB7EA}" srcOrd="0" destOrd="0" presId="urn:microsoft.com/office/officeart/2005/8/layout/gear1"/>
    <dgm:cxn modelId="{AAF9824B-C854-402F-9A4D-013649DF3A3B}" type="presOf" srcId="{D22B5D1A-390F-452D-A8B3-8F13C2F089E9}" destId="{A0FE7174-6C2E-4142-9611-9FD274127BA7}" srcOrd="0" destOrd="0" presId="urn:microsoft.com/office/officeart/2005/8/layout/gear1"/>
    <dgm:cxn modelId="{622C2A90-19D0-4DD5-85DF-69372E3049FE}" type="presOf" srcId="{A88A3F03-4FB7-4998-9F7F-389690C7EDDF}" destId="{B8A56A9A-A163-42DE-9F68-FBD6BE17688F}" srcOrd="1" destOrd="0" presId="urn:microsoft.com/office/officeart/2005/8/layout/gear1"/>
    <dgm:cxn modelId="{E3854614-4ED2-4E0A-A309-532F3B72CDE9}" srcId="{3FE1291F-E8E7-4AFE-8776-ED22F82A787A}" destId="{20815AD6-96F7-47D7-901E-88F134F87D10}" srcOrd="2" destOrd="0" parTransId="{430B82FA-B424-43FA-B724-0048302E4E5C}" sibTransId="{D22B5D1A-390F-452D-A8B3-8F13C2F089E9}"/>
    <dgm:cxn modelId="{029C59E8-21D9-42B9-9366-F5F843C68613}" type="presOf" srcId="{20815AD6-96F7-47D7-901E-88F134F87D10}" destId="{25FA1855-4C7D-4100-9868-DB5D5F8F9A6B}" srcOrd="3" destOrd="0" presId="urn:microsoft.com/office/officeart/2005/8/layout/gear1"/>
    <dgm:cxn modelId="{6B227499-6E39-41A7-BAC9-37D23B15723C}" type="presOf" srcId="{20815AD6-96F7-47D7-901E-88F134F87D10}" destId="{DF26B376-24B5-4A98-8B62-150A7A5BA5DE}" srcOrd="2" destOrd="0" presId="urn:microsoft.com/office/officeart/2005/8/layout/gear1"/>
    <dgm:cxn modelId="{DA6C0D1E-91BA-4805-AFBE-145E376B163D}" type="presOf" srcId="{BF1D8A91-187E-4206-ADCA-427C105703E4}" destId="{75650C1A-26F8-4856-84EA-17F909EB2D2B}" srcOrd="2" destOrd="0" presId="urn:microsoft.com/office/officeart/2005/8/layout/gear1"/>
    <dgm:cxn modelId="{EA20A82C-3AB3-4861-9BC6-CBB9A2230F92}" type="presOf" srcId="{A88A3F03-4FB7-4998-9F7F-389690C7EDDF}" destId="{16F5CE0D-1A03-4CE0-9367-FE60284F58B9}" srcOrd="2" destOrd="0" presId="urn:microsoft.com/office/officeart/2005/8/layout/gear1"/>
    <dgm:cxn modelId="{6E55B7A0-4524-415D-8163-0CD7DF820F9E}" type="presOf" srcId="{BF1D8A91-187E-4206-ADCA-427C105703E4}" destId="{F777BBF2-9226-483A-BD2A-08CC99F1F3DC}" srcOrd="1" destOrd="0" presId="urn:microsoft.com/office/officeart/2005/8/layout/gear1"/>
    <dgm:cxn modelId="{71E58672-3896-4DCD-A235-98A3104D6943}" type="presOf" srcId="{A88A3F03-4FB7-4998-9F7F-389690C7EDDF}" destId="{CCAA348F-C76F-45C1-B4C2-6C1AE41AA9EE}" srcOrd="0" destOrd="0" presId="urn:microsoft.com/office/officeart/2005/8/layout/gear1"/>
    <dgm:cxn modelId="{2A956918-C507-4760-B773-9732B939D642}" srcId="{3FE1291F-E8E7-4AFE-8776-ED22F82A787A}" destId="{A88A3F03-4FB7-4998-9F7F-389690C7EDDF}" srcOrd="0" destOrd="0" parTransId="{80F5F4EA-B156-4BFB-9F19-E705D272DFFB}" sibTransId="{6CD7C0C1-3429-46CA-8934-D24AF0C586FD}"/>
    <dgm:cxn modelId="{65FEA570-EBE3-465F-AFBA-96EA5E9C4EC2}" type="presOf" srcId="{20815AD6-96F7-47D7-901E-88F134F87D10}" destId="{A00328CF-0431-4D98-877A-19B1EB4D7D31}" srcOrd="1" destOrd="0" presId="urn:microsoft.com/office/officeart/2005/8/layout/gear1"/>
    <dgm:cxn modelId="{0A3AD5B3-41C7-480E-9B42-86E996669E40}" type="presOf" srcId="{BC5BE5EB-13C9-456F-BAED-AF7CF7065F7F}" destId="{8C406729-6499-4C82-A75B-1151F615577A}" srcOrd="0" destOrd="0" presId="urn:microsoft.com/office/officeart/2005/8/layout/gear1"/>
    <dgm:cxn modelId="{69984236-3695-4E2D-8007-36A91AD0B098}" type="presOf" srcId="{6CD7C0C1-3429-46CA-8934-D24AF0C586FD}" destId="{69F0A61C-683F-429E-BE3B-1EB1E8DB08ED}" srcOrd="0" destOrd="0" presId="urn:microsoft.com/office/officeart/2005/8/layout/gear1"/>
    <dgm:cxn modelId="{5D05F04D-D5EB-4A20-8596-9A67C559E46C}" type="presOf" srcId="{BF1D8A91-187E-4206-ADCA-427C105703E4}" destId="{3E11681E-210E-4F95-B46E-66A2F8D84BC4}" srcOrd="0" destOrd="0" presId="urn:microsoft.com/office/officeart/2005/8/layout/gear1"/>
    <dgm:cxn modelId="{DD19C227-A9DF-4D26-A75F-AE0F335519B0}" type="presParOf" srcId="{8D3EB39F-27B4-4F58-BC83-2A7E3E3EB7EA}" destId="{CCAA348F-C76F-45C1-B4C2-6C1AE41AA9EE}" srcOrd="0" destOrd="0" presId="urn:microsoft.com/office/officeart/2005/8/layout/gear1"/>
    <dgm:cxn modelId="{F43991BA-16C8-4146-957B-5A4B5EDDB42C}" type="presParOf" srcId="{8D3EB39F-27B4-4F58-BC83-2A7E3E3EB7EA}" destId="{B8A56A9A-A163-42DE-9F68-FBD6BE17688F}" srcOrd="1" destOrd="0" presId="urn:microsoft.com/office/officeart/2005/8/layout/gear1"/>
    <dgm:cxn modelId="{7E527402-70AF-4AFB-BD86-88BC02BB77F5}" type="presParOf" srcId="{8D3EB39F-27B4-4F58-BC83-2A7E3E3EB7EA}" destId="{16F5CE0D-1A03-4CE0-9367-FE60284F58B9}" srcOrd="2" destOrd="0" presId="urn:microsoft.com/office/officeart/2005/8/layout/gear1"/>
    <dgm:cxn modelId="{5218CD4D-D72E-4FE0-9286-5056DC996767}" type="presParOf" srcId="{8D3EB39F-27B4-4F58-BC83-2A7E3E3EB7EA}" destId="{3E11681E-210E-4F95-B46E-66A2F8D84BC4}" srcOrd="3" destOrd="0" presId="urn:microsoft.com/office/officeart/2005/8/layout/gear1"/>
    <dgm:cxn modelId="{71469592-160E-43BC-BC50-0F6F773840C7}" type="presParOf" srcId="{8D3EB39F-27B4-4F58-BC83-2A7E3E3EB7EA}" destId="{F777BBF2-9226-483A-BD2A-08CC99F1F3DC}" srcOrd="4" destOrd="0" presId="urn:microsoft.com/office/officeart/2005/8/layout/gear1"/>
    <dgm:cxn modelId="{CD4055D2-F2BA-4586-AEE8-66519BCC32FB}" type="presParOf" srcId="{8D3EB39F-27B4-4F58-BC83-2A7E3E3EB7EA}" destId="{75650C1A-26F8-4856-84EA-17F909EB2D2B}" srcOrd="5" destOrd="0" presId="urn:microsoft.com/office/officeart/2005/8/layout/gear1"/>
    <dgm:cxn modelId="{AB775DE7-ABCF-45EB-AE80-6C9CD4C3F9F9}" type="presParOf" srcId="{8D3EB39F-27B4-4F58-BC83-2A7E3E3EB7EA}" destId="{EF40057C-B43C-4229-837B-9C083CAD78AB}" srcOrd="6" destOrd="0" presId="urn:microsoft.com/office/officeart/2005/8/layout/gear1"/>
    <dgm:cxn modelId="{A914E614-32A1-431D-9666-9FAF8EF9F311}" type="presParOf" srcId="{8D3EB39F-27B4-4F58-BC83-2A7E3E3EB7EA}" destId="{A00328CF-0431-4D98-877A-19B1EB4D7D31}" srcOrd="7" destOrd="0" presId="urn:microsoft.com/office/officeart/2005/8/layout/gear1"/>
    <dgm:cxn modelId="{6DD5466F-52D7-4B29-AD49-8122BA361577}" type="presParOf" srcId="{8D3EB39F-27B4-4F58-BC83-2A7E3E3EB7EA}" destId="{DF26B376-24B5-4A98-8B62-150A7A5BA5DE}" srcOrd="8" destOrd="0" presId="urn:microsoft.com/office/officeart/2005/8/layout/gear1"/>
    <dgm:cxn modelId="{0D1D95CF-7DF2-461A-B7C3-781A491B56A7}" type="presParOf" srcId="{8D3EB39F-27B4-4F58-BC83-2A7E3E3EB7EA}" destId="{25FA1855-4C7D-4100-9868-DB5D5F8F9A6B}" srcOrd="9" destOrd="0" presId="urn:microsoft.com/office/officeart/2005/8/layout/gear1"/>
    <dgm:cxn modelId="{BEAA0F57-3095-4DFD-B970-D8C3EA93C179}" type="presParOf" srcId="{8D3EB39F-27B4-4F58-BC83-2A7E3E3EB7EA}" destId="{69F0A61C-683F-429E-BE3B-1EB1E8DB08ED}" srcOrd="10" destOrd="0" presId="urn:microsoft.com/office/officeart/2005/8/layout/gear1"/>
    <dgm:cxn modelId="{4601F682-02F7-4546-B31E-994E0776C6AB}" type="presParOf" srcId="{8D3EB39F-27B4-4F58-BC83-2A7E3E3EB7EA}" destId="{8C406729-6499-4C82-A75B-1151F615577A}" srcOrd="11" destOrd="0" presId="urn:microsoft.com/office/officeart/2005/8/layout/gear1"/>
    <dgm:cxn modelId="{C66B26B2-5140-4E34-817E-CF4DBC000FEA}" type="presParOf" srcId="{8D3EB39F-27B4-4F58-BC83-2A7E3E3EB7EA}" destId="{A0FE7174-6C2E-4142-9611-9FD274127BA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4571D6-D269-44BE-8614-71E0DB243A2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AB3C8271-CD49-40A1-93F7-41A02392A368}">
      <dgm:prSet phldrT="[Text]"/>
      <dgm:spPr/>
      <dgm:t>
        <a:bodyPr/>
        <a:lstStyle/>
        <a:p>
          <a:r>
            <a:rPr lang="en-GB" dirty="0" smtClean="0"/>
            <a:t>Communicating decisions</a:t>
          </a:r>
          <a:endParaRPr lang="en-GB" dirty="0"/>
        </a:p>
      </dgm:t>
    </dgm:pt>
    <dgm:pt modelId="{5F91DB08-B066-4EEE-8930-84754BBC9634}" type="parTrans" cxnId="{D37C468E-9266-4104-BF82-BDC3F1351D39}">
      <dgm:prSet/>
      <dgm:spPr/>
      <dgm:t>
        <a:bodyPr/>
        <a:lstStyle/>
        <a:p>
          <a:endParaRPr lang="en-GB"/>
        </a:p>
      </dgm:t>
    </dgm:pt>
    <dgm:pt modelId="{E3534BED-6177-422A-ACCC-EE8FBDF991C8}" type="sibTrans" cxnId="{D37C468E-9266-4104-BF82-BDC3F1351D39}">
      <dgm:prSet/>
      <dgm:spPr/>
      <dgm:t>
        <a:bodyPr/>
        <a:lstStyle/>
        <a:p>
          <a:endParaRPr lang="en-GB"/>
        </a:p>
      </dgm:t>
    </dgm:pt>
    <dgm:pt modelId="{BC4F77C3-41AE-4CA1-9648-8C50E562C82C}">
      <dgm:prSet phldrT="[Text]"/>
      <dgm:spPr/>
      <dgm:t>
        <a:bodyPr/>
        <a:lstStyle/>
        <a:p>
          <a:r>
            <a:rPr lang="en-GB" dirty="0" smtClean="0"/>
            <a:t>Retaining the memory of decisions</a:t>
          </a:r>
          <a:endParaRPr lang="en-GB" dirty="0"/>
        </a:p>
      </dgm:t>
    </dgm:pt>
    <dgm:pt modelId="{5A0F8867-3F1F-4DC0-B6FB-74AF88181408}" type="parTrans" cxnId="{C813B26F-A382-47E6-BD8D-910D81611F89}">
      <dgm:prSet/>
      <dgm:spPr/>
      <dgm:t>
        <a:bodyPr/>
        <a:lstStyle/>
        <a:p>
          <a:endParaRPr lang="en-GB"/>
        </a:p>
      </dgm:t>
    </dgm:pt>
    <dgm:pt modelId="{816F5956-CD75-4051-8A6C-BB5D8FBFAA7D}" type="sibTrans" cxnId="{C813B26F-A382-47E6-BD8D-910D81611F89}">
      <dgm:prSet/>
      <dgm:spPr/>
      <dgm:t>
        <a:bodyPr/>
        <a:lstStyle/>
        <a:p>
          <a:endParaRPr lang="en-GB"/>
        </a:p>
      </dgm:t>
    </dgm:pt>
    <dgm:pt modelId="{BEB8F4E2-30B5-465D-AE90-653467EC7F6B}">
      <dgm:prSet phldrT="[Text]"/>
      <dgm:spPr/>
      <dgm:t>
        <a:bodyPr/>
        <a:lstStyle/>
        <a:p>
          <a:r>
            <a:rPr lang="en-GB" dirty="0" smtClean="0"/>
            <a:t>Understanding decisions</a:t>
          </a:r>
          <a:endParaRPr lang="en-GB" dirty="0"/>
        </a:p>
      </dgm:t>
    </dgm:pt>
    <dgm:pt modelId="{E4C9DAA0-58EA-4FC3-AAEB-0B02FBF8FCDE}" type="parTrans" cxnId="{A417BD54-9DB3-42BC-BC65-3A801B86115F}">
      <dgm:prSet/>
      <dgm:spPr/>
      <dgm:t>
        <a:bodyPr/>
        <a:lstStyle/>
        <a:p>
          <a:endParaRPr lang="en-GB"/>
        </a:p>
      </dgm:t>
    </dgm:pt>
    <dgm:pt modelId="{7DCD758C-AC9E-4DCB-84CD-EF2C591B63A2}" type="sibTrans" cxnId="{A417BD54-9DB3-42BC-BC65-3A801B86115F}">
      <dgm:prSet/>
      <dgm:spPr/>
      <dgm:t>
        <a:bodyPr/>
        <a:lstStyle/>
        <a:p>
          <a:endParaRPr lang="en-GB"/>
        </a:p>
      </dgm:t>
    </dgm:pt>
    <dgm:pt modelId="{BBB9AB31-F33A-4297-AC4A-443DF666F579}">
      <dgm:prSet phldrT="[Text]"/>
      <dgm:spPr/>
      <dgm:t>
        <a:bodyPr/>
        <a:lstStyle/>
        <a:p>
          <a:r>
            <a:rPr lang="en-GB" dirty="0" smtClean="0"/>
            <a:t>Making decisions</a:t>
          </a:r>
          <a:endParaRPr lang="en-GB" dirty="0"/>
        </a:p>
      </dgm:t>
    </dgm:pt>
    <dgm:pt modelId="{53AC9AA2-9E6F-4EDD-86C6-5CFD2B2E8187}" type="parTrans" cxnId="{5552B2BE-A2A4-4445-9D79-C7AC997273AE}">
      <dgm:prSet/>
      <dgm:spPr/>
      <dgm:t>
        <a:bodyPr/>
        <a:lstStyle/>
        <a:p>
          <a:endParaRPr lang="en-GB"/>
        </a:p>
      </dgm:t>
    </dgm:pt>
    <dgm:pt modelId="{E882E2E3-7769-4B0B-B80F-51C32070B0AD}" type="sibTrans" cxnId="{5552B2BE-A2A4-4445-9D79-C7AC997273AE}">
      <dgm:prSet/>
      <dgm:spPr/>
      <dgm:t>
        <a:bodyPr/>
        <a:lstStyle/>
        <a:p>
          <a:endParaRPr lang="en-GB"/>
        </a:p>
      </dgm:t>
    </dgm:pt>
    <dgm:pt modelId="{9AA567E4-0157-4683-9A7C-F896406EEAFC}">
      <dgm:prSet phldrT="[Text]"/>
      <dgm:spPr/>
      <dgm:t>
        <a:bodyPr/>
        <a:lstStyle/>
        <a:p>
          <a:r>
            <a:rPr lang="en-GB" dirty="0" smtClean="0"/>
            <a:t>Acting</a:t>
          </a:r>
          <a:endParaRPr lang="en-GB" dirty="0"/>
        </a:p>
      </dgm:t>
    </dgm:pt>
    <dgm:pt modelId="{1E29DA0E-3426-4AED-ADF0-B313FC90370F}" type="sibTrans" cxnId="{D54330A1-D85D-468E-8C9A-2084D0CF834D}">
      <dgm:prSet/>
      <dgm:spPr/>
      <dgm:t>
        <a:bodyPr/>
        <a:lstStyle/>
        <a:p>
          <a:endParaRPr lang="en-GB"/>
        </a:p>
      </dgm:t>
    </dgm:pt>
    <dgm:pt modelId="{1FA447A7-5BEB-44DB-9D3B-33C41D00AAEF}" type="parTrans" cxnId="{D54330A1-D85D-468E-8C9A-2084D0CF834D}">
      <dgm:prSet/>
      <dgm:spPr/>
      <dgm:t>
        <a:bodyPr/>
        <a:lstStyle/>
        <a:p>
          <a:endParaRPr lang="en-GB"/>
        </a:p>
      </dgm:t>
    </dgm:pt>
    <dgm:pt modelId="{D3C59EF1-B3CA-4701-8935-550DA626C6A2}" type="pres">
      <dgm:prSet presAssocID="{B74571D6-D269-44BE-8614-71E0DB243A21}" presName="cycle" presStyleCnt="0">
        <dgm:presLayoutVars>
          <dgm:dir/>
          <dgm:resizeHandles val="exact"/>
        </dgm:presLayoutVars>
      </dgm:prSet>
      <dgm:spPr/>
      <dgm:t>
        <a:bodyPr/>
        <a:lstStyle/>
        <a:p>
          <a:endParaRPr lang="en-GB"/>
        </a:p>
      </dgm:t>
    </dgm:pt>
    <dgm:pt modelId="{2F450ACB-422F-4D9E-9522-6F66571CFD6A}" type="pres">
      <dgm:prSet presAssocID="{9AA567E4-0157-4683-9A7C-F896406EEAFC}" presName="node" presStyleLbl="node1" presStyleIdx="0" presStyleCnt="5">
        <dgm:presLayoutVars>
          <dgm:bulletEnabled val="1"/>
        </dgm:presLayoutVars>
      </dgm:prSet>
      <dgm:spPr/>
      <dgm:t>
        <a:bodyPr/>
        <a:lstStyle/>
        <a:p>
          <a:endParaRPr lang="en-GB"/>
        </a:p>
      </dgm:t>
    </dgm:pt>
    <dgm:pt modelId="{750E601C-3DA4-4E49-8695-8CE66E896196}" type="pres">
      <dgm:prSet presAssocID="{9AA567E4-0157-4683-9A7C-F896406EEAFC}" presName="spNode" presStyleCnt="0"/>
      <dgm:spPr/>
    </dgm:pt>
    <dgm:pt modelId="{908C3EDF-6BCB-495A-86AC-77EEE66C9287}" type="pres">
      <dgm:prSet presAssocID="{1E29DA0E-3426-4AED-ADF0-B313FC90370F}" presName="sibTrans" presStyleLbl="sibTrans1D1" presStyleIdx="0" presStyleCnt="5"/>
      <dgm:spPr/>
      <dgm:t>
        <a:bodyPr/>
        <a:lstStyle/>
        <a:p>
          <a:endParaRPr lang="en-GB"/>
        </a:p>
      </dgm:t>
    </dgm:pt>
    <dgm:pt modelId="{A13C42C5-2536-475D-B7E8-D636A666D3A3}" type="pres">
      <dgm:prSet presAssocID="{AB3C8271-CD49-40A1-93F7-41A02392A368}" presName="node" presStyleLbl="node1" presStyleIdx="1" presStyleCnt="5">
        <dgm:presLayoutVars>
          <dgm:bulletEnabled val="1"/>
        </dgm:presLayoutVars>
      </dgm:prSet>
      <dgm:spPr/>
      <dgm:t>
        <a:bodyPr/>
        <a:lstStyle/>
        <a:p>
          <a:endParaRPr lang="en-GB"/>
        </a:p>
      </dgm:t>
    </dgm:pt>
    <dgm:pt modelId="{FEFCC9E5-3B0F-419C-8C1A-83678ADCA211}" type="pres">
      <dgm:prSet presAssocID="{AB3C8271-CD49-40A1-93F7-41A02392A368}" presName="spNode" presStyleCnt="0"/>
      <dgm:spPr/>
    </dgm:pt>
    <dgm:pt modelId="{E5709B36-49C6-4291-8E25-632EC1399DC2}" type="pres">
      <dgm:prSet presAssocID="{E3534BED-6177-422A-ACCC-EE8FBDF991C8}" presName="sibTrans" presStyleLbl="sibTrans1D1" presStyleIdx="1" presStyleCnt="5"/>
      <dgm:spPr/>
      <dgm:t>
        <a:bodyPr/>
        <a:lstStyle/>
        <a:p>
          <a:endParaRPr lang="en-GB"/>
        </a:p>
      </dgm:t>
    </dgm:pt>
    <dgm:pt modelId="{C651B9DB-EEB0-4A0E-A79D-D881A6385571}" type="pres">
      <dgm:prSet presAssocID="{BC4F77C3-41AE-4CA1-9648-8C50E562C82C}" presName="node" presStyleLbl="node1" presStyleIdx="2" presStyleCnt="5">
        <dgm:presLayoutVars>
          <dgm:bulletEnabled val="1"/>
        </dgm:presLayoutVars>
      </dgm:prSet>
      <dgm:spPr/>
      <dgm:t>
        <a:bodyPr/>
        <a:lstStyle/>
        <a:p>
          <a:endParaRPr lang="en-GB"/>
        </a:p>
      </dgm:t>
    </dgm:pt>
    <dgm:pt modelId="{9FDCA1AC-0D51-47F9-88AF-8BA6E4D57623}" type="pres">
      <dgm:prSet presAssocID="{BC4F77C3-41AE-4CA1-9648-8C50E562C82C}" presName="spNode" presStyleCnt="0"/>
      <dgm:spPr/>
    </dgm:pt>
    <dgm:pt modelId="{0BE3728D-87AD-4944-AC66-989B80B17E5A}" type="pres">
      <dgm:prSet presAssocID="{816F5956-CD75-4051-8A6C-BB5D8FBFAA7D}" presName="sibTrans" presStyleLbl="sibTrans1D1" presStyleIdx="2" presStyleCnt="5"/>
      <dgm:spPr/>
      <dgm:t>
        <a:bodyPr/>
        <a:lstStyle/>
        <a:p>
          <a:endParaRPr lang="en-GB"/>
        </a:p>
      </dgm:t>
    </dgm:pt>
    <dgm:pt modelId="{6DB8F5FE-5008-4D50-84A7-578D21F53F0E}" type="pres">
      <dgm:prSet presAssocID="{BEB8F4E2-30B5-465D-AE90-653467EC7F6B}" presName="node" presStyleLbl="node1" presStyleIdx="3" presStyleCnt="5">
        <dgm:presLayoutVars>
          <dgm:bulletEnabled val="1"/>
        </dgm:presLayoutVars>
      </dgm:prSet>
      <dgm:spPr/>
      <dgm:t>
        <a:bodyPr/>
        <a:lstStyle/>
        <a:p>
          <a:endParaRPr lang="en-GB"/>
        </a:p>
      </dgm:t>
    </dgm:pt>
    <dgm:pt modelId="{6238A781-B5B1-48F3-9CC0-3408DF313A15}" type="pres">
      <dgm:prSet presAssocID="{BEB8F4E2-30B5-465D-AE90-653467EC7F6B}" presName="spNode" presStyleCnt="0"/>
      <dgm:spPr/>
    </dgm:pt>
    <dgm:pt modelId="{D4D2B8CD-C4D5-4982-9045-885B336E9020}" type="pres">
      <dgm:prSet presAssocID="{7DCD758C-AC9E-4DCB-84CD-EF2C591B63A2}" presName="sibTrans" presStyleLbl="sibTrans1D1" presStyleIdx="3" presStyleCnt="5"/>
      <dgm:spPr/>
      <dgm:t>
        <a:bodyPr/>
        <a:lstStyle/>
        <a:p>
          <a:endParaRPr lang="en-GB"/>
        </a:p>
      </dgm:t>
    </dgm:pt>
    <dgm:pt modelId="{C4B93259-CE1A-4144-A4EC-A48B845E1C2D}" type="pres">
      <dgm:prSet presAssocID="{BBB9AB31-F33A-4297-AC4A-443DF666F579}" presName="node" presStyleLbl="node1" presStyleIdx="4" presStyleCnt="5">
        <dgm:presLayoutVars>
          <dgm:bulletEnabled val="1"/>
        </dgm:presLayoutVars>
      </dgm:prSet>
      <dgm:spPr/>
      <dgm:t>
        <a:bodyPr/>
        <a:lstStyle/>
        <a:p>
          <a:endParaRPr lang="en-GB"/>
        </a:p>
      </dgm:t>
    </dgm:pt>
    <dgm:pt modelId="{63234C64-3A98-466C-A574-CDED8DD9E3D6}" type="pres">
      <dgm:prSet presAssocID="{BBB9AB31-F33A-4297-AC4A-443DF666F579}" presName="spNode" presStyleCnt="0"/>
      <dgm:spPr/>
    </dgm:pt>
    <dgm:pt modelId="{E239D2FE-92EC-4792-A670-383E74CD8B55}" type="pres">
      <dgm:prSet presAssocID="{E882E2E3-7769-4B0B-B80F-51C32070B0AD}" presName="sibTrans" presStyleLbl="sibTrans1D1" presStyleIdx="4" presStyleCnt="5"/>
      <dgm:spPr/>
      <dgm:t>
        <a:bodyPr/>
        <a:lstStyle/>
        <a:p>
          <a:endParaRPr lang="en-GB"/>
        </a:p>
      </dgm:t>
    </dgm:pt>
  </dgm:ptLst>
  <dgm:cxnLst>
    <dgm:cxn modelId="{980BD5DB-3BEF-45C3-819F-CE59C178DC4A}" type="presOf" srcId="{BEB8F4E2-30B5-465D-AE90-653467EC7F6B}" destId="{6DB8F5FE-5008-4D50-84A7-578D21F53F0E}" srcOrd="0" destOrd="0" presId="urn:microsoft.com/office/officeart/2005/8/layout/cycle6"/>
    <dgm:cxn modelId="{D37C468E-9266-4104-BF82-BDC3F1351D39}" srcId="{B74571D6-D269-44BE-8614-71E0DB243A21}" destId="{AB3C8271-CD49-40A1-93F7-41A02392A368}" srcOrd="1" destOrd="0" parTransId="{5F91DB08-B066-4EEE-8930-84754BBC9634}" sibTransId="{E3534BED-6177-422A-ACCC-EE8FBDF991C8}"/>
    <dgm:cxn modelId="{DB69A281-DEE7-440F-AEF5-065C83C3C86D}" type="presOf" srcId="{E3534BED-6177-422A-ACCC-EE8FBDF991C8}" destId="{E5709B36-49C6-4291-8E25-632EC1399DC2}" srcOrd="0" destOrd="0" presId="urn:microsoft.com/office/officeart/2005/8/layout/cycle6"/>
    <dgm:cxn modelId="{2E5E4D77-C3C6-4AFB-A2EB-83B8FE838C50}" type="presOf" srcId="{BC4F77C3-41AE-4CA1-9648-8C50E562C82C}" destId="{C651B9DB-EEB0-4A0E-A79D-D881A6385571}" srcOrd="0" destOrd="0" presId="urn:microsoft.com/office/officeart/2005/8/layout/cycle6"/>
    <dgm:cxn modelId="{185F9413-AE1E-4E33-8E6D-59C1209E7D45}" type="presOf" srcId="{AB3C8271-CD49-40A1-93F7-41A02392A368}" destId="{A13C42C5-2536-475D-B7E8-D636A666D3A3}" srcOrd="0" destOrd="0" presId="urn:microsoft.com/office/officeart/2005/8/layout/cycle6"/>
    <dgm:cxn modelId="{63BA50E7-2B7B-4F90-9AA5-2A0D63D9E625}" type="presOf" srcId="{9AA567E4-0157-4683-9A7C-F896406EEAFC}" destId="{2F450ACB-422F-4D9E-9522-6F66571CFD6A}" srcOrd="0" destOrd="0" presId="urn:microsoft.com/office/officeart/2005/8/layout/cycle6"/>
    <dgm:cxn modelId="{937AAA2B-D804-4B89-8C6C-44FCDABD6C31}" type="presOf" srcId="{7DCD758C-AC9E-4DCB-84CD-EF2C591B63A2}" destId="{D4D2B8CD-C4D5-4982-9045-885B336E9020}" srcOrd="0" destOrd="0" presId="urn:microsoft.com/office/officeart/2005/8/layout/cycle6"/>
    <dgm:cxn modelId="{59A794F1-2CE8-4590-B6C7-388BCECF497D}" type="presOf" srcId="{816F5956-CD75-4051-8A6C-BB5D8FBFAA7D}" destId="{0BE3728D-87AD-4944-AC66-989B80B17E5A}" srcOrd="0" destOrd="0" presId="urn:microsoft.com/office/officeart/2005/8/layout/cycle6"/>
    <dgm:cxn modelId="{27E96568-F949-4408-957F-BA5FCA5497EE}" type="presOf" srcId="{E882E2E3-7769-4B0B-B80F-51C32070B0AD}" destId="{E239D2FE-92EC-4792-A670-383E74CD8B55}" srcOrd="0" destOrd="0" presId="urn:microsoft.com/office/officeart/2005/8/layout/cycle6"/>
    <dgm:cxn modelId="{634121ED-2B39-442C-BD23-377AA8CF17F7}" type="presOf" srcId="{BBB9AB31-F33A-4297-AC4A-443DF666F579}" destId="{C4B93259-CE1A-4144-A4EC-A48B845E1C2D}" srcOrd="0" destOrd="0" presId="urn:microsoft.com/office/officeart/2005/8/layout/cycle6"/>
    <dgm:cxn modelId="{F41F2CC7-2831-4257-AE5B-D2668A0FAE41}" type="presOf" srcId="{1E29DA0E-3426-4AED-ADF0-B313FC90370F}" destId="{908C3EDF-6BCB-495A-86AC-77EEE66C9287}" srcOrd="0" destOrd="0" presId="urn:microsoft.com/office/officeart/2005/8/layout/cycle6"/>
    <dgm:cxn modelId="{5552B2BE-A2A4-4445-9D79-C7AC997273AE}" srcId="{B74571D6-D269-44BE-8614-71E0DB243A21}" destId="{BBB9AB31-F33A-4297-AC4A-443DF666F579}" srcOrd="4" destOrd="0" parTransId="{53AC9AA2-9E6F-4EDD-86C6-5CFD2B2E8187}" sibTransId="{E882E2E3-7769-4B0B-B80F-51C32070B0AD}"/>
    <dgm:cxn modelId="{D54330A1-D85D-468E-8C9A-2084D0CF834D}" srcId="{B74571D6-D269-44BE-8614-71E0DB243A21}" destId="{9AA567E4-0157-4683-9A7C-F896406EEAFC}" srcOrd="0" destOrd="0" parTransId="{1FA447A7-5BEB-44DB-9D3B-33C41D00AAEF}" sibTransId="{1E29DA0E-3426-4AED-ADF0-B313FC90370F}"/>
    <dgm:cxn modelId="{FE1C1B7A-F085-4B76-A540-D17465E539B6}" type="presOf" srcId="{B74571D6-D269-44BE-8614-71E0DB243A21}" destId="{D3C59EF1-B3CA-4701-8935-550DA626C6A2}" srcOrd="0" destOrd="0" presId="urn:microsoft.com/office/officeart/2005/8/layout/cycle6"/>
    <dgm:cxn modelId="{A417BD54-9DB3-42BC-BC65-3A801B86115F}" srcId="{B74571D6-D269-44BE-8614-71E0DB243A21}" destId="{BEB8F4E2-30B5-465D-AE90-653467EC7F6B}" srcOrd="3" destOrd="0" parTransId="{E4C9DAA0-58EA-4FC3-AAEB-0B02FBF8FCDE}" sibTransId="{7DCD758C-AC9E-4DCB-84CD-EF2C591B63A2}"/>
    <dgm:cxn modelId="{C813B26F-A382-47E6-BD8D-910D81611F89}" srcId="{B74571D6-D269-44BE-8614-71E0DB243A21}" destId="{BC4F77C3-41AE-4CA1-9648-8C50E562C82C}" srcOrd="2" destOrd="0" parTransId="{5A0F8867-3F1F-4DC0-B6FB-74AF88181408}" sibTransId="{816F5956-CD75-4051-8A6C-BB5D8FBFAA7D}"/>
    <dgm:cxn modelId="{DC1FDBF1-5255-4FCD-9C5A-C5620EB9E19C}" type="presParOf" srcId="{D3C59EF1-B3CA-4701-8935-550DA626C6A2}" destId="{2F450ACB-422F-4D9E-9522-6F66571CFD6A}" srcOrd="0" destOrd="0" presId="urn:microsoft.com/office/officeart/2005/8/layout/cycle6"/>
    <dgm:cxn modelId="{EF4F9D0C-4A24-4E16-9D42-F2A658060D25}" type="presParOf" srcId="{D3C59EF1-B3CA-4701-8935-550DA626C6A2}" destId="{750E601C-3DA4-4E49-8695-8CE66E896196}" srcOrd="1" destOrd="0" presId="urn:microsoft.com/office/officeart/2005/8/layout/cycle6"/>
    <dgm:cxn modelId="{9AE6BF87-233D-4538-A03D-A369D5BD7CE8}" type="presParOf" srcId="{D3C59EF1-B3CA-4701-8935-550DA626C6A2}" destId="{908C3EDF-6BCB-495A-86AC-77EEE66C9287}" srcOrd="2" destOrd="0" presId="urn:microsoft.com/office/officeart/2005/8/layout/cycle6"/>
    <dgm:cxn modelId="{36479BD1-02C9-46FF-B744-65C6A18B78AE}" type="presParOf" srcId="{D3C59EF1-B3CA-4701-8935-550DA626C6A2}" destId="{A13C42C5-2536-475D-B7E8-D636A666D3A3}" srcOrd="3" destOrd="0" presId="urn:microsoft.com/office/officeart/2005/8/layout/cycle6"/>
    <dgm:cxn modelId="{F7FA0B41-0510-4770-A9A3-6A3153633C46}" type="presParOf" srcId="{D3C59EF1-B3CA-4701-8935-550DA626C6A2}" destId="{FEFCC9E5-3B0F-419C-8C1A-83678ADCA211}" srcOrd="4" destOrd="0" presId="urn:microsoft.com/office/officeart/2005/8/layout/cycle6"/>
    <dgm:cxn modelId="{7E2F7529-C1FE-49D1-83DB-981EEA66CF53}" type="presParOf" srcId="{D3C59EF1-B3CA-4701-8935-550DA626C6A2}" destId="{E5709B36-49C6-4291-8E25-632EC1399DC2}" srcOrd="5" destOrd="0" presId="urn:microsoft.com/office/officeart/2005/8/layout/cycle6"/>
    <dgm:cxn modelId="{87DEEAA5-0E3A-4802-A7C5-5183192EBAEB}" type="presParOf" srcId="{D3C59EF1-B3CA-4701-8935-550DA626C6A2}" destId="{C651B9DB-EEB0-4A0E-A79D-D881A6385571}" srcOrd="6" destOrd="0" presId="urn:microsoft.com/office/officeart/2005/8/layout/cycle6"/>
    <dgm:cxn modelId="{FE99CC98-9F69-4FC9-ADA7-336411450873}" type="presParOf" srcId="{D3C59EF1-B3CA-4701-8935-550DA626C6A2}" destId="{9FDCA1AC-0D51-47F9-88AF-8BA6E4D57623}" srcOrd="7" destOrd="0" presId="urn:microsoft.com/office/officeart/2005/8/layout/cycle6"/>
    <dgm:cxn modelId="{601417E0-36B5-4F46-A0A0-8CE460382076}" type="presParOf" srcId="{D3C59EF1-B3CA-4701-8935-550DA626C6A2}" destId="{0BE3728D-87AD-4944-AC66-989B80B17E5A}" srcOrd="8" destOrd="0" presId="urn:microsoft.com/office/officeart/2005/8/layout/cycle6"/>
    <dgm:cxn modelId="{28FC7C87-51E1-4AF0-9063-111E616206C4}" type="presParOf" srcId="{D3C59EF1-B3CA-4701-8935-550DA626C6A2}" destId="{6DB8F5FE-5008-4D50-84A7-578D21F53F0E}" srcOrd="9" destOrd="0" presId="urn:microsoft.com/office/officeart/2005/8/layout/cycle6"/>
    <dgm:cxn modelId="{B6EBA5CA-BF56-40D1-9B73-CF90EFBD5F9E}" type="presParOf" srcId="{D3C59EF1-B3CA-4701-8935-550DA626C6A2}" destId="{6238A781-B5B1-48F3-9CC0-3408DF313A15}" srcOrd="10" destOrd="0" presId="urn:microsoft.com/office/officeart/2005/8/layout/cycle6"/>
    <dgm:cxn modelId="{B98780B3-1C8F-45AB-BA1B-9D06984FDADE}" type="presParOf" srcId="{D3C59EF1-B3CA-4701-8935-550DA626C6A2}" destId="{D4D2B8CD-C4D5-4982-9045-885B336E9020}" srcOrd="11" destOrd="0" presId="urn:microsoft.com/office/officeart/2005/8/layout/cycle6"/>
    <dgm:cxn modelId="{719A0993-B2F3-4CAC-ABD1-DB5E8048AD44}" type="presParOf" srcId="{D3C59EF1-B3CA-4701-8935-550DA626C6A2}" destId="{C4B93259-CE1A-4144-A4EC-A48B845E1C2D}" srcOrd="12" destOrd="0" presId="urn:microsoft.com/office/officeart/2005/8/layout/cycle6"/>
    <dgm:cxn modelId="{8FDF9645-4AAA-44C9-8E21-DD3407F9B0DA}" type="presParOf" srcId="{D3C59EF1-B3CA-4701-8935-550DA626C6A2}" destId="{63234C64-3A98-466C-A574-CDED8DD9E3D6}" srcOrd="13" destOrd="0" presId="urn:microsoft.com/office/officeart/2005/8/layout/cycle6"/>
    <dgm:cxn modelId="{99288FF1-1FE8-44E6-B49E-96FA1CD46A8B}" type="presParOf" srcId="{D3C59EF1-B3CA-4701-8935-550DA626C6A2}" destId="{E239D2FE-92EC-4792-A670-383E74CD8B55}"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377735-5710-4C6C-8DED-E6ECE555E8E9}" type="doc">
      <dgm:prSet loTypeId="urn:microsoft.com/office/officeart/2005/8/layout/hProcess9" loCatId="process" qsTypeId="urn:microsoft.com/office/officeart/2005/8/quickstyle/simple1" qsCatId="simple" csTypeId="urn:microsoft.com/office/officeart/2005/8/colors/accent1_2" csCatId="accent1" phldr="1"/>
      <dgm:spPr/>
    </dgm:pt>
    <dgm:pt modelId="{D550F11D-901D-4852-9DFA-3511C8F250DF}">
      <dgm:prSet phldrT="[Text]"/>
      <dgm:spPr>
        <a:solidFill>
          <a:schemeClr val="accent2">
            <a:lumMod val="60000"/>
            <a:lumOff val="40000"/>
          </a:schemeClr>
        </a:solidFill>
      </dgm:spPr>
      <dgm:t>
        <a:bodyPr/>
        <a:lstStyle/>
        <a:p>
          <a:r>
            <a:rPr lang="en-GB" dirty="0" smtClean="0"/>
            <a:t>Condition progresses</a:t>
          </a:r>
          <a:endParaRPr lang="en-GB" dirty="0"/>
        </a:p>
      </dgm:t>
    </dgm:pt>
    <dgm:pt modelId="{8F769FFB-989C-47A0-95A8-1FD6245718FD}" type="parTrans" cxnId="{0E01F824-097E-4C39-BCF5-4F4F4F477EDA}">
      <dgm:prSet/>
      <dgm:spPr/>
      <dgm:t>
        <a:bodyPr/>
        <a:lstStyle/>
        <a:p>
          <a:endParaRPr lang="en-GB"/>
        </a:p>
      </dgm:t>
    </dgm:pt>
    <dgm:pt modelId="{33E1DD4B-C352-432F-8CDC-FD1171C83153}" type="sibTrans" cxnId="{0E01F824-097E-4C39-BCF5-4F4F4F477EDA}">
      <dgm:prSet/>
      <dgm:spPr/>
      <dgm:t>
        <a:bodyPr/>
        <a:lstStyle/>
        <a:p>
          <a:endParaRPr lang="en-GB"/>
        </a:p>
      </dgm:t>
    </dgm:pt>
    <dgm:pt modelId="{E9D27834-5B73-463F-8FD9-416389E333D7}">
      <dgm:prSet phldrT="[Text]"/>
      <dgm:spPr>
        <a:solidFill>
          <a:srgbClr val="FF0000"/>
        </a:solidFill>
      </dgm:spPr>
      <dgm:t>
        <a:bodyPr/>
        <a:lstStyle/>
        <a:p>
          <a:r>
            <a:rPr lang="en-GB" dirty="0" smtClean="0"/>
            <a:t>Goals </a:t>
          </a:r>
          <a:endParaRPr lang="en-GB" dirty="0"/>
        </a:p>
      </dgm:t>
    </dgm:pt>
    <dgm:pt modelId="{01D33156-A9EB-4C4B-AE3D-948FAFD4FB15}" type="parTrans" cxnId="{EBC80FD8-BDA9-4ED3-B5C6-2B2095C52F03}">
      <dgm:prSet/>
      <dgm:spPr/>
      <dgm:t>
        <a:bodyPr/>
        <a:lstStyle/>
        <a:p>
          <a:endParaRPr lang="en-GB"/>
        </a:p>
      </dgm:t>
    </dgm:pt>
    <dgm:pt modelId="{5543C212-6D0C-4BD1-AC19-68F3EAD1535E}" type="sibTrans" cxnId="{EBC80FD8-BDA9-4ED3-B5C6-2B2095C52F03}">
      <dgm:prSet/>
      <dgm:spPr/>
      <dgm:t>
        <a:bodyPr/>
        <a:lstStyle/>
        <a:p>
          <a:endParaRPr lang="en-GB"/>
        </a:p>
      </dgm:t>
    </dgm:pt>
    <dgm:pt modelId="{623605B5-6DFD-4B22-A764-F4A1773A550A}">
      <dgm:prSet phldrT="[Text]"/>
      <dgm:spPr>
        <a:solidFill>
          <a:schemeClr val="accent4">
            <a:lumMod val="60000"/>
            <a:lumOff val="40000"/>
          </a:schemeClr>
        </a:solidFill>
      </dgm:spPr>
      <dgm:t>
        <a:bodyPr/>
        <a:lstStyle/>
        <a:p>
          <a:r>
            <a:rPr lang="en-GB" dirty="0" smtClean="0"/>
            <a:t>Treatments</a:t>
          </a:r>
          <a:endParaRPr lang="en-GB" dirty="0"/>
        </a:p>
      </dgm:t>
    </dgm:pt>
    <dgm:pt modelId="{BA63E904-3C87-4454-9F97-8F8453E0AB62}" type="parTrans" cxnId="{B1661D78-4C22-4198-B47E-55B21FE210E6}">
      <dgm:prSet/>
      <dgm:spPr/>
      <dgm:t>
        <a:bodyPr/>
        <a:lstStyle/>
        <a:p>
          <a:endParaRPr lang="en-GB"/>
        </a:p>
      </dgm:t>
    </dgm:pt>
    <dgm:pt modelId="{2F848749-E01F-4EF2-A6FA-7AD3BA92DA8A}" type="sibTrans" cxnId="{B1661D78-4C22-4198-B47E-55B21FE210E6}">
      <dgm:prSet/>
      <dgm:spPr/>
      <dgm:t>
        <a:bodyPr/>
        <a:lstStyle/>
        <a:p>
          <a:endParaRPr lang="en-GB"/>
        </a:p>
      </dgm:t>
    </dgm:pt>
    <dgm:pt modelId="{B0F9D3CD-2FA7-45DD-88AA-4E1913A9F838}" type="pres">
      <dgm:prSet presAssocID="{FA377735-5710-4C6C-8DED-E6ECE555E8E9}" presName="CompostProcess" presStyleCnt="0">
        <dgm:presLayoutVars>
          <dgm:dir/>
          <dgm:resizeHandles val="exact"/>
        </dgm:presLayoutVars>
      </dgm:prSet>
      <dgm:spPr/>
    </dgm:pt>
    <dgm:pt modelId="{4376CA40-58ED-431C-8231-50F66702E592}" type="pres">
      <dgm:prSet presAssocID="{FA377735-5710-4C6C-8DED-E6ECE555E8E9}" presName="arrow" presStyleLbl="bgShp" presStyleIdx="0" presStyleCnt="1"/>
      <dgm:spPr/>
    </dgm:pt>
    <dgm:pt modelId="{61EF5F47-AE4D-4684-B61F-FE2506C3D9B9}" type="pres">
      <dgm:prSet presAssocID="{FA377735-5710-4C6C-8DED-E6ECE555E8E9}" presName="linearProcess" presStyleCnt="0"/>
      <dgm:spPr/>
    </dgm:pt>
    <dgm:pt modelId="{DA65F835-978C-45EA-BBA9-312963AE97B6}" type="pres">
      <dgm:prSet presAssocID="{D550F11D-901D-4852-9DFA-3511C8F250DF}" presName="textNode" presStyleLbl="node1" presStyleIdx="0" presStyleCnt="3">
        <dgm:presLayoutVars>
          <dgm:bulletEnabled val="1"/>
        </dgm:presLayoutVars>
      </dgm:prSet>
      <dgm:spPr/>
      <dgm:t>
        <a:bodyPr/>
        <a:lstStyle/>
        <a:p>
          <a:endParaRPr lang="en-GB"/>
        </a:p>
      </dgm:t>
    </dgm:pt>
    <dgm:pt modelId="{123413C6-9AAC-486F-906E-F806DCBFA720}" type="pres">
      <dgm:prSet presAssocID="{33E1DD4B-C352-432F-8CDC-FD1171C83153}" presName="sibTrans" presStyleCnt="0"/>
      <dgm:spPr/>
    </dgm:pt>
    <dgm:pt modelId="{79531E88-7460-41D8-841B-76BF98A3BE7F}" type="pres">
      <dgm:prSet presAssocID="{E9D27834-5B73-463F-8FD9-416389E333D7}" presName="textNode" presStyleLbl="node1" presStyleIdx="1" presStyleCnt="3" custLinFactX="114836" custLinFactNeighborX="200000" custLinFactNeighborY="-4959">
        <dgm:presLayoutVars>
          <dgm:bulletEnabled val="1"/>
        </dgm:presLayoutVars>
      </dgm:prSet>
      <dgm:spPr/>
      <dgm:t>
        <a:bodyPr/>
        <a:lstStyle/>
        <a:p>
          <a:endParaRPr lang="en-GB"/>
        </a:p>
      </dgm:t>
    </dgm:pt>
    <dgm:pt modelId="{4410993B-23F2-496C-8708-49DD9F3780FC}" type="pres">
      <dgm:prSet presAssocID="{5543C212-6D0C-4BD1-AC19-68F3EAD1535E}" presName="sibTrans" presStyleCnt="0"/>
      <dgm:spPr/>
    </dgm:pt>
    <dgm:pt modelId="{7A624655-2CB3-4940-97E8-0D4CFCD2EF37}" type="pres">
      <dgm:prSet presAssocID="{623605B5-6DFD-4B22-A764-F4A1773A550A}" presName="textNode" presStyleLbl="node1" presStyleIdx="2" presStyleCnt="3" custLinFactX="-100000" custLinFactNeighborX="-111389" custLinFactNeighborY="-2976">
        <dgm:presLayoutVars>
          <dgm:bulletEnabled val="1"/>
        </dgm:presLayoutVars>
      </dgm:prSet>
      <dgm:spPr/>
      <dgm:t>
        <a:bodyPr/>
        <a:lstStyle/>
        <a:p>
          <a:endParaRPr lang="en-GB"/>
        </a:p>
      </dgm:t>
    </dgm:pt>
  </dgm:ptLst>
  <dgm:cxnLst>
    <dgm:cxn modelId="{0E01F824-097E-4C39-BCF5-4F4F4F477EDA}" srcId="{FA377735-5710-4C6C-8DED-E6ECE555E8E9}" destId="{D550F11D-901D-4852-9DFA-3511C8F250DF}" srcOrd="0" destOrd="0" parTransId="{8F769FFB-989C-47A0-95A8-1FD6245718FD}" sibTransId="{33E1DD4B-C352-432F-8CDC-FD1171C83153}"/>
    <dgm:cxn modelId="{B1661D78-4C22-4198-B47E-55B21FE210E6}" srcId="{FA377735-5710-4C6C-8DED-E6ECE555E8E9}" destId="{623605B5-6DFD-4B22-A764-F4A1773A550A}" srcOrd="2" destOrd="0" parTransId="{BA63E904-3C87-4454-9F97-8F8453E0AB62}" sibTransId="{2F848749-E01F-4EF2-A6FA-7AD3BA92DA8A}"/>
    <dgm:cxn modelId="{923C32D6-ADBB-493C-9E40-49492EF90871}" type="presOf" srcId="{D550F11D-901D-4852-9DFA-3511C8F250DF}" destId="{DA65F835-978C-45EA-BBA9-312963AE97B6}" srcOrd="0" destOrd="0" presId="urn:microsoft.com/office/officeart/2005/8/layout/hProcess9"/>
    <dgm:cxn modelId="{5D334C25-507F-4F6B-87F0-46E594418383}" type="presOf" srcId="{FA377735-5710-4C6C-8DED-E6ECE555E8E9}" destId="{B0F9D3CD-2FA7-45DD-88AA-4E1913A9F838}" srcOrd="0" destOrd="0" presId="urn:microsoft.com/office/officeart/2005/8/layout/hProcess9"/>
    <dgm:cxn modelId="{1E83083C-722B-4B02-ADD1-BD22F812805F}" type="presOf" srcId="{623605B5-6DFD-4B22-A764-F4A1773A550A}" destId="{7A624655-2CB3-4940-97E8-0D4CFCD2EF37}" srcOrd="0" destOrd="0" presId="urn:microsoft.com/office/officeart/2005/8/layout/hProcess9"/>
    <dgm:cxn modelId="{EBC80FD8-BDA9-4ED3-B5C6-2B2095C52F03}" srcId="{FA377735-5710-4C6C-8DED-E6ECE555E8E9}" destId="{E9D27834-5B73-463F-8FD9-416389E333D7}" srcOrd="1" destOrd="0" parTransId="{01D33156-A9EB-4C4B-AE3D-948FAFD4FB15}" sibTransId="{5543C212-6D0C-4BD1-AC19-68F3EAD1535E}"/>
    <dgm:cxn modelId="{B7CEE885-C78E-4995-AB6F-87F8E56B52B5}" type="presOf" srcId="{E9D27834-5B73-463F-8FD9-416389E333D7}" destId="{79531E88-7460-41D8-841B-76BF98A3BE7F}" srcOrd="0" destOrd="0" presId="urn:microsoft.com/office/officeart/2005/8/layout/hProcess9"/>
    <dgm:cxn modelId="{5D139650-552A-467D-BFF3-DF89EB72E06A}" type="presParOf" srcId="{B0F9D3CD-2FA7-45DD-88AA-4E1913A9F838}" destId="{4376CA40-58ED-431C-8231-50F66702E592}" srcOrd="0" destOrd="0" presId="urn:microsoft.com/office/officeart/2005/8/layout/hProcess9"/>
    <dgm:cxn modelId="{6AE41AB8-B916-4A28-8D13-B943BF1A94DE}" type="presParOf" srcId="{B0F9D3CD-2FA7-45DD-88AA-4E1913A9F838}" destId="{61EF5F47-AE4D-4684-B61F-FE2506C3D9B9}" srcOrd="1" destOrd="0" presId="urn:microsoft.com/office/officeart/2005/8/layout/hProcess9"/>
    <dgm:cxn modelId="{ACE033A4-C29D-4F8E-A994-0E51ECB2687A}" type="presParOf" srcId="{61EF5F47-AE4D-4684-B61F-FE2506C3D9B9}" destId="{DA65F835-978C-45EA-BBA9-312963AE97B6}" srcOrd="0" destOrd="0" presId="urn:microsoft.com/office/officeart/2005/8/layout/hProcess9"/>
    <dgm:cxn modelId="{8B470F7C-6E30-458C-9FB6-2BF1CBB89303}" type="presParOf" srcId="{61EF5F47-AE4D-4684-B61F-FE2506C3D9B9}" destId="{123413C6-9AAC-486F-906E-F806DCBFA720}" srcOrd="1" destOrd="0" presId="urn:microsoft.com/office/officeart/2005/8/layout/hProcess9"/>
    <dgm:cxn modelId="{7F20CD85-F009-4233-A6C5-812A1A0C2614}" type="presParOf" srcId="{61EF5F47-AE4D-4684-B61F-FE2506C3D9B9}" destId="{79531E88-7460-41D8-841B-76BF98A3BE7F}" srcOrd="2" destOrd="0" presId="urn:microsoft.com/office/officeart/2005/8/layout/hProcess9"/>
    <dgm:cxn modelId="{4172C4E4-5471-486D-8713-EF2A631CEBEF}" type="presParOf" srcId="{61EF5F47-AE4D-4684-B61F-FE2506C3D9B9}" destId="{4410993B-23F2-496C-8708-49DD9F3780FC}" srcOrd="3" destOrd="0" presId="urn:microsoft.com/office/officeart/2005/8/layout/hProcess9"/>
    <dgm:cxn modelId="{46E0A81E-FBE0-4FFE-8837-ADA75DA05458}" type="presParOf" srcId="{61EF5F47-AE4D-4684-B61F-FE2506C3D9B9}" destId="{7A624655-2CB3-4940-97E8-0D4CFCD2EF3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377735-5710-4C6C-8DED-E6ECE555E8E9}" type="doc">
      <dgm:prSet loTypeId="urn:microsoft.com/office/officeart/2005/8/layout/hProcess9" loCatId="process" qsTypeId="urn:microsoft.com/office/officeart/2005/8/quickstyle/simple1" qsCatId="simple" csTypeId="urn:microsoft.com/office/officeart/2005/8/colors/accent1_2" csCatId="accent1" phldr="1"/>
      <dgm:spPr/>
    </dgm:pt>
    <dgm:pt modelId="{D550F11D-901D-4852-9DFA-3511C8F250DF}">
      <dgm:prSet phldrT="[Text]"/>
      <dgm:spPr>
        <a:solidFill>
          <a:schemeClr val="accent2">
            <a:lumMod val="60000"/>
            <a:lumOff val="40000"/>
          </a:schemeClr>
        </a:solidFill>
      </dgm:spPr>
      <dgm:t>
        <a:bodyPr/>
        <a:lstStyle/>
        <a:p>
          <a:r>
            <a:rPr lang="en-GB" dirty="0" smtClean="0"/>
            <a:t>Condition progresses</a:t>
          </a:r>
          <a:endParaRPr lang="en-GB" dirty="0"/>
        </a:p>
      </dgm:t>
    </dgm:pt>
    <dgm:pt modelId="{8F769FFB-989C-47A0-95A8-1FD6245718FD}" type="parTrans" cxnId="{0E01F824-097E-4C39-BCF5-4F4F4F477EDA}">
      <dgm:prSet/>
      <dgm:spPr/>
      <dgm:t>
        <a:bodyPr/>
        <a:lstStyle/>
        <a:p>
          <a:endParaRPr lang="en-GB"/>
        </a:p>
      </dgm:t>
    </dgm:pt>
    <dgm:pt modelId="{33E1DD4B-C352-432F-8CDC-FD1171C83153}" type="sibTrans" cxnId="{0E01F824-097E-4C39-BCF5-4F4F4F477EDA}">
      <dgm:prSet/>
      <dgm:spPr/>
      <dgm:t>
        <a:bodyPr/>
        <a:lstStyle/>
        <a:p>
          <a:endParaRPr lang="en-GB"/>
        </a:p>
      </dgm:t>
    </dgm:pt>
    <dgm:pt modelId="{E9D27834-5B73-463F-8FD9-416389E333D7}">
      <dgm:prSet phldrT="[Text]"/>
      <dgm:spPr>
        <a:solidFill>
          <a:srgbClr val="FF0000"/>
        </a:solidFill>
      </dgm:spPr>
      <dgm:t>
        <a:bodyPr/>
        <a:lstStyle/>
        <a:p>
          <a:r>
            <a:rPr lang="en-GB" dirty="0" smtClean="0"/>
            <a:t>Goals </a:t>
          </a:r>
          <a:endParaRPr lang="en-GB" dirty="0"/>
        </a:p>
      </dgm:t>
    </dgm:pt>
    <dgm:pt modelId="{01D33156-A9EB-4C4B-AE3D-948FAFD4FB15}" type="parTrans" cxnId="{EBC80FD8-BDA9-4ED3-B5C6-2B2095C52F03}">
      <dgm:prSet/>
      <dgm:spPr/>
      <dgm:t>
        <a:bodyPr/>
        <a:lstStyle/>
        <a:p>
          <a:endParaRPr lang="en-GB"/>
        </a:p>
      </dgm:t>
    </dgm:pt>
    <dgm:pt modelId="{5543C212-6D0C-4BD1-AC19-68F3EAD1535E}" type="sibTrans" cxnId="{EBC80FD8-BDA9-4ED3-B5C6-2B2095C52F03}">
      <dgm:prSet/>
      <dgm:spPr/>
      <dgm:t>
        <a:bodyPr/>
        <a:lstStyle/>
        <a:p>
          <a:endParaRPr lang="en-GB"/>
        </a:p>
      </dgm:t>
    </dgm:pt>
    <dgm:pt modelId="{623605B5-6DFD-4B22-A764-F4A1773A550A}">
      <dgm:prSet phldrT="[Text]"/>
      <dgm:spPr>
        <a:solidFill>
          <a:schemeClr val="accent4">
            <a:lumMod val="60000"/>
            <a:lumOff val="40000"/>
          </a:schemeClr>
        </a:solidFill>
      </dgm:spPr>
      <dgm:t>
        <a:bodyPr/>
        <a:lstStyle/>
        <a:p>
          <a:r>
            <a:rPr lang="en-GB" dirty="0" smtClean="0"/>
            <a:t>Treatments</a:t>
          </a:r>
          <a:endParaRPr lang="en-GB" dirty="0"/>
        </a:p>
      </dgm:t>
    </dgm:pt>
    <dgm:pt modelId="{BA63E904-3C87-4454-9F97-8F8453E0AB62}" type="parTrans" cxnId="{B1661D78-4C22-4198-B47E-55B21FE210E6}">
      <dgm:prSet/>
      <dgm:spPr/>
      <dgm:t>
        <a:bodyPr/>
        <a:lstStyle/>
        <a:p>
          <a:endParaRPr lang="en-GB"/>
        </a:p>
      </dgm:t>
    </dgm:pt>
    <dgm:pt modelId="{2F848749-E01F-4EF2-A6FA-7AD3BA92DA8A}" type="sibTrans" cxnId="{B1661D78-4C22-4198-B47E-55B21FE210E6}">
      <dgm:prSet/>
      <dgm:spPr/>
      <dgm:t>
        <a:bodyPr/>
        <a:lstStyle/>
        <a:p>
          <a:endParaRPr lang="en-GB"/>
        </a:p>
      </dgm:t>
    </dgm:pt>
    <dgm:pt modelId="{B0F9D3CD-2FA7-45DD-88AA-4E1913A9F838}" type="pres">
      <dgm:prSet presAssocID="{FA377735-5710-4C6C-8DED-E6ECE555E8E9}" presName="CompostProcess" presStyleCnt="0">
        <dgm:presLayoutVars>
          <dgm:dir/>
          <dgm:resizeHandles val="exact"/>
        </dgm:presLayoutVars>
      </dgm:prSet>
      <dgm:spPr/>
    </dgm:pt>
    <dgm:pt modelId="{4376CA40-58ED-431C-8231-50F66702E592}" type="pres">
      <dgm:prSet presAssocID="{FA377735-5710-4C6C-8DED-E6ECE555E8E9}" presName="arrow" presStyleLbl="bgShp" presStyleIdx="0" presStyleCnt="1"/>
      <dgm:spPr/>
    </dgm:pt>
    <dgm:pt modelId="{61EF5F47-AE4D-4684-B61F-FE2506C3D9B9}" type="pres">
      <dgm:prSet presAssocID="{FA377735-5710-4C6C-8DED-E6ECE555E8E9}" presName="linearProcess" presStyleCnt="0"/>
      <dgm:spPr/>
    </dgm:pt>
    <dgm:pt modelId="{DA65F835-978C-45EA-BBA9-312963AE97B6}" type="pres">
      <dgm:prSet presAssocID="{D550F11D-901D-4852-9DFA-3511C8F250DF}" presName="textNode" presStyleLbl="node1" presStyleIdx="0" presStyleCnt="3">
        <dgm:presLayoutVars>
          <dgm:bulletEnabled val="1"/>
        </dgm:presLayoutVars>
      </dgm:prSet>
      <dgm:spPr/>
      <dgm:t>
        <a:bodyPr/>
        <a:lstStyle/>
        <a:p>
          <a:endParaRPr lang="en-GB"/>
        </a:p>
      </dgm:t>
    </dgm:pt>
    <dgm:pt modelId="{123413C6-9AAC-486F-906E-F806DCBFA720}" type="pres">
      <dgm:prSet presAssocID="{33E1DD4B-C352-432F-8CDC-FD1171C83153}" presName="sibTrans" presStyleCnt="0"/>
      <dgm:spPr/>
    </dgm:pt>
    <dgm:pt modelId="{79531E88-7460-41D8-841B-76BF98A3BE7F}" type="pres">
      <dgm:prSet presAssocID="{E9D27834-5B73-463F-8FD9-416389E333D7}" presName="textNode" presStyleLbl="node1" presStyleIdx="1" presStyleCnt="3" custLinFactNeighborX="88387" custLinFactNeighborY="1247">
        <dgm:presLayoutVars>
          <dgm:bulletEnabled val="1"/>
        </dgm:presLayoutVars>
      </dgm:prSet>
      <dgm:spPr/>
      <dgm:t>
        <a:bodyPr/>
        <a:lstStyle/>
        <a:p>
          <a:endParaRPr lang="en-GB"/>
        </a:p>
      </dgm:t>
    </dgm:pt>
    <dgm:pt modelId="{4410993B-23F2-496C-8708-49DD9F3780FC}" type="pres">
      <dgm:prSet presAssocID="{5543C212-6D0C-4BD1-AC19-68F3EAD1535E}" presName="sibTrans" presStyleCnt="0"/>
      <dgm:spPr/>
    </dgm:pt>
    <dgm:pt modelId="{7A624655-2CB3-4940-97E8-0D4CFCD2EF37}" type="pres">
      <dgm:prSet presAssocID="{623605B5-6DFD-4B22-A764-F4A1773A550A}" presName="textNode" presStyleLbl="node1" presStyleIdx="2" presStyleCnt="3" custLinFactX="3113" custLinFactNeighborX="100000" custLinFactNeighborY="-649">
        <dgm:presLayoutVars>
          <dgm:bulletEnabled val="1"/>
        </dgm:presLayoutVars>
      </dgm:prSet>
      <dgm:spPr/>
      <dgm:t>
        <a:bodyPr/>
        <a:lstStyle/>
        <a:p>
          <a:endParaRPr lang="en-GB"/>
        </a:p>
      </dgm:t>
    </dgm:pt>
  </dgm:ptLst>
  <dgm:cxnLst>
    <dgm:cxn modelId="{0E01F824-097E-4C39-BCF5-4F4F4F477EDA}" srcId="{FA377735-5710-4C6C-8DED-E6ECE555E8E9}" destId="{D550F11D-901D-4852-9DFA-3511C8F250DF}" srcOrd="0" destOrd="0" parTransId="{8F769FFB-989C-47A0-95A8-1FD6245718FD}" sibTransId="{33E1DD4B-C352-432F-8CDC-FD1171C83153}"/>
    <dgm:cxn modelId="{B1661D78-4C22-4198-B47E-55B21FE210E6}" srcId="{FA377735-5710-4C6C-8DED-E6ECE555E8E9}" destId="{623605B5-6DFD-4B22-A764-F4A1773A550A}" srcOrd="2" destOrd="0" parTransId="{BA63E904-3C87-4454-9F97-8F8453E0AB62}" sibTransId="{2F848749-E01F-4EF2-A6FA-7AD3BA92DA8A}"/>
    <dgm:cxn modelId="{EBC80FD8-BDA9-4ED3-B5C6-2B2095C52F03}" srcId="{FA377735-5710-4C6C-8DED-E6ECE555E8E9}" destId="{E9D27834-5B73-463F-8FD9-416389E333D7}" srcOrd="1" destOrd="0" parTransId="{01D33156-A9EB-4C4B-AE3D-948FAFD4FB15}" sibTransId="{5543C212-6D0C-4BD1-AC19-68F3EAD1535E}"/>
    <dgm:cxn modelId="{E19094FE-5D14-49F8-A839-505C15BA5903}" type="presOf" srcId="{FA377735-5710-4C6C-8DED-E6ECE555E8E9}" destId="{B0F9D3CD-2FA7-45DD-88AA-4E1913A9F838}" srcOrd="0" destOrd="0" presId="urn:microsoft.com/office/officeart/2005/8/layout/hProcess9"/>
    <dgm:cxn modelId="{3051D90A-2CBB-4CBB-BCB2-27DCD9A563A6}" type="presOf" srcId="{E9D27834-5B73-463F-8FD9-416389E333D7}" destId="{79531E88-7460-41D8-841B-76BF98A3BE7F}" srcOrd="0" destOrd="0" presId="urn:microsoft.com/office/officeart/2005/8/layout/hProcess9"/>
    <dgm:cxn modelId="{25BFDB2D-CF46-45AE-9BF8-07F26F661DA7}" type="presOf" srcId="{623605B5-6DFD-4B22-A764-F4A1773A550A}" destId="{7A624655-2CB3-4940-97E8-0D4CFCD2EF37}" srcOrd="0" destOrd="0" presId="urn:microsoft.com/office/officeart/2005/8/layout/hProcess9"/>
    <dgm:cxn modelId="{A5E3BE7B-6039-4E77-83EA-6126B1020629}" type="presOf" srcId="{D550F11D-901D-4852-9DFA-3511C8F250DF}" destId="{DA65F835-978C-45EA-BBA9-312963AE97B6}" srcOrd="0" destOrd="0" presId="urn:microsoft.com/office/officeart/2005/8/layout/hProcess9"/>
    <dgm:cxn modelId="{4033AEBE-D2EF-4A8C-95DC-4CEEFCBA046F}" type="presParOf" srcId="{B0F9D3CD-2FA7-45DD-88AA-4E1913A9F838}" destId="{4376CA40-58ED-431C-8231-50F66702E592}" srcOrd="0" destOrd="0" presId="urn:microsoft.com/office/officeart/2005/8/layout/hProcess9"/>
    <dgm:cxn modelId="{DE2D5A58-692F-46A9-8D5F-97CD11F5A497}" type="presParOf" srcId="{B0F9D3CD-2FA7-45DD-88AA-4E1913A9F838}" destId="{61EF5F47-AE4D-4684-B61F-FE2506C3D9B9}" srcOrd="1" destOrd="0" presId="urn:microsoft.com/office/officeart/2005/8/layout/hProcess9"/>
    <dgm:cxn modelId="{499D9D04-A7CE-43D4-8562-8C132C57C7A5}" type="presParOf" srcId="{61EF5F47-AE4D-4684-B61F-FE2506C3D9B9}" destId="{DA65F835-978C-45EA-BBA9-312963AE97B6}" srcOrd="0" destOrd="0" presId="urn:microsoft.com/office/officeart/2005/8/layout/hProcess9"/>
    <dgm:cxn modelId="{E231881C-CE13-47BE-9B2C-539F0CC26D2A}" type="presParOf" srcId="{61EF5F47-AE4D-4684-B61F-FE2506C3D9B9}" destId="{123413C6-9AAC-486F-906E-F806DCBFA720}" srcOrd="1" destOrd="0" presId="urn:microsoft.com/office/officeart/2005/8/layout/hProcess9"/>
    <dgm:cxn modelId="{471BA6C4-CBDA-4366-A097-890576A0488F}" type="presParOf" srcId="{61EF5F47-AE4D-4684-B61F-FE2506C3D9B9}" destId="{79531E88-7460-41D8-841B-76BF98A3BE7F}" srcOrd="2" destOrd="0" presId="urn:microsoft.com/office/officeart/2005/8/layout/hProcess9"/>
    <dgm:cxn modelId="{444BE205-5A03-4926-B7AF-0C2FE5AD7D78}" type="presParOf" srcId="{61EF5F47-AE4D-4684-B61F-FE2506C3D9B9}" destId="{4410993B-23F2-496C-8708-49DD9F3780FC}" srcOrd="3" destOrd="0" presId="urn:microsoft.com/office/officeart/2005/8/layout/hProcess9"/>
    <dgm:cxn modelId="{B5652F1D-E8F8-4B58-8F04-1CFB6B3B0A80}" type="presParOf" srcId="{61EF5F47-AE4D-4684-B61F-FE2506C3D9B9}" destId="{7A624655-2CB3-4940-97E8-0D4CFCD2EF3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275" cy="498366"/>
          </a:xfrm>
          <a:prstGeom prst="rect">
            <a:avLst/>
          </a:prstGeom>
        </p:spPr>
        <p:txBody>
          <a:bodyPr vert="horz" lIns="93768" tIns="46884" rIns="93768" bIns="46884" rtlCol="0"/>
          <a:lstStyle>
            <a:lvl1pPr algn="l">
              <a:defRPr sz="1300"/>
            </a:lvl1pPr>
          </a:lstStyle>
          <a:p>
            <a:endParaRPr lang="en-GB"/>
          </a:p>
        </p:txBody>
      </p:sp>
      <p:sp>
        <p:nvSpPr>
          <p:cNvPr id="3" name="Date Placeholder 2"/>
          <p:cNvSpPr>
            <a:spLocks noGrp="1"/>
          </p:cNvSpPr>
          <p:nvPr>
            <p:ph type="dt" sz="quarter" idx="1"/>
          </p:nvPr>
        </p:nvSpPr>
        <p:spPr>
          <a:xfrm>
            <a:off x="3849862" y="1"/>
            <a:ext cx="2946275" cy="498366"/>
          </a:xfrm>
          <a:prstGeom prst="rect">
            <a:avLst/>
          </a:prstGeom>
        </p:spPr>
        <p:txBody>
          <a:bodyPr vert="horz" lIns="93768" tIns="46884" rIns="93768" bIns="46884" rtlCol="0"/>
          <a:lstStyle>
            <a:lvl1pPr algn="r">
              <a:defRPr sz="1300"/>
            </a:lvl1pPr>
          </a:lstStyle>
          <a:p>
            <a:endParaRPr lang="en-GB" dirty="0"/>
          </a:p>
        </p:txBody>
      </p:sp>
      <p:sp>
        <p:nvSpPr>
          <p:cNvPr id="4" name="Footer Placeholder 3"/>
          <p:cNvSpPr>
            <a:spLocks noGrp="1"/>
          </p:cNvSpPr>
          <p:nvPr>
            <p:ph type="ftr" sz="quarter" idx="2"/>
          </p:nvPr>
        </p:nvSpPr>
        <p:spPr>
          <a:xfrm>
            <a:off x="1" y="9428273"/>
            <a:ext cx="2946275" cy="498366"/>
          </a:xfrm>
          <a:prstGeom prst="rect">
            <a:avLst/>
          </a:prstGeom>
        </p:spPr>
        <p:txBody>
          <a:bodyPr vert="horz" lIns="93768" tIns="46884" rIns="93768" bIns="46884" rtlCol="0" anchor="b"/>
          <a:lstStyle>
            <a:lvl1pPr algn="l">
              <a:defRPr sz="1300"/>
            </a:lvl1pPr>
          </a:lstStyle>
          <a:p>
            <a:endParaRPr lang="en-GB"/>
          </a:p>
        </p:txBody>
      </p:sp>
      <p:sp>
        <p:nvSpPr>
          <p:cNvPr id="5" name="Slide Number Placeholder 4"/>
          <p:cNvSpPr>
            <a:spLocks noGrp="1"/>
          </p:cNvSpPr>
          <p:nvPr>
            <p:ph type="sldNum" sz="quarter" idx="3"/>
          </p:nvPr>
        </p:nvSpPr>
        <p:spPr>
          <a:xfrm>
            <a:off x="3849862" y="9428273"/>
            <a:ext cx="2946275" cy="498366"/>
          </a:xfrm>
          <a:prstGeom prst="rect">
            <a:avLst/>
          </a:prstGeom>
        </p:spPr>
        <p:txBody>
          <a:bodyPr vert="horz" lIns="93768" tIns="46884" rIns="93768" bIns="46884" rtlCol="0" anchor="b"/>
          <a:lstStyle>
            <a:lvl1pPr algn="r">
              <a:defRPr sz="1300"/>
            </a:lvl1pPr>
          </a:lstStyle>
          <a:p>
            <a:fld id="{E094902A-2816-45ED-85A6-191B883F3FBD}" type="slidenum">
              <a:rPr lang="en-GB" smtClean="0"/>
              <a:t>‹#›</a:t>
            </a:fld>
            <a:endParaRPr lang="en-GB"/>
          </a:p>
        </p:txBody>
      </p:sp>
    </p:spTree>
    <p:extLst>
      <p:ext uri="{BB962C8B-B14F-4D97-AF65-F5344CB8AC3E}">
        <p14:creationId xmlns:p14="http://schemas.microsoft.com/office/powerpoint/2010/main" val="2444495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49" tIns="47775" rIns="95549" bIns="47775" rtlCol="0"/>
          <a:lstStyle>
            <a:lvl1pPr algn="l">
              <a:defRPr sz="13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5549" tIns="47775" rIns="95549" bIns="47775" rtlCol="0"/>
          <a:lstStyle>
            <a:lvl1pPr algn="r">
              <a:defRPr sz="1300"/>
            </a:lvl1pPr>
          </a:lstStyle>
          <a:p>
            <a:fld id="{F66661F3-BE35-45C1-A85A-1EBA2B665DB3}" type="datetimeFigureOut">
              <a:rPr lang="en-GB" smtClean="0"/>
              <a:t>03/12/2025</a:t>
            </a:fld>
            <a:endParaRPr lang="en-GB"/>
          </a:p>
        </p:txBody>
      </p:sp>
      <p:sp>
        <p:nvSpPr>
          <p:cNvPr id="4" name="Slide Image Placeholder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5549" tIns="47775" rIns="95549" bIns="47775"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49" tIns="47775" rIns="95549" bIns="4777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4"/>
          </a:xfrm>
          <a:prstGeom prst="rect">
            <a:avLst/>
          </a:prstGeom>
        </p:spPr>
        <p:txBody>
          <a:bodyPr vert="horz" lIns="95549" tIns="47775" rIns="95549" bIns="47775"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5549" tIns="47775" rIns="95549" bIns="47775" rtlCol="0" anchor="b"/>
          <a:lstStyle>
            <a:lvl1pPr algn="r">
              <a:defRPr sz="1300"/>
            </a:lvl1pPr>
          </a:lstStyle>
          <a:p>
            <a:fld id="{29A2DFCC-6F65-48BB-992F-B08BCB6A8BB2}" type="slidenum">
              <a:rPr lang="en-GB" smtClean="0"/>
              <a:t>‹#›</a:t>
            </a:fld>
            <a:endParaRPr lang="en-GB"/>
          </a:p>
        </p:txBody>
      </p:sp>
    </p:spTree>
    <p:extLst>
      <p:ext uri="{BB962C8B-B14F-4D97-AF65-F5344CB8AC3E}">
        <p14:creationId xmlns:p14="http://schemas.microsoft.com/office/powerpoint/2010/main" val="101165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1</a:t>
            </a:fld>
            <a:endParaRPr lang="en-GB"/>
          </a:p>
        </p:txBody>
      </p:sp>
    </p:spTree>
    <p:extLst>
      <p:ext uri="{BB962C8B-B14F-4D97-AF65-F5344CB8AC3E}">
        <p14:creationId xmlns:p14="http://schemas.microsoft.com/office/powerpoint/2010/main" val="3460753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Autonomy</a:t>
            </a:r>
            <a:r>
              <a:rPr lang="en-GB" baseline="0" dirty="0" smtClean="0"/>
              <a:t> – is the right to self-determination and being able to make decisions and for us as HCP, to respect the decisions that someone makes. What do they understand, what is important, what are their beliefs, values? Enabling patients to make their own decisions about which healthcare interventions to accept/not accept.</a:t>
            </a:r>
          </a:p>
          <a:p>
            <a:r>
              <a:rPr lang="en-GB" baseline="0" dirty="0" smtClean="0"/>
              <a:t>Beneficence – is the moral obligation to do good.</a:t>
            </a:r>
          </a:p>
          <a:p>
            <a:r>
              <a:rPr lang="en-GB" baseline="0" dirty="0" smtClean="0"/>
              <a:t>Non – maleficence – the moral obligation to cause no harm.  How easy is it, to cause no harm?</a:t>
            </a:r>
          </a:p>
          <a:p>
            <a:r>
              <a:rPr lang="en-GB" baseline="0" dirty="0" smtClean="0"/>
              <a:t>Justice – the moral obligation to equality, fairness for all. </a:t>
            </a:r>
          </a:p>
          <a:p>
            <a:endParaRPr lang="en-GB" baseline="0" dirty="0" smtClean="0"/>
          </a:p>
          <a:p>
            <a:r>
              <a:rPr lang="en-GB" baseline="0" dirty="0" smtClean="0"/>
              <a:t>Talk about autonomy – of action, </a:t>
            </a:r>
            <a:r>
              <a:rPr lang="en-GB" baseline="0" smtClean="0"/>
              <a:t>i.ntention</a:t>
            </a:r>
            <a:r>
              <a:rPr lang="en-GB" baseline="0" dirty="0" smtClean="0"/>
              <a:t> and thought/capacity as this is important in palliative care when patients will often lack the ‘action’ part of autonomy</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10</a:t>
            </a:fld>
            <a:endParaRPr lang="en-GB"/>
          </a:p>
        </p:txBody>
      </p:sp>
    </p:spTree>
    <p:extLst>
      <p:ext uri="{BB962C8B-B14F-4D97-AF65-F5344CB8AC3E}">
        <p14:creationId xmlns:p14="http://schemas.microsoft.com/office/powerpoint/2010/main" val="1678747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when</a:t>
            </a:r>
            <a:r>
              <a:rPr lang="en-GB" baseline="0" dirty="0" smtClean="0"/>
              <a:t> does a benefit start becoming a harm?</a:t>
            </a:r>
          </a:p>
          <a:p>
            <a:endParaRPr lang="en-GB" baseline="0" dirty="0" smtClean="0"/>
          </a:p>
          <a:p>
            <a:r>
              <a:rPr lang="en-GB" baseline="0" dirty="0" smtClean="0"/>
              <a:t>We are often dealing with uncertainty. And dealing with uncertainty is difficult in ensuring that we don’t cause harm. </a:t>
            </a:r>
          </a:p>
          <a:p>
            <a:endParaRPr lang="en-GB" baseline="0" dirty="0" smtClean="0"/>
          </a:p>
          <a:p>
            <a:r>
              <a:rPr lang="en-GB" baseline="0" dirty="0" smtClean="0"/>
              <a:t>Many of our patients tell us that they’d prefer to choose quality of life over quantity.</a:t>
            </a:r>
          </a:p>
          <a:p>
            <a:endParaRPr lang="en-GB" baseline="0" dirty="0" smtClean="0"/>
          </a:p>
          <a:p>
            <a:r>
              <a:rPr lang="en-GB" baseline="0" dirty="0" smtClean="0"/>
              <a:t>There’s a difference in doing everything possible and doing what is best.  Just because we can save people, that doesn’t always mean it’s the right thing to do. </a:t>
            </a:r>
          </a:p>
          <a:p>
            <a:endParaRPr lang="en-GB" baseline="0" dirty="0" smtClean="0"/>
          </a:p>
          <a:p>
            <a:r>
              <a:rPr lang="en-GB" baseline="0" dirty="0" smtClean="0"/>
              <a:t>Link this in before moving to the next slide with autonomy</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11</a:t>
            </a:fld>
            <a:endParaRPr lang="en-GB"/>
          </a:p>
        </p:txBody>
      </p:sp>
    </p:spTree>
    <p:extLst>
      <p:ext uri="{BB962C8B-B14F-4D97-AF65-F5344CB8AC3E}">
        <p14:creationId xmlns:p14="http://schemas.microsoft.com/office/powerpoint/2010/main" val="362136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adult in Scotland – 16 or above.</a:t>
            </a:r>
          </a:p>
          <a:p>
            <a:pPr defTabSz="937677">
              <a:defRPr/>
            </a:pPr>
            <a:r>
              <a:rPr lang="en-GB" sz="1300" dirty="0"/>
              <a:t>by reason of mental disorder or inability to communicate because of physical disability.</a:t>
            </a:r>
          </a:p>
          <a:p>
            <a:pPr defTabSz="937677">
              <a:defRPr/>
            </a:pPr>
            <a:endParaRPr lang="en-GB" sz="1300" dirty="0"/>
          </a:p>
          <a:p>
            <a:pPr defTabSz="937677">
              <a:defRPr/>
            </a:pPr>
            <a:r>
              <a:rPr lang="en-GB" dirty="0" smtClean="0"/>
              <a:t>Formal tools – communication, mini-mental test (MMSE), </a:t>
            </a:r>
            <a:r>
              <a:rPr lang="en-GB" sz="1300" dirty="0"/>
              <a:t> Montreal cognitive assessment (MOCA), ?psychiatry review</a:t>
            </a:r>
          </a:p>
          <a:p>
            <a:pPr defTabSz="937677">
              <a:defRPr/>
            </a:pPr>
            <a:endParaRPr lang="en-GB" sz="1300" dirty="0" smtClean="0"/>
          </a:p>
          <a:p>
            <a:pPr defTabSz="937677">
              <a:defRPr/>
            </a:pPr>
            <a:r>
              <a:rPr lang="en-GB" sz="1300" dirty="0" smtClean="0"/>
              <a:t>Discuss</a:t>
            </a:r>
            <a:r>
              <a:rPr lang="en-GB" sz="1300" baseline="0" dirty="0" smtClean="0"/>
              <a:t> best interests - </a:t>
            </a:r>
            <a:endParaRPr lang="en-GB" sz="1300" dirty="0"/>
          </a:p>
          <a:p>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12</a:t>
            </a:fld>
            <a:endParaRPr lang="en-GB"/>
          </a:p>
        </p:txBody>
      </p:sp>
    </p:spTree>
    <p:extLst>
      <p:ext uri="{BB962C8B-B14F-4D97-AF65-F5344CB8AC3E}">
        <p14:creationId xmlns:p14="http://schemas.microsoft.com/office/powerpoint/2010/main" val="383372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26629-E1D4-4917-A50F-B437550D176B}" type="slidenum">
              <a:rPr lang="en-GB" altLang="en-US"/>
              <a:pPr/>
              <a:t>13</a:t>
            </a:fld>
            <a:endParaRPr lang="en-GB" alt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GB" altLang="en-US" dirty="0" smtClean="0"/>
              <a:t>Can you think of any examples</a:t>
            </a:r>
            <a:r>
              <a:rPr lang="en-GB" altLang="en-US" baseline="0" dirty="0" smtClean="0"/>
              <a:t> where we wouldn’t automatically give patients what they want?</a:t>
            </a:r>
          </a:p>
          <a:p>
            <a:endParaRPr lang="en-GB" altLang="en-US" baseline="0" dirty="0" smtClean="0"/>
          </a:p>
          <a:p>
            <a:r>
              <a:rPr lang="en-GB" altLang="en-US" baseline="0" dirty="0" smtClean="0"/>
              <a:t>Euthanasia?</a:t>
            </a:r>
          </a:p>
          <a:p>
            <a:r>
              <a:rPr lang="en-GB" altLang="en-US" baseline="0" dirty="0" smtClean="0"/>
              <a:t>Morphine to help them sleep?</a:t>
            </a:r>
          </a:p>
          <a:p>
            <a:r>
              <a:rPr lang="en-GB" altLang="en-US" baseline="0" dirty="0" smtClean="0"/>
              <a:t>In an emergency situation</a:t>
            </a:r>
          </a:p>
          <a:p>
            <a:r>
              <a:rPr lang="en-GB" altLang="en-US" baseline="0" dirty="0" smtClean="0"/>
              <a:t>And in people with capacity issues</a:t>
            </a:r>
          </a:p>
          <a:p>
            <a:endParaRPr lang="en-GB" altLang="en-US" baseline="0" dirty="0" smtClean="0"/>
          </a:p>
          <a:p>
            <a:r>
              <a:rPr lang="en-GB" altLang="en-US" baseline="0" dirty="0" smtClean="0"/>
              <a:t>What about in our life? When is our autonomy restricted?   Having to wear a seatbelt, stopping at traffic lights, not killing someone. </a:t>
            </a:r>
          </a:p>
          <a:p>
            <a:endParaRPr lang="en-GB" altLang="en-US" baseline="0" dirty="0" smtClean="0"/>
          </a:p>
        </p:txBody>
      </p:sp>
    </p:spTree>
    <p:extLst>
      <p:ext uri="{BB962C8B-B14F-4D97-AF65-F5344CB8AC3E}">
        <p14:creationId xmlns:p14="http://schemas.microsoft.com/office/powerpoint/2010/main" val="422434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sz="2500" dirty="0"/>
              <a:t>incapable" means incapable of-</a:t>
            </a:r>
          </a:p>
          <a:p>
            <a:pPr lvl="1">
              <a:lnSpc>
                <a:spcPct val="90000"/>
              </a:lnSpc>
              <a:buFontTx/>
              <a:buNone/>
            </a:pPr>
            <a:r>
              <a:rPr lang="en-GB" sz="2000" dirty="0"/>
              <a:t>(a) acting; or</a:t>
            </a:r>
          </a:p>
          <a:p>
            <a:pPr lvl="1">
              <a:lnSpc>
                <a:spcPct val="90000"/>
              </a:lnSpc>
              <a:buFontTx/>
              <a:buNone/>
            </a:pPr>
            <a:r>
              <a:rPr lang="en-GB" sz="2000" dirty="0"/>
              <a:t>(b) making decisions; or</a:t>
            </a:r>
          </a:p>
          <a:p>
            <a:pPr lvl="1">
              <a:lnSpc>
                <a:spcPct val="90000"/>
              </a:lnSpc>
              <a:buFontTx/>
              <a:buNone/>
            </a:pPr>
            <a:r>
              <a:rPr lang="en-GB" sz="2000" dirty="0"/>
              <a:t>(c) communicating decisions; or</a:t>
            </a:r>
          </a:p>
          <a:p>
            <a:pPr lvl="1">
              <a:lnSpc>
                <a:spcPct val="90000"/>
              </a:lnSpc>
              <a:buFontTx/>
              <a:buNone/>
            </a:pPr>
            <a:r>
              <a:rPr lang="en-GB" sz="2000" dirty="0"/>
              <a:t>(d) understanding decisions; or</a:t>
            </a:r>
          </a:p>
          <a:p>
            <a:pPr lvl="1" algn="just">
              <a:lnSpc>
                <a:spcPct val="90000"/>
              </a:lnSpc>
              <a:buFontTx/>
              <a:buNone/>
            </a:pPr>
            <a:r>
              <a:rPr lang="en-GB" sz="2000" dirty="0"/>
              <a:t>(e) retaining the memory of decisions,</a:t>
            </a:r>
          </a:p>
          <a:p>
            <a:pPr lvl="1" algn="just">
              <a:lnSpc>
                <a:spcPct val="90000"/>
              </a:lnSpc>
              <a:buFontTx/>
              <a:buNone/>
            </a:pPr>
            <a:endParaRPr lang="en-GB" sz="2000" dirty="0"/>
          </a:p>
          <a:p>
            <a:pPr lvl="1" algn="just">
              <a:lnSpc>
                <a:spcPct val="90000"/>
              </a:lnSpc>
              <a:buFontTx/>
              <a:buNone/>
            </a:pPr>
            <a:r>
              <a:rPr lang="en-GB" sz="2000" dirty="0"/>
              <a:t>People should be able to make decisions by themselves, without any evidence of coercion, manipulation. </a:t>
            </a:r>
          </a:p>
          <a:p>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14</a:t>
            </a:fld>
            <a:endParaRPr lang="en-GB"/>
          </a:p>
        </p:txBody>
      </p:sp>
    </p:spTree>
    <p:extLst>
      <p:ext uri="{BB962C8B-B14F-4D97-AF65-F5344CB8AC3E}">
        <p14:creationId xmlns:p14="http://schemas.microsoft.com/office/powerpoint/2010/main" val="1298797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Welfare –</a:t>
            </a:r>
            <a:r>
              <a:rPr lang="en-GB" baseline="0" dirty="0" smtClean="0"/>
              <a:t> consider the broader wishes of a person, their feelings, values and beliefs. </a:t>
            </a:r>
          </a:p>
          <a:p>
            <a:endParaRPr lang="en-GB" baseline="0" dirty="0" smtClean="0"/>
          </a:p>
          <a:p>
            <a:r>
              <a:rPr lang="en-GB" baseline="0" dirty="0" smtClean="0"/>
              <a:t>Bear in mind that some competent patients may hand over their decision making powers over to family. </a:t>
            </a:r>
          </a:p>
          <a:p>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15</a:t>
            </a:fld>
            <a:endParaRPr lang="en-GB"/>
          </a:p>
        </p:txBody>
      </p:sp>
    </p:spTree>
    <p:extLst>
      <p:ext uri="{BB962C8B-B14F-4D97-AF65-F5344CB8AC3E}">
        <p14:creationId xmlns:p14="http://schemas.microsoft.com/office/powerpoint/2010/main" val="246913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C5F43E-669A-4483-9EE0-9C83A2D3FD21}" type="slidenum">
              <a:rPr lang="en-GB"/>
              <a:pPr/>
              <a:t>16</a:t>
            </a:fld>
            <a:endParaRPr lang="en-GB"/>
          </a:p>
        </p:txBody>
      </p:sp>
      <p:sp>
        <p:nvSpPr>
          <p:cNvPr id="46082" name="Rectangle 7"/>
          <p:cNvSpPr txBox="1">
            <a:spLocks noGrp="1" noChangeArrowheads="1"/>
          </p:cNvSpPr>
          <p:nvPr/>
        </p:nvSpPr>
        <p:spPr bwMode="auto">
          <a:xfrm>
            <a:off x="3850443" y="9428584"/>
            <a:ext cx="2945659" cy="496332"/>
          </a:xfrm>
          <a:prstGeom prst="rect">
            <a:avLst/>
          </a:prstGeom>
          <a:noFill/>
          <a:ln w="9525">
            <a:noFill/>
            <a:miter lim="800000"/>
            <a:headEnd/>
            <a:tailEnd/>
          </a:ln>
        </p:spPr>
        <p:txBody>
          <a:bodyPr lIns="95549" tIns="47775" rIns="95549" bIns="47775" anchor="b"/>
          <a:lstStyle/>
          <a:p>
            <a:pPr algn="r" eaLnBrk="0" hangingPunct="0"/>
            <a:fld id="{CE452AA9-98CE-40B6-AAD7-257B1F10777B}" type="slidenum">
              <a:rPr lang="en-US" sz="1300">
                <a:latin typeface="Times" pitchFamily="18" charset="0"/>
              </a:rPr>
              <a:pPr algn="r" eaLnBrk="0" hangingPunct="0"/>
              <a:t>16</a:t>
            </a:fld>
            <a:endParaRPr lang="en-US" sz="1300">
              <a:latin typeface="Times" pitchFamily="18" charset="0"/>
            </a:endParaRPr>
          </a:p>
        </p:txBody>
      </p:sp>
      <p:sp>
        <p:nvSpPr>
          <p:cNvPr id="46083" name="Rectangle 2"/>
          <p:cNvSpPr>
            <a:spLocks noGrp="1" noRot="1" noChangeAspect="1" noChangeArrowheads="1" noTextEdit="1"/>
          </p:cNvSpPr>
          <p:nvPr>
            <p:ph type="sldImg"/>
          </p:nvPr>
        </p:nvSpPr>
        <p:spPr>
          <a:ln/>
        </p:spPr>
      </p:sp>
      <p:sp>
        <p:nvSpPr>
          <p:cNvPr id="46085" name="Rectangle 5"/>
          <p:cNvSpPr>
            <a:spLocks noGrp="1" noChangeArrowheads="1"/>
          </p:cNvSpPr>
          <p:nvPr>
            <p:ph type="body" idx="1"/>
          </p:nvPr>
        </p:nvSpPr>
        <p:spPr/>
        <p:txBody>
          <a:bodyPr/>
          <a:lstStyle/>
          <a:p>
            <a:r>
              <a:rPr lang="en-US" dirty="0" smtClean="0"/>
              <a:t>Remember..</a:t>
            </a:r>
            <a:r>
              <a:rPr lang="en-US" baseline="0" dirty="0" smtClean="0"/>
              <a:t> Autonomy isn’t as simple as what do they understand/retain – ‘weakness of the will and palliative care patients may have the intention but are not able to get up and do what they want. To be fully autonomous – you are said to have the capacity, the intention and also the action. </a:t>
            </a:r>
          </a:p>
          <a:p>
            <a:endParaRPr lang="en-US" baseline="0" dirty="0" smtClean="0"/>
          </a:p>
          <a:p>
            <a:r>
              <a:rPr lang="en-US" baseline="0" dirty="0" smtClean="0"/>
              <a:t>MMSE – mini mental state examination</a:t>
            </a:r>
          </a:p>
          <a:p>
            <a:r>
              <a:rPr lang="en-US" baseline="0" dirty="0" smtClean="0"/>
              <a:t>MOCA – </a:t>
            </a:r>
            <a:r>
              <a:rPr lang="en-US" baseline="0" dirty="0" err="1" smtClean="0"/>
              <a:t>montreal</a:t>
            </a:r>
            <a:r>
              <a:rPr lang="en-US" baseline="0" dirty="0" smtClean="0"/>
              <a:t> cognitive assessment </a:t>
            </a:r>
          </a:p>
          <a:p>
            <a:r>
              <a:rPr lang="en-US" baseline="0" dirty="0" smtClean="0"/>
              <a:t>AMT – abbreviated mental test</a:t>
            </a:r>
          </a:p>
          <a:p>
            <a:endParaRPr lang="en-US" baseline="0" dirty="0" smtClean="0"/>
          </a:p>
        </p:txBody>
      </p:sp>
    </p:spTree>
    <p:extLst>
      <p:ext uri="{BB962C8B-B14F-4D97-AF65-F5344CB8AC3E}">
        <p14:creationId xmlns:p14="http://schemas.microsoft.com/office/powerpoint/2010/main" val="1641098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FB0EC3-43AE-41D3-90CB-3F1161962DF6}" type="slidenum">
              <a:rPr lang="en-GB" altLang="en-US"/>
              <a:pPr/>
              <a:t>18</a:t>
            </a:fld>
            <a:endParaRPr lang="en-GB"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GB" altLang="en-US" dirty="0" smtClean="0"/>
              <a:t>Remind group to use the principles for some of the case studies</a:t>
            </a:r>
            <a:endParaRPr lang="en-GB" altLang="en-US" dirty="0"/>
          </a:p>
        </p:txBody>
      </p:sp>
    </p:spTree>
    <p:extLst>
      <p:ext uri="{BB962C8B-B14F-4D97-AF65-F5344CB8AC3E}">
        <p14:creationId xmlns:p14="http://schemas.microsoft.com/office/powerpoint/2010/main" val="3559528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r>
              <a:rPr lang="en-GB" baseline="0" dirty="0" smtClean="0"/>
              <a:t> around expressing previous wishes and what does it really mean</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19</a:t>
            </a:fld>
            <a:endParaRPr lang="en-GB"/>
          </a:p>
        </p:txBody>
      </p:sp>
    </p:spTree>
    <p:extLst>
      <p:ext uri="{BB962C8B-B14F-4D97-AF65-F5344CB8AC3E}">
        <p14:creationId xmlns:p14="http://schemas.microsoft.com/office/powerpoint/2010/main" val="2077823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Are</a:t>
            </a:r>
            <a:r>
              <a:rPr lang="en-GB" baseline="0" dirty="0" smtClean="0"/>
              <a:t> IV antibiotics are life prolonging treatment. </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20</a:t>
            </a:fld>
            <a:endParaRPr lang="en-GB"/>
          </a:p>
        </p:txBody>
      </p:sp>
    </p:spTree>
    <p:extLst>
      <p:ext uri="{BB962C8B-B14F-4D97-AF65-F5344CB8AC3E}">
        <p14:creationId xmlns:p14="http://schemas.microsoft.com/office/powerpoint/2010/main" val="286248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aim of this session is not to tell you what the right answers are but to help guide how we think about</a:t>
            </a:r>
            <a:r>
              <a:rPr lang="en-GB" baseline="0" dirty="0" smtClean="0"/>
              <a:t> the decisions that we make. </a:t>
            </a:r>
          </a:p>
          <a:p>
            <a:r>
              <a:rPr lang="en-GB" baseline="0" dirty="0" smtClean="0"/>
              <a:t>Some of the examples may not be relevant to your practice – but you may need to adapt them to your own clinical area to make them work. </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2</a:t>
            </a:fld>
            <a:endParaRPr lang="en-GB"/>
          </a:p>
        </p:txBody>
      </p:sp>
    </p:spTree>
    <p:extLst>
      <p:ext uri="{BB962C8B-B14F-4D97-AF65-F5344CB8AC3E}">
        <p14:creationId xmlns:p14="http://schemas.microsoft.com/office/powerpoint/2010/main" val="3642800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is involved with killing and the other letting die. </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21</a:t>
            </a:fld>
            <a:endParaRPr lang="en-GB"/>
          </a:p>
        </p:txBody>
      </p:sp>
    </p:spTree>
    <p:extLst>
      <p:ext uri="{BB962C8B-B14F-4D97-AF65-F5344CB8AC3E}">
        <p14:creationId xmlns:p14="http://schemas.microsoft.com/office/powerpoint/2010/main" val="2567381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22</a:t>
            </a:fld>
            <a:endParaRPr lang="en-GB"/>
          </a:p>
        </p:txBody>
      </p:sp>
    </p:spTree>
    <p:extLst>
      <p:ext uri="{BB962C8B-B14F-4D97-AF65-F5344CB8AC3E}">
        <p14:creationId xmlns:p14="http://schemas.microsoft.com/office/powerpoint/2010/main" val="4177034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Should we offer futile treatment?</a:t>
            </a:r>
          </a:p>
          <a:p>
            <a:endParaRPr lang="en-GB" dirty="0" smtClean="0"/>
          </a:p>
          <a:p>
            <a:r>
              <a:rPr lang="en-GB" dirty="0" smtClean="0"/>
              <a:t>Important</a:t>
            </a:r>
            <a:r>
              <a:rPr lang="en-GB" baseline="0" dirty="0" smtClean="0"/>
              <a:t> when discussing DNA CPR</a:t>
            </a:r>
          </a:p>
          <a:p>
            <a:endParaRPr lang="en-GB" baseline="0" dirty="0" smtClean="0"/>
          </a:p>
          <a:p>
            <a:r>
              <a:rPr lang="en-GB" baseline="0" dirty="0" smtClean="0"/>
              <a:t>Talk about the goals of the patient and what the goals of the treatment would be.</a:t>
            </a:r>
          </a:p>
          <a:p>
            <a:r>
              <a:rPr lang="en-GB" baseline="0" dirty="0" smtClean="0"/>
              <a:t>Doctors are not legally obliged to provide any treatment that is futile. </a:t>
            </a:r>
          </a:p>
          <a:p>
            <a:endParaRPr lang="en-GB" baseline="0" dirty="0" smtClean="0"/>
          </a:p>
          <a:p>
            <a:r>
              <a:rPr lang="en-GB" baseline="0" dirty="0" smtClean="0"/>
              <a:t>It’s easier for families to accept if they can see that treatment is no longer working. </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23</a:t>
            </a:fld>
            <a:endParaRPr lang="en-GB"/>
          </a:p>
        </p:txBody>
      </p:sp>
    </p:spTree>
    <p:extLst>
      <p:ext uri="{BB962C8B-B14F-4D97-AF65-F5344CB8AC3E}">
        <p14:creationId xmlns:p14="http://schemas.microsoft.com/office/powerpoint/2010/main" val="908808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Autonomy – unable to</a:t>
            </a:r>
            <a:r>
              <a:rPr lang="en-GB" baseline="0" dirty="0" smtClean="0"/>
              <a:t> make a decision. Any previous expressed wishes around his EOLC?</a:t>
            </a:r>
          </a:p>
          <a:p>
            <a:r>
              <a:rPr lang="en-GB" baseline="0" dirty="0" smtClean="0"/>
              <a:t>B – more comfortable? Relatives may have a better bereavement</a:t>
            </a:r>
          </a:p>
          <a:p>
            <a:r>
              <a:rPr lang="en-GB" baseline="0" dirty="0" smtClean="0"/>
              <a:t>NM – staff autonomy and morality, side effects. </a:t>
            </a:r>
          </a:p>
          <a:p>
            <a:r>
              <a:rPr lang="en-GB" baseline="0" dirty="0" smtClean="0"/>
              <a:t>J - NA</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24</a:t>
            </a:fld>
            <a:endParaRPr lang="en-GB"/>
          </a:p>
        </p:txBody>
      </p:sp>
    </p:spTree>
    <p:extLst>
      <p:ext uri="{BB962C8B-B14F-4D97-AF65-F5344CB8AC3E}">
        <p14:creationId xmlns:p14="http://schemas.microsoft.com/office/powerpoint/2010/main" val="793616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A2DFCC-6F65-48BB-992F-B08BCB6A8BB2}" type="slidenum">
              <a:rPr lang="en-GB" smtClean="0"/>
              <a:t>26</a:t>
            </a:fld>
            <a:endParaRPr lang="en-GB"/>
          </a:p>
        </p:txBody>
      </p:sp>
    </p:spTree>
    <p:extLst>
      <p:ext uri="{BB962C8B-B14F-4D97-AF65-F5344CB8AC3E}">
        <p14:creationId xmlns:p14="http://schemas.microsoft.com/office/powerpoint/2010/main" val="2347099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A2DFCC-6F65-48BB-992F-B08BCB6A8BB2}" type="slidenum">
              <a:rPr lang="en-GB" smtClean="0"/>
              <a:t>28</a:t>
            </a:fld>
            <a:endParaRPr lang="en-GB"/>
          </a:p>
        </p:txBody>
      </p:sp>
    </p:spTree>
    <p:extLst>
      <p:ext uri="{BB962C8B-B14F-4D97-AF65-F5344CB8AC3E}">
        <p14:creationId xmlns:p14="http://schemas.microsoft.com/office/powerpoint/2010/main" val="3980603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Talk about hope and truth-telling</a:t>
            </a:r>
            <a:r>
              <a:rPr lang="en-GB" baseline="0" dirty="0" smtClean="0"/>
              <a:t> in this slide. </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30</a:t>
            </a:fld>
            <a:endParaRPr lang="en-GB"/>
          </a:p>
        </p:txBody>
      </p:sp>
    </p:spTree>
    <p:extLst>
      <p:ext uri="{BB962C8B-B14F-4D97-AF65-F5344CB8AC3E}">
        <p14:creationId xmlns:p14="http://schemas.microsoft.com/office/powerpoint/2010/main" val="2296841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need</a:t>
            </a:r>
            <a:r>
              <a:rPr lang="en-GB" baseline="0" dirty="0" smtClean="0"/>
              <a:t> to be honest about the diagnosis and prognosis before we can talk about the goals of treatment and goals for the patient. </a:t>
            </a:r>
          </a:p>
          <a:p>
            <a:endParaRPr lang="en-GB" baseline="0" dirty="0" smtClean="0"/>
          </a:p>
          <a:p>
            <a:r>
              <a:rPr lang="en-GB" baseline="0" dirty="0" smtClean="0"/>
              <a:t>And to say to people – if you’re hoping that this treatment is going to help you live longer, then that isn’t going to work. This treatment could actually make you sicker. </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32</a:t>
            </a:fld>
            <a:endParaRPr lang="en-GB"/>
          </a:p>
        </p:txBody>
      </p:sp>
    </p:spTree>
    <p:extLst>
      <p:ext uri="{BB962C8B-B14F-4D97-AF65-F5344CB8AC3E}">
        <p14:creationId xmlns:p14="http://schemas.microsoft.com/office/powerpoint/2010/main" val="251731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need</a:t>
            </a:r>
            <a:r>
              <a:rPr lang="en-GB" baseline="0" dirty="0" smtClean="0"/>
              <a:t> to be honest about the diagnosis and prognosis before we can talk about the goals of treatment and goals for the patient. </a:t>
            </a:r>
          </a:p>
          <a:p>
            <a:endParaRPr lang="en-GB" baseline="0" dirty="0" smtClean="0"/>
          </a:p>
          <a:p>
            <a:r>
              <a:rPr lang="en-GB" baseline="0" dirty="0" smtClean="0"/>
              <a:t>And to say to people – if you’re hoping that this treatment is going to help you live longer, then that isn’t going to work. This treatment could actually make you sicker. </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34</a:t>
            </a:fld>
            <a:endParaRPr lang="en-GB"/>
          </a:p>
        </p:txBody>
      </p:sp>
    </p:spTree>
    <p:extLst>
      <p:ext uri="{BB962C8B-B14F-4D97-AF65-F5344CB8AC3E}">
        <p14:creationId xmlns:p14="http://schemas.microsoft.com/office/powerpoint/2010/main" val="1866560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 we do there’s no obvious overriding </a:t>
            </a:r>
            <a:r>
              <a:rPr lang="en-GB" dirty="0" err="1" smtClean="0"/>
              <a:t>priniciple</a:t>
            </a:r>
            <a:r>
              <a:rPr lang="en-GB" dirty="0" smtClean="0"/>
              <a:t>?</a:t>
            </a:r>
            <a:r>
              <a:rPr lang="en-GB" baseline="0" dirty="0" smtClean="0"/>
              <a:t>  Or if the patient wants to accept the treatment even if the risks are greater than the benefits.</a:t>
            </a:r>
          </a:p>
          <a:p>
            <a:endParaRPr lang="en-GB" baseline="0" dirty="0" smtClean="0"/>
          </a:p>
          <a:p>
            <a:r>
              <a:rPr lang="en-GB" baseline="0" dirty="0" smtClean="0"/>
              <a:t>Could use other examples if you wish – should your patient be re-admitted to hospital?</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35</a:t>
            </a:fld>
            <a:endParaRPr lang="en-GB"/>
          </a:p>
        </p:txBody>
      </p:sp>
    </p:spTree>
    <p:extLst>
      <p:ext uri="{BB962C8B-B14F-4D97-AF65-F5344CB8AC3E}">
        <p14:creationId xmlns:p14="http://schemas.microsoft.com/office/powerpoint/2010/main" val="429153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won’t have</a:t>
            </a:r>
            <a:r>
              <a:rPr lang="en-GB" baseline="0" dirty="0" smtClean="0"/>
              <a:t> time to go through them all but hopefully today’s session will give you the building blocks to thinking about the decisions that we make. </a:t>
            </a:r>
          </a:p>
          <a:p>
            <a:endParaRPr lang="en-GB" baseline="0" dirty="0" smtClean="0"/>
          </a:p>
          <a:p>
            <a:r>
              <a:rPr lang="en-GB" baseline="0" dirty="0" smtClean="0"/>
              <a:t>And if we struggle to make decisions, or we disagree with others… there is a risk of ethical dilemmas/moral distress. </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3</a:t>
            </a:fld>
            <a:endParaRPr lang="en-GB"/>
          </a:p>
        </p:txBody>
      </p:sp>
    </p:spTree>
    <p:extLst>
      <p:ext uri="{BB962C8B-B14F-4D97-AF65-F5344CB8AC3E}">
        <p14:creationId xmlns:p14="http://schemas.microsoft.com/office/powerpoint/2010/main" val="2024685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44EC50-098B-47E7-BCE9-599473A69293}" type="slidenum">
              <a:rPr lang="en-GB"/>
              <a:pPr/>
              <a:t>36</a:t>
            </a:fld>
            <a:endParaRPr lang="en-GB"/>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GB" dirty="0" smtClean="0"/>
              <a:t>How</a:t>
            </a:r>
            <a:r>
              <a:rPr lang="en-GB" baseline="0" dirty="0" smtClean="0"/>
              <a:t> do we balance these principles?     We need to give honest information to patient and families, give them the risks v benefits and ask them to decide, if they wish.  Can you give a trial if it’s uncertain what the response will be?  Make sure </a:t>
            </a:r>
            <a:r>
              <a:rPr lang="en-GB" baseline="0" smtClean="0"/>
              <a:t>it’s reviewed. </a:t>
            </a:r>
            <a:endParaRPr lang="en-GB" dirty="0"/>
          </a:p>
        </p:txBody>
      </p:sp>
    </p:spTree>
    <p:extLst>
      <p:ext uri="{BB962C8B-B14F-4D97-AF65-F5344CB8AC3E}">
        <p14:creationId xmlns:p14="http://schemas.microsoft.com/office/powerpoint/2010/main" val="4150404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A2DFCC-6F65-48BB-992F-B08BCB6A8BB2}" type="slidenum">
              <a:rPr lang="en-GB" smtClean="0"/>
              <a:t>38</a:t>
            </a:fld>
            <a:endParaRPr lang="en-GB"/>
          </a:p>
        </p:txBody>
      </p:sp>
    </p:spTree>
    <p:extLst>
      <p:ext uri="{BB962C8B-B14F-4D97-AF65-F5344CB8AC3E}">
        <p14:creationId xmlns:p14="http://schemas.microsoft.com/office/powerpoint/2010/main" val="2265377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9A2DFCC-6F65-48BB-992F-B08BCB6A8BB2}" type="slidenum">
              <a:rPr lang="en-GB" smtClean="0"/>
              <a:t>39</a:t>
            </a:fld>
            <a:endParaRPr lang="en-GB"/>
          </a:p>
        </p:txBody>
      </p:sp>
    </p:spTree>
    <p:extLst>
      <p:ext uri="{BB962C8B-B14F-4D97-AF65-F5344CB8AC3E}">
        <p14:creationId xmlns:p14="http://schemas.microsoft.com/office/powerpoint/2010/main" val="3613823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156" indent="-179156">
              <a:buFont typeface="Arial" panose="020B0604020202020204" pitchFamily="34" charset="0"/>
              <a:buChar char="•"/>
            </a:pPr>
            <a:r>
              <a:rPr lang="en-GB" dirty="0" smtClean="0"/>
              <a:t>Medicine and healthcare have become</a:t>
            </a:r>
            <a:r>
              <a:rPr lang="en-GB" baseline="0" dirty="0" smtClean="0"/>
              <a:t> much more challenging - people are no longer dying like they used to… - dying at home with family roundabout them. Its much more medicalised.</a:t>
            </a:r>
          </a:p>
          <a:p>
            <a:pPr marL="179156" indent="-179156">
              <a:buFont typeface="Arial" panose="020B0604020202020204" pitchFamily="34" charset="0"/>
              <a:buChar char="•"/>
            </a:pPr>
            <a:r>
              <a:rPr lang="en-GB" baseline="0" dirty="0" smtClean="0"/>
              <a:t>Decisions around treatment at end of life have become more complicated and there are increased expectations of what can be done!</a:t>
            </a:r>
          </a:p>
          <a:p>
            <a:pPr marL="179156" indent="-179156">
              <a:buFont typeface="Arial" panose="020B0604020202020204" pitchFamily="34" charset="0"/>
              <a:buChar char="•"/>
            </a:pPr>
            <a:r>
              <a:rPr lang="en-GB" baseline="0" dirty="0" smtClean="0"/>
              <a:t>For HCP – doing the right thing is important – if we are to allow patients to live the best possible life and in keeping with some of their preferences and choices. </a:t>
            </a:r>
          </a:p>
          <a:p>
            <a:pPr marL="179156" indent="-179156">
              <a:buFont typeface="Arial" panose="020B0604020202020204" pitchFamily="34" charset="0"/>
              <a:buChar char="•"/>
            </a:pPr>
            <a:r>
              <a:rPr lang="en-GB" baseline="0" dirty="0" smtClean="0"/>
              <a:t>Patients may have told us what they want – but don’t have the energy or the voice to stand up for what they want. </a:t>
            </a:r>
          </a:p>
          <a:p>
            <a:pPr marL="179156" indent="-179156">
              <a:buFont typeface="Arial" panose="020B0604020202020204" pitchFamily="34" charset="0"/>
              <a:buChar char="•"/>
            </a:pPr>
            <a:r>
              <a:rPr lang="en-GB" baseline="0" dirty="0" smtClean="0"/>
              <a:t>Understanding the decision making process will help us do the right thing for our patients. </a:t>
            </a:r>
          </a:p>
          <a:p>
            <a:pPr marL="179156" indent="-179156">
              <a:buFont typeface="Arial" panose="020B0604020202020204" pitchFamily="34" charset="0"/>
              <a:buChar char="•"/>
            </a:pPr>
            <a:endParaRPr lang="en-GB" baseline="0" dirty="0" smtClean="0"/>
          </a:p>
          <a:p>
            <a:pPr marL="179156" indent="-179156">
              <a:buFont typeface="Arial" panose="020B0604020202020204" pitchFamily="34" charset="0"/>
              <a:buChar char="•"/>
            </a:pPr>
            <a:r>
              <a:rPr lang="en-GB" baseline="0" dirty="0" smtClean="0"/>
              <a:t>People come into hospital to get things fixed.</a:t>
            </a:r>
          </a:p>
          <a:p>
            <a:pPr marL="179156" indent="-179156">
              <a:buFont typeface="Arial" panose="020B0604020202020204" pitchFamily="34" charset="0"/>
              <a:buChar char="•"/>
            </a:pPr>
            <a:r>
              <a:rPr lang="en-GB" baseline="0" dirty="0" smtClean="0"/>
              <a:t>We’re also now expecting things to happen much more quickly both in response to treatment and in death. </a:t>
            </a:r>
          </a:p>
          <a:p>
            <a:pPr marL="179156" indent="-179156">
              <a:buFont typeface="Arial" panose="020B0604020202020204" pitchFamily="34" charset="0"/>
              <a:buChar char="•"/>
            </a:pPr>
            <a:r>
              <a:rPr lang="en-GB" baseline="0" dirty="0" smtClean="0"/>
              <a:t>Other priorities become more important especially when we get to the stage where we can’t fix things. Medical interventions do not always work and there is a risk of prolonging a ‘miserable life’.</a:t>
            </a:r>
          </a:p>
          <a:p>
            <a:pPr marL="179156" indent="-179156">
              <a:buFont typeface="Arial" panose="020B0604020202020204" pitchFamily="34" charset="0"/>
              <a:buChar char="•"/>
            </a:pPr>
            <a:r>
              <a:rPr lang="en-GB" baseline="0" dirty="0" smtClean="0"/>
              <a:t>And patients when approaching the end of life.. Often choose quality over quantity.</a:t>
            </a:r>
          </a:p>
          <a:p>
            <a:endParaRPr lang="en-GB" baseline="0" dirty="0" smtClean="0"/>
          </a:p>
          <a:p>
            <a:endParaRPr lang="en-GB" baseline="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0FBC574-DEC2-4899-A283-068FEF33CDB3}" type="slidenum">
              <a:rPr lang="en-GB" smtClean="0"/>
              <a:pPr/>
              <a:t>4</a:t>
            </a:fld>
            <a:endParaRPr lang="en-GB"/>
          </a:p>
        </p:txBody>
      </p:sp>
    </p:spTree>
    <p:extLst>
      <p:ext uri="{BB962C8B-B14F-4D97-AF65-F5344CB8AC3E}">
        <p14:creationId xmlns:p14="http://schemas.microsoft.com/office/powerpoint/2010/main" val="320480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reversible</a:t>
            </a:r>
          </a:p>
          <a:p>
            <a:r>
              <a:rPr lang="en-GB" dirty="0" smtClean="0"/>
              <a:t>What</a:t>
            </a:r>
            <a:r>
              <a:rPr lang="en-GB" baseline="0" dirty="0" smtClean="0"/>
              <a:t> is his prognosis</a:t>
            </a:r>
          </a:p>
          <a:p>
            <a:r>
              <a:rPr lang="en-GB" baseline="0" dirty="0" smtClean="0"/>
              <a:t>If he does recover what would his QOL be like</a:t>
            </a:r>
          </a:p>
          <a:p>
            <a:r>
              <a:rPr lang="en-GB" baseline="0" dirty="0" smtClean="0"/>
              <a:t>What is his wishes, what would he want in this situation. </a:t>
            </a:r>
          </a:p>
          <a:p>
            <a:r>
              <a:rPr lang="en-GB" baseline="0" dirty="0" smtClean="0"/>
              <a:t>What were his expectations and hopes for the future.</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5</a:t>
            </a:fld>
            <a:endParaRPr lang="en-GB"/>
          </a:p>
        </p:txBody>
      </p:sp>
    </p:spTree>
    <p:extLst>
      <p:ext uri="{BB962C8B-B14F-4D97-AF65-F5344CB8AC3E}">
        <p14:creationId xmlns:p14="http://schemas.microsoft.com/office/powerpoint/2010/main" val="323805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can be</a:t>
            </a:r>
            <a:r>
              <a:rPr lang="en-GB" baseline="0" dirty="0" smtClean="0"/>
              <a:t> very difficult to make decisions as some of the decisions aren’t black or white. We know by giving extra insulin for example will reduce someone’s blood sugar, but many ethical dilemmas will be based on people’s experiences, their beliefs and values.  Someone may feel that their </a:t>
            </a:r>
            <a:r>
              <a:rPr lang="en-GB" baseline="0" dirty="0" err="1" smtClean="0"/>
              <a:t>qol</a:t>
            </a:r>
            <a:r>
              <a:rPr lang="en-GB" baseline="0" dirty="0" smtClean="0"/>
              <a:t> is the most important thing, but this may conflict against the doctors and families beliefs that they could help them to live for longer. </a:t>
            </a:r>
          </a:p>
          <a:p>
            <a:endParaRPr lang="en-GB" baseline="0" dirty="0" smtClean="0"/>
          </a:p>
          <a:p>
            <a:pPr marL="179156" indent="-179156">
              <a:buFont typeface="Arial" panose="020B0604020202020204" pitchFamily="34" charset="0"/>
              <a:buChar char="•"/>
            </a:pPr>
            <a:r>
              <a:rPr lang="en-GB" dirty="0" smtClean="0"/>
              <a:t>You don’t need to be an expert</a:t>
            </a:r>
            <a:r>
              <a:rPr lang="en-GB" baseline="0" dirty="0" smtClean="0"/>
              <a:t> in medical ethics or law but it is important to know how to respond to ethical dilemmas that we may encounter in clinical practice.  </a:t>
            </a:r>
          </a:p>
          <a:p>
            <a:pPr marL="179156" indent="-179156">
              <a:buFont typeface="Arial" panose="020B0604020202020204" pitchFamily="34" charset="0"/>
              <a:buChar char="•"/>
            </a:pPr>
            <a:r>
              <a:rPr lang="en-GB" baseline="0" dirty="0" smtClean="0"/>
              <a:t>Often ethical decisions are based on values, experiences, morals and not always facts alone which makes ethical decisions more difficult and why you may disagree with someone in your team. </a:t>
            </a:r>
          </a:p>
          <a:p>
            <a:endParaRPr lang="en-GB" baseline="0" dirty="0" smtClean="0"/>
          </a:p>
          <a:p>
            <a:pPr marL="179156" indent="-179156">
              <a:buFont typeface="Arial" panose="020B0604020202020204" pitchFamily="34" charset="0"/>
              <a:buChar char="•"/>
            </a:pPr>
            <a:r>
              <a:rPr lang="en-GB" dirty="0" smtClean="0"/>
              <a:t>Code of conduct: compassion,</a:t>
            </a:r>
            <a:r>
              <a:rPr lang="en-GB" baseline="0" dirty="0" smtClean="0"/>
              <a:t> dignity, respect, confidentiality,  listening and responding to people </a:t>
            </a:r>
          </a:p>
          <a:p>
            <a:pPr marL="179156" indent="-179156">
              <a:buFont typeface="Arial" panose="020B0604020202020204" pitchFamily="34" charset="0"/>
              <a:buChar char="•"/>
            </a:pPr>
            <a:r>
              <a:rPr lang="en-GB" baseline="0" dirty="0" smtClean="0"/>
              <a:t>Remember that there are no ‘right answers’ – but you have to be able to explain your thinking.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6</a:t>
            </a:fld>
            <a:endParaRPr lang="en-GB"/>
          </a:p>
        </p:txBody>
      </p:sp>
    </p:spTree>
    <p:extLst>
      <p:ext uri="{BB962C8B-B14F-4D97-AF65-F5344CB8AC3E}">
        <p14:creationId xmlns:p14="http://schemas.microsoft.com/office/powerpoint/2010/main" val="98904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can be</a:t>
            </a:r>
            <a:r>
              <a:rPr lang="en-GB" baseline="0" dirty="0" smtClean="0"/>
              <a:t> very difficult to make decisions as some of the decisions aren’t black or white. We know by giving extra insulin for example will reduce someone’s blood sugar, but many ethical dilemmas will be based on people’s experiences, their beliefs and values.  Someone may feel that their </a:t>
            </a:r>
            <a:r>
              <a:rPr lang="en-GB" baseline="0" dirty="0" err="1" smtClean="0"/>
              <a:t>qol</a:t>
            </a:r>
            <a:r>
              <a:rPr lang="en-GB" baseline="0" dirty="0" smtClean="0"/>
              <a:t> is the most important thing, but this may conflict against the doctors and families beliefs that they could help them to live for longer. </a:t>
            </a:r>
          </a:p>
          <a:p>
            <a:endParaRPr lang="en-GB" baseline="0" dirty="0" smtClean="0"/>
          </a:p>
          <a:p>
            <a:pPr marL="179156" indent="-179156">
              <a:buFont typeface="Arial" panose="020B0604020202020204" pitchFamily="34" charset="0"/>
              <a:buChar char="•"/>
            </a:pPr>
            <a:r>
              <a:rPr lang="en-GB" dirty="0" smtClean="0"/>
              <a:t>You don’t need to be an expert</a:t>
            </a:r>
            <a:r>
              <a:rPr lang="en-GB" baseline="0" dirty="0" smtClean="0"/>
              <a:t> in medical ethics or law but it is important to know how to respond to ethical dilemmas that we may encounter in clinical practice.  </a:t>
            </a:r>
          </a:p>
          <a:p>
            <a:pPr marL="179156" indent="-179156">
              <a:buFont typeface="Arial" panose="020B0604020202020204" pitchFamily="34" charset="0"/>
              <a:buChar char="•"/>
            </a:pPr>
            <a:r>
              <a:rPr lang="en-GB" baseline="0" dirty="0" smtClean="0"/>
              <a:t>Often ethical decisions are based on values, experiences, morals and not always facts alone which makes ethical decisions more difficult and why you may disagree with someone in your team. </a:t>
            </a:r>
          </a:p>
          <a:p>
            <a:endParaRPr lang="en-GB" baseline="0" dirty="0" smtClean="0"/>
          </a:p>
          <a:p>
            <a:pPr marL="179156" indent="-179156">
              <a:buFont typeface="Arial" panose="020B0604020202020204" pitchFamily="34" charset="0"/>
              <a:buChar char="•"/>
            </a:pPr>
            <a:r>
              <a:rPr lang="en-GB" dirty="0" smtClean="0"/>
              <a:t>Code of conduct: compassion,</a:t>
            </a:r>
            <a:r>
              <a:rPr lang="en-GB" baseline="0" dirty="0" smtClean="0"/>
              <a:t> dignity, respect, confidentiality,  listening and responding to people </a:t>
            </a:r>
          </a:p>
          <a:p>
            <a:pPr marL="179156" indent="-179156">
              <a:buFont typeface="Arial" panose="020B0604020202020204" pitchFamily="34" charset="0"/>
              <a:buChar char="•"/>
            </a:pPr>
            <a:r>
              <a:rPr lang="en-GB" baseline="0" dirty="0" smtClean="0"/>
              <a:t>Remember that there are no ‘right answers’ – but you have to be able to explain your thinking.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7</a:t>
            </a:fld>
            <a:endParaRPr lang="en-GB"/>
          </a:p>
        </p:txBody>
      </p:sp>
    </p:spTree>
    <p:extLst>
      <p:ext uri="{BB962C8B-B14F-4D97-AF65-F5344CB8AC3E}">
        <p14:creationId xmlns:p14="http://schemas.microsoft.com/office/powerpoint/2010/main" val="3279728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NB – make reference again how we may not all agree</a:t>
            </a:r>
            <a:r>
              <a:rPr lang="en-GB" baseline="0" dirty="0" smtClean="0"/>
              <a:t> and some of us will put more emphasis on one value more than others. </a:t>
            </a:r>
          </a:p>
          <a:p>
            <a:r>
              <a:rPr lang="en-GB" baseline="0" dirty="0" smtClean="0"/>
              <a:t>Who would you talk to about it? Most of us make decisions with others/families etc. </a:t>
            </a:r>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8</a:t>
            </a:fld>
            <a:endParaRPr lang="en-GB"/>
          </a:p>
        </p:txBody>
      </p:sp>
    </p:spTree>
    <p:extLst>
      <p:ext uri="{BB962C8B-B14F-4D97-AF65-F5344CB8AC3E}">
        <p14:creationId xmlns:p14="http://schemas.microsoft.com/office/powerpoint/2010/main" val="328534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others – ethical theories such a deontology where we should follow our duty no matter what – </a:t>
            </a:r>
            <a:r>
              <a:rPr lang="en-GB" baseline="0" dirty="0" err="1" smtClean="0"/>
              <a:t>ie</a:t>
            </a:r>
            <a:r>
              <a:rPr lang="en-GB" baseline="0" dirty="0" smtClean="0"/>
              <a:t> to tell the truth always – that doesn’t work.</a:t>
            </a:r>
          </a:p>
          <a:p>
            <a:r>
              <a:rPr lang="en-GB" baseline="0" dirty="0" err="1" smtClean="0"/>
              <a:t>Consequentalism</a:t>
            </a:r>
            <a:r>
              <a:rPr lang="en-GB" baseline="0" dirty="0" smtClean="0"/>
              <a:t> – where you make decisions based on doing the greater good for the greatest number of people. </a:t>
            </a:r>
          </a:p>
          <a:p>
            <a:r>
              <a:rPr lang="en-GB" baseline="0" dirty="0" smtClean="0"/>
              <a:t>Ethics of care – where your duty lies mostly with the one that you are caring for and regardless of the others.</a:t>
            </a:r>
          </a:p>
          <a:p>
            <a:r>
              <a:rPr lang="en-GB" baseline="0" dirty="0" smtClean="0"/>
              <a:t>The 4 principles is one of the preferred frameworks in healthcare – explained more on next slide. </a:t>
            </a:r>
          </a:p>
          <a:p>
            <a:endParaRPr lang="en-GB" dirty="0"/>
          </a:p>
        </p:txBody>
      </p:sp>
      <p:sp>
        <p:nvSpPr>
          <p:cNvPr id="4" name="Slide Number Placeholder 3"/>
          <p:cNvSpPr>
            <a:spLocks noGrp="1"/>
          </p:cNvSpPr>
          <p:nvPr>
            <p:ph type="sldNum" sz="quarter" idx="10"/>
          </p:nvPr>
        </p:nvSpPr>
        <p:spPr/>
        <p:txBody>
          <a:bodyPr/>
          <a:lstStyle/>
          <a:p>
            <a:fld id="{29A2DFCC-6F65-48BB-992F-B08BCB6A8BB2}" type="slidenum">
              <a:rPr lang="en-GB" smtClean="0"/>
              <a:t>9</a:t>
            </a:fld>
            <a:endParaRPr lang="en-GB"/>
          </a:p>
        </p:txBody>
      </p:sp>
    </p:spTree>
    <p:extLst>
      <p:ext uri="{BB962C8B-B14F-4D97-AF65-F5344CB8AC3E}">
        <p14:creationId xmlns:p14="http://schemas.microsoft.com/office/powerpoint/2010/main" val="375845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70A085-934E-40B8-AD3E-0206E4F433C3}"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48B1C4D-AE19-445B-ABD8-BFDEE2186FCA}" type="slidenum">
              <a:rPr lang="en-GB" smtClean="0"/>
              <a:t>‹#›</a:t>
            </a:fld>
            <a:endParaRPr lang="en-GB"/>
          </a:p>
        </p:txBody>
      </p:sp>
    </p:spTree>
    <p:extLst>
      <p:ext uri="{BB962C8B-B14F-4D97-AF65-F5344CB8AC3E}">
        <p14:creationId xmlns:p14="http://schemas.microsoft.com/office/powerpoint/2010/main" val="135661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0A085-934E-40B8-AD3E-0206E4F433C3}"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B1C4D-AE19-445B-ABD8-BFDEE2186FCA}" type="slidenum">
              <a:rPr lang="en-GB" smtClean="0"/>
              <a:t>‹#›</a:t>
            </a:fld>
            <a:endParaRPr lang="en-GB"/>
          </a:p>
        </p:txBody>
      </p:sp>
    </p:spTree>
    <p:extLst>
      <p:ext uri="{BB962C8B-B14F-4D97-AF65-F5344CB8AC3E}">
        <p14:creationId xmlns:p14="http://schemas.microsoft.com/office/powerpoint/2010/main" val="182364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0A085-934E-40B8-AD3E-0206E4F433C3}"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B1C4D-AE19-445B-ABD8-BFDEE2186FCA}"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2004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370A085-934E-40B8-AD3E-0206E4F433C3}" type="datetimeFigureOut">
              <a:rPr lang="en-GB" smtClean="0"/>
              <a:t>03/12/2025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B1C4D-AE19-445B-ABD8-BFDEE2186FCA}" type="slidenum">
              <a:rPr lang="en-GB" smtClean="0"/>
              <a:t>‹#›</a:t>
            </a:fld>
            <a:endParaRPr lang="en-GB"/>
          </a:p>
        </p:txBody>
      </p:sp>
    </p:spTree>
    <p:extLst>
      <p:ext uri="{BB962C8B-B14F-4D97-AF65-F5344CB8AC3E}">
        <p14:creationId xmlns:p14="http://schemas.microsoft.com/office/powerpoint/2010/main" val="2804110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370A085-934E-40B8-AD3E-0206E4F433C3}" type="datetimeFigureOut">
              <a:rPr lang="en-GB" smtClean="0"/>
              <a:t>03/12/2025</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B1C4D-AE19-445B-ABD8-BFDEE2186FCA}"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6469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370A085-934E-40B8-AD3E-0206E4F433C3}" type="datetimeFigureOut">
              <a:rPr lang="en-GB" smtClean="0"/>
              <a:t>03/12/2025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B1C4D-AE19-445B-ABD8-BFDEE2186FCA}" type="slidenum">
              <a:rPr lang="en-GB" smtClean="0"/>
              <a:t>‹#›</a:t>
            </a:fld>
            <a:endParaRPr lang="en-GB"/>
          </a:p>
        </p:txBody>
      </p:sp>
    </p:spTree>
    <p:extLst>
      <p:ext uri="{BB962C8B-B14F-4D97-AF65-F5344CB8AC3E}">
        <p14:creationId xmlns:p14="http://schemas.microsoft.com/office/powerpoint/2010/main" val="3403440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70A085-934E-40B8-AD3E-0206E4F433C3}"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B1C4D-AE19-445B-ABD8-BFDEE2186FCA}" type="slidenum">
              <a:rPr lang="en-GB" smtClean="0"/>
              <a:t>‹#›</a:t>
            </a:fld>
            <a:endParaRPr lang="en-GB"/>
          </a:p>
        </p:txBody>
      </p:sp>
    </p:spTree>
    <p:extLst>
      <p:ext uri="{BB962C8B-B14F-4D97-AF65-F5344CB8AC3E}">
        <p14:creationId xmlns:p14="http://schemas.microsoft.com/office/powerpoint/2010/main" val="4251545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70A085-934E-40B8-AD3E-0206E4F433C3}"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B1C4D-AE19-445B-ABD8-BFDEE2186FCA}" type="slidenum">
              <a:rPr lang="en-GB" smtClean="0"/>
              <a:t>‹#›</a:t>
            </a:fld>
            <a:endParaRPr lang="en-GB"/>
          </a:p>
        </p:txBody>
      </p:sp>
    </p:spTree>
    <p:extLst>
      <p:ext uri="{BB962C8B-B14F-4D97-AF65-F5344CB8AC3E}">
        <p14:creationId xmlns:p14="http://schemas.microsoft.com/office/powerpoint/2010/main" val="242770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70A085-934E-40B8-AD3E-0206E4F433C3}"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48B1C4D-AE19-445B-ABD8-BFDEE2186FCA}" type="slidenum">
              <a:rPr lang="en-GB" smtClean="0"/>
              <a:t>‹#›</a:t>
            </a:fld>
            <a:endParaRPr lang="en-GB"/>
          </a:p>
        </p:txBody>
      </p:sp>
    </p:spTree>
    <p:extLst>
      <p:ext uri="{BB962C8B-B14F-4D97-AF65-F5344CB8AC3E}">
        <p14:creationId xmlns:p14="http://schemas.microsoft.com/office/powerpoint/2010/main" val="169118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0A085-934E-40B8-AD3E-0206E4F433C3}" type="datetimeFigureOut">
              <a:rPr lang="en-GB" smtClean="0"/>
              <a:t>03/12/2025</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48B1C4D-AE19-445B-ABD8-BFDEE2186FCA}" type="slidenum">
              <a:rPr lang="en-GB" smtClean="0"/>
              <a:t>‹#›</a:t>
            </a:fld>
            <a:endParaRPr lang="en-GB"/>
          </a:p>
        </p:txBody>
      </p:sp>
    </p:spTree>
    <p:extLst>
      <p:ext uri="{BB962C8B-B14F-4D97-AF65-F5344CB8AC3E}">
        <p14:creationId xmlns:p14="http://schemas.microsoft.com/office/powerpoint/2010/main" val="159043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70A085-934E-40B8-AD3E-0206E4F433C3}" type="datetimeFigureOut">
              <a:rPr lang="en-GB" smtClean="0"/>
              <a:t>03/12/2025</a:t>
            </a:fld>
            <a:endParaRPr lang="en-GB"/>
          </a:p>
        </p:txBody>
      </p:sp>
      <p:sp>
        <p:nvSpPr>
          <p:cNvPr id="6" name="Footer Placeholder 5"/>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48B1C4D-AE19-445B-ABD8-BFDEE2186FCA}" type="slidenum">
              <a:rPr lang="en-GB" smtClean="0"/>
              <a:t>‹#›</a:t>
            </a:fld>
            <a:endParaRPr lang="en-GB"/>
          </a:p>
        </p:txBody>
      </p:sp>
    </p:spTree>
    <p:extLst>
      <p:ext uri="{BB962C8B-B14F-4D97-AF65-F5344CB8AC3E}">
        <p14:creationId xmlns:p14="http://schemas.microsoft.com/office/powerpoint/2010/main" val="1554259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70A085-934E-40B8-AD3E-0206E4F433C3}" type="datetimeFigureOut">
              <a:rPr lang="en-GB" smtClean="0"/>
              <a:t>03/12/2025</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48B1C4D-AE19-445B-ABD8-BFDEE2186FCA}" type="slidenum">
              <a:rPr lang="en-GB" smtClean="0"/>
              <a:t>‹#›</a:t>
            </a:fld>
            <a:endParaRPr lang="en-GB"/>
          </a:p>
        </p:txBody>
      </p:sp>
    </p:spTree>
    <p:extLst>
      <p:ext uri="{BB962C8B-B14F-4D97-AF65-F5344CB8AC3E}">
        <p14:creationId xmlns:p14="http://schemas.microsoft.com/office/powerpoint/2010/main" val="933389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70A085-934E-40B8-AD3E-0206E4F433C3}" type="datetimeFigureOut">
              <a:rPr lang="en-GB" smtClean="0"/>
              <a:t>03/12/2025</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48B1C4D-AE19-445B-ABD8-BFDEE2186FCA}" type="slidenum">
              <a:rPr lang="en-GB" smtClean="0"/>
              <a:t>‹#›</a:t>
            </a:fld>
            <a:endParaRPr lang="en-GB"/>
          </a:p>
        </p:txBody>
      </p:sp>
    </p:spTree>
    <p:extLst>
      <p:ext uri="{BB962C8B-B14F-4D97-AF65-F5344CB8AC3E}">
        <p14:creationId xmlns:p14="http://schemas.microsoft.com/office/powerpoint/2010/main" val="122795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0A085-934E-40B8-AD3E-0206E4F433C3}" type="datetimeFigureOut">
              <a:rPr lang="en-GB" smtClean="0"/>
              <a:t>03/12/2025</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48B1C4D-AE19-445B-ABD8-BFDEE2186FCA}" type="slidenum">
              <a:rPr lang="en-GB" smtClean="0"/>
              <a:t>‹#›</a:t>
            </a:fld>
            <a:endParaRPr lang="en-GB"/>
          </a:p>
        </p:txBody>
      </p:sp>
    </p:spTree>
    <p:extLst>
      <p:ext uri="{BB962C8B-B14F-4D97-AF65-F5344CB8AC3E}">
        <p14:creationId xmlns:p14="http://schemas.microsoft.com/office/powerpoint/2010/main" val="277946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0A085-934E-40B8-AD3E-0206E4F433C3}" type="datetimeFigureOut">
              <a:rPr lang="en-GB" smtClean="0"/>
              <a:t>03/12/2025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48B1C4D-AE19-445B-ABD8-BFDEE2186FCA}" type="slidenum">
              <a:rPr lang="en-GB" smtClean="0"/>
              <a:t>‹#›</a:t>
            </a:fld>
            <a:endParaRPr lang="en-GB"/>
          </a:p>
        </p:txBody>
      </p:sp>
    </p:spTree>
    <p:extLst>
      <p:ext uri="{BB962C8B-B14F-4D97-AF65-F5344CB8AC3E}">
        <p14:creationId xmlns:p14="http://schemas.microsoft.com/office/powerpoint/2010/main" val="1025584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0A085-934E-40B8-AD3E-0206E4F433C3}" type="datetimeFigureOut">
              <a:rPr lang="en-GB" smtClean="0"/>
              <a:t>03/12/2025</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48B1C4D-AE19-445B-ABD8-BFDEE2186FCA}" type="slidenum">
              <a:rPr lang="en-GB" smtClean="0"/>
              <a:t>‹#›</a:t>
            </a:fld>
            <a:endParaRPr lang="en-GB"/>
          </a:p>
        </p:txBody>
      </p:sp>
    </p:spTree>
    <p:extLst>
      <p:ext uri="{BB962C8B-B14F-4D97-AF65-F5344CB8AC3E}">
        <p14:creationId xmlns:p14="http://schemas.microsoft.com/office/powerpoint/2010/main" val="299250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370A085-934E-40B8-AD3E-0206E4F433C3}" type="datetimeFigureOut">
              <a:rPr lang="en-GB" smtClean="0"/>
              <a:t>03/12/2025</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48B1C4D-AE19-445B-ABD8-BFDEE2186FCA}" type="slidenum">
              <a:rPr lang="en-GB" smtClean="0"/>
              <a:t>‹#›</a:t>
            </a:fld>
            <a:endParaRPr lang="en-GB"/>
          </a:p>
        </p:txBody>
      </p:sp>
    </p:spTree>
    <p:extLst>
      <p:ext uri="{BB962C8B-B14F-4D97-AF65-F5344CB8AC3E}">
        <p14:creationId xmlns:p14="http://schemas.microsoft.com/office/powerpoint/2010/main" val="407393997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1" y="794480"/>
            <a:ext cx="10133012" cy="3038966"/>
          </a:xfrm>
        </p:spPr>
        <p:txBody>
          <a:bodyPr>
            <a:normAutofit fontScale="90000"/>
          </a:bodyPr>
          <a:lstStyle/>
          <a:p>
            <a:pPr algn="l"/>
            <a:r>
              <a:rPr lang="en-GB" dirty="0" smtClean="0"/>
              <a:t>Decision making in palliative care and what ethical </a:t>
            </a:r>
            <a:r>
              <a:rPr lang="en-GB" dirty="0"/>
              <a:t>c</a:t>
            </a:r>
            <a:r>
              <a:rPr lang="en-GB" dirty="0" smtClean="0"/>
              <a:t>onsiderations do we need to keep in mind?</a:t>
            </a:r>
            <a:endParaRPr lang="en-GB" dirty="0"/>
          </a:p>
        </p:txBody>
      </p:sp>
      <p:sp>
        <p:nvSpPr>
          <p:cNvPr id="3" name="Subtitle 2"/>
          <p:cNvSpPr>
            <a:spLocks noGrp="1"/>
          </p:cNvSpPr>
          <p:nvPr>
            <p:ph type="subTitle" idx="1"/>
          </p:nvPr>
        </p:nvSpPr>
        <p:spPr>
          <a:xfrm>
            <a:off x="3090041" y="4527029"/>
            <a:ext cx="8732500" cy="1429633"/>
          </a:xfrm>
        </p:spPr>
        <p:txBody>
          <a:bodyPr>
            <a:normAutofit/>
          </a:bodyPr>
          <a:lstStyle/>
          <a:p>
            <a:pPr algn="r"/>
            <a:r>
              <a:rPr lang="en-GB" sz="2400" dirty="0" smtClean="0"/>
              <a:t>Sharon Lambie, Clinical Nurse </a:t>
            </a:r>
            <a:r>
              <a:rPr lang="en-GB" sz="2400" dirty="0"/>
              <a:t>S</a:t>
            </a:r>
            <a:r>
              <a:rPr lang="en-GB" sz="2400" dirty="0" smtClean="0"/>
              <a:t>pecialist in palliative care</a:t>
            </a:r>
            <a:endParaRPr lang="en-GB" sz="2400" dirty="0"/>
          </a:p>
        </p:txBody>
      </p:sp>
    </p:spTree>
    <p:extLst>
      <p:ext uri="{BB962C8B-B14F-4D97-AF65-F5344CB8AC3E}">
        <p14:creationId xmlns:p14="http://schemas.microsoft.com/office/powerpoint/2010/main" val="649970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The 4 principles in healthcare </a:t>
            </a:r>
            <a:endParaRPr lang="en-GB" b="1" dirty="0"/>
          </a:p>
        </p:txBody>
      </p:sp>
      <p:sp>
        <p:nvSpPr>
          <p:cNvPr id="3" name="Content Placeholder 2"/>
          <p:cNvSpPr>
            <a:spLocks noGrp="1"/>
          </p:cNvSpPr>
          <p:nvPr>
            <p:ph idx="1"/>
          </p:nvPr>
        </p:nvSpPr>
        <p:spPr>
          <a:xfrm>
            <a:off x="2317314" y="2133600"/>
            <a:ext cx="9187297" cy="3777622"/>
          </a:xfrm>
        </p:spPr>
        <p:txBody>
          <a:bodyPr>
            <a:normAutofit/>
          </a:bodyPr>
          <a:lstStyle/>
          <a:p>
            <a:pPr>
              <a:buFont typeface="Arial" panose="020B0604020202020204" pitchFamily="34" charset="0"/>
              <a:buChar char="•"/>
            </a:pPr>
            <a:r>
              <a:rPr lang="en-GB" sz="3200" b="1" dirty="0" smtClean="0"/>
              <a:t>Autonomy</a:t>
            </a:r>
            <a:r>
              <a:rPr lang="en-GB" sz="3200" dirty="0" smtClean="0"/>
              <a:t> </a:t>
            </a:r>
          </a:p>
          <a:p>
            <a:pPr>
              <a:buFont typeface="Arial" panose="020B0604020202020204" pitchFamily="34" charset="0"/>
              <a:buChar char="•"/>
            </a:pPr>
            <a:r>
              <a:rPr lang="en-GB" sz="3200" b="1" dirty="0" smtClean="0"/>
              <a:t>Beneficence</a:t>
            </a:r>
            <a:r>
              <a:rPr lang="en-GB" sz="3200" dirty="0" smtClean="0"/>
              <a:t> </a:t>
            </a:r>
            <a:endParaRPr lang="en-GB" sz="3200" dirty="0"/>
          </a:p>
          <a:p>
            <a:pPr>
              <a:buFont typeface="Arial" panose="020B0604020202020204" pitchFamily="34" charset="0"/>
              <a:buChar char="•"/>
            </a:pPr>
            <a:r>
              <a:rPr lang="en-GB" sz="3200" b="1" dirty="0" smtClean="0"/>
              <a:t>Non-maleficence </a:t>
            </a:r>
          </a:p>
          <a:p>
            <a:pPr>
              <a:buFont typeface="Arial" panose="020B0604020202020204" pitchFamily="34" charset="0"/>
              <a:buChar char="•"/>
            </a:pPr>
            <a:r>
              <a:rPr lang="en-GB" sz="3200" b="1" dirty="0" smtClean="0"/>
              <a:t>Justice </a:t>
            </a:r>
            <a:endParaRPr lang="en-GB" sz="3200" dirty="0" smtClean="0"/>
          </a:p>
          <a:p>
            <a:pPr>
              <a:buNone/>
            </a:pPr>
            <a:endParaRPr lang="en-GB" dirty="0"/>
          </a:p>
          <a:p>
            <a:pPr>
              <a:buNone/>
            </a:pPr>
            <a:r>
              <a:rPr lang="en-GB" dirty="0" smtClean="0"/>
              <a:t>Beauchamp and Childress (2001)</a:t>
            </a:r>
          </a:p>
        </p:txBody>
      </p:sp>
    </p:spTree>
    <p:extLst>
      <p:ext uri="{BB962C8B-B14F-4D97-AF65-F5344CB8AC3E}">
        <p14:creationId xmlns:p14="http://schemas.microsoft.com/office/powerpoint/2010/main" val="87403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957" y="624110"/>
            <a:ext cx="9600656" cy="1280890"/>
          </a:xfrm>
        </p:spPr>
        <p:txBody>
          <a:bodyPr/>
          <a:lstStyle/>
          <a:p>
            <a:r>
              <a:rPr lang="en-GB" dirty="0" smtClean="0"/>
              <a:t>In essence</a:t>
            </a:r>
            <a:endParaRPr lang="en-GB" dirty="0"/>
          </a:p>
        </p:txBody>
      </p:sp>
      <p:sp>
        <p:nvSpPr>
          <p:cNvPr id="3" name="Content Placeholder 2"/>
          <p:cNvSpPr>
            <a:spLocks noGrp="1"/>
          </p:cNvSpPr>
          <p:nvPr>
            <p:ph idx="1"/>
          </p:nvPr>
        </p:nvSpPr>
        <p:spPr>
          <a:xfrm>
            <a:off x="951979" y="1753644"/>
            <a:ext cx="10552634" cy="4157578"/>
          </a:xfrm>
        </p:spPr>
        <p:txBody>
          <a:bodyPr/>
          <a:lstStyle/>
          <a:p>
            <a:pPr marL="0" indent="0">
              <a:buNone/>
            </a:pPr>
            <a:r>
              <a:rPr lang="en-GB" sz="2800" dirty="0" smtClean="0"/>
              <a:t>Making decisions in healthcare is often about balancing</a:t>
            </a:r>
          </a:p>
          <a:p>
            <a:pPr marL="0" indent="0">
              <a:buNone/>
            </a:pPr>
            <a:r>
              <a:rPr lang="en-GB" sz="2800" dirty="0" smtClean="0"/>
              <a:t>‘the risks versus the harms’</a:t>
            </a:r>
          </a:p>
          <a:p>
            <a:pPr marL="0" indent="0">
              <a:buNone/>
            </a:pPr>
            <a:endParaRPr lang="en-GB" sz="2800" dirty="0"/>
          </a:p>
          <a:p>
            <a:pPr marL="0" indent="0">
              <a:buNone/>
            </a:pPr>
            <a:r>
              <a:rPr lang="en-GB" sz="2800" dirty="0" smtClean="0"/>
              <a:t>And then taking these back to the patient </a:t>
            </a:r>
          </a:p>
          <a:p>
            <a:pPr marL="0" indent="0">
              <a:buNone/>
            </a:pPr>
            <a:r>
              <a:rPr lang="en-GB" sz="2800" dirty="0" smtClean="0"/>
              <a:t>and those close to them to make a decision</a:t>
            </a:r>
          </a:p>
          <a:p>
            <a:pPr marL="0" indent="0">
              <a:buNone/>
            </a:pPr>
            <a:endParaRPr lang="en-GB" dirty="0"/>
          </a:p>
          <a:p>
            <a:pPr marL="0" indent="0">
              <a:buNone/>
            </a:pPr>
            <a:r>
              <a:rPr lang="en-GB" dirty="0" smtClean="0"/>
              <a:t> </a:t>
            </a:r>
            <a:endParaRPr lang="en-GB" dirty="0"/>
          </a:p>
        </p:txBody>
      </p:sp>
      <p:pic>
        <p:nvPicPr>
          <p:cNvPr id="4" name="Picture 6" descr="C:\Users\Lambish710\AppData\Local\Microsoft\Windows\Temporary Internet Files\Content.IE5\G93QCZGB\horizontal-2071306_640[1].jpg"/>
          <p:cNvPicPr>
            <a:picLocks noChangeAspect="1" noChangeArrowheads="1"/>
          </p:cNvPicPr>
          <p:nvPr/>
        </p:nvPicPr>
        <p:blipFill>
          <a:blip r:embed="rId3" cstate="print"/>
          <a:srcRect/>
          <a:stretch>
            <a:fillRect/>
          </a:stretch>
        </p:blipFill>
        <p:spPr bwMode="auto">
          <a:xfrm>
            <a:off x="8897989" y="3398881"/>
            <a:ext cx="3089420" cy="3120725"/>
          </a:xfrm>
          <a:prstGeom prst="rect">
            <a:avLst/>
          </a:prstGeom>
          <a:noFill/>
        </p:spPr>
      </p:pic>
    </p:spTree>
    <p:extLst>
      <p:ext uri="{BB962C8B-B14F-4D97-AF65-F5344CB8AC3E}">
        <p14:creationId xmlns:p14="http://schemas.microsoft.com/office/powerpoint/2010/main" val="285295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7456" y="624110"/>
            <a:ext cx="8209373" cy="1280890"/>
          </a:xfrm>
        </p:spPr>
        <p:txBody>
          <a:bodyPr/>
          <a:lstStyle/>
          <a:p>
            <a:pPr algn="ctr"/>
            <a:r>
              <a:rPr lang="en-GB" b="1" dirty="0" smtClean="0"/>
              <a:t>Autonomy  –   In law…. </a:t>
            </a:r>
            <a:endParaRPr lang="en-GB" b="1" dirty="0"/>
          </a:p>
        </p:txBody>
      </p:sp>
      <p:sp>
        <p:nvSpPr>
          <p:cNvPr id="50179" name="Rectangle 3"/>
          <p:cNvSpPr>
            <a:spLocks noGrp="1" noChangeArrowheads="1"/>
          </p:cNvSpPr>
          <p:nvPr>
            <p:ph idx="1"/>
          </p:nvPr>
        </p:nvSpPr>
        <p:spPr>
          <a:xfrm>
            <a:off x="1327759" y="1653436"/>
            <a:ext cx="10176853" cy="4864596"/>
          </a:xfrm>
        </p:spPr>
        <p:txBody>
          <a:bodyPr>
            <a:normAutofit fontScale="92500" lnSpcReduction="10000"/>
          </a:bodyPr>
          <a:lstStyle/>
          <a:p>
            <a:r>
              <a:rPr lang="en-GB" sz="3300" dirty="0" smtClean="0"/>
              <a:t>Always assume that an adult is competent to make a decision, unless you can </a:t>
            </a:r>
            <a:r>
              <a:rPr lang="en-GB" sz="3300" dirty="0"/>
              <a:t>prove </a:t>
            </a:r>
            <a:r>
              <a:rPr lang="en-GB" sz="3300" dirty="0" smtClean="0"/>
              <a:t>otherwise</a:t>
            </a:r>
          </a:p>
          <a:p>
            <a:r>
              <a:rPr lang="en-GB" sz="3300" dirty="0"/>
              <a:t>A competent adult has the right to make ‘bad’ decisions/take </a:t>
            </a:r>
            <a:r>
              <a:rPr lang="en-GB" sz="3300" dirty="0" smtClean="0"/>
              <a:t>risks</a:t>
            </a:r>
            <a:endParaRPr lang="en-GB" sz="3300" dirty="0"/>
          </a:p>
          <a:p>
            <a:r>
              <a:rPr lang="en-GB" sz="3300" dirty="0"/>
              <a:t>Competent adults can refuse any medical treatment, including withdrawing from current treatment even if it means that death is likely to follow</a:t>
            </a:r>
          </a:p>
          <a:p>
            <a:r>
              <a:rPr lang="en-GB" sz="3300" dirty="0" smtClean="0"/>
              <a:t>Patients </a:t>
            </a:r>
            <a:r>
              <a:rPr lang="en-GB" sz="3300" dirty="0"/>
              <a:t>cannot </a:t>
            </a:r>
            <a:r>
              <a:rPr lang="en-GB" sz="3300" dirty="0" smtClean="0"/>
              <a:t>request/demand </a:t>
            </a:r>
            <a:r>
              <a:rPr lang="en-GB" sz="3300" dirty="0"/>
              <a:t>treatment</a:t>
            </a:r>
          </a:p>
          <a:p>
            <a:r>
              <a:rPr lang="en-GB" sz="3300" dirty="0" smtClean="0"/>
              <a:t>Decisions are made free from coercion </a:t>
            </a:r>
          </a:p>
          <a:p>
            <a:endParaRPr lang="en-GB" dirty="0"/>
          </a:p>
        </p:txBody>
      </p:sp>
    </p:spTree>
    <p:extLst>
      <p:ext uri="{BB962C8B-B14F-4D97-AF65-F5344CB8AC3E}">
        <p14:creationId xmlns:p14="http://schemas.microsoft.com/office/powerpoint/2010/main" val="428345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10" name="Rectangle 6"/>
          <p:cNvSpPr>
            <a:spLocks noGrp="1" noChangeArrowheads="1"/>
          </p:cNvSpPr>
          <p:nvPr>
            <p:ph type="title"/>
          </p:nvPr>
        </p:nvSpPr>
        <p:spPr>
          <a:xfrm>
            <a:off x="1521503" y="104931"/>
            <a:ext cx="9983110" cy="1800069"/>
          </a:xfrm>
        </p:spPr>
        <p:txBody>
          <a:bodyPr/>
          <a:lstStyle/>
          <a:p>
            <a:r>
              <a:rPr lang="en-GB" altLang="en-US" dirty="0">
                <a:solidFill>
                  <a:schemeClr val="accent2"/>
                </a:solidFill>
              </a:rPr>
              <a:t>Should Autonomy Always Be Respected?</a:t>
            </a:r>
          </a:p>
        </p:txBody>
      </p:sp>
      <p:pic>
        <p:nvPicPr>
          <p:cNvPr id="123912" name="Picture 8" descr="givemewhatiw128570645054202036"/>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530299" y="1264555"/>
            <a:ext cx="5661701" cy="3778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907" name="Rectangle 3"/>
          <p:cNvSpPr>
            <a:spLocks noGrp="1" noChangeArrowheads="1"/>
          </p:cNvSpPr>
          <p:nvPr>
            <p:ph type="body" idx="4294967295"/>
          </p:nvPr>
        </p:nvSpPr>
        <p:spPr>
          <a:xfrm>
            <a:off x="0" y="1981200"/>
            <a:ext cx="8229600" cy="4114800"/>
          </a:xfrm>
        </p:spPr>
        <p:txBody>
          <a:bodyPr/>
          <a:lstStyle/>
          <a:p>
            <a:pPr algn="ctr">
              <a:buFont typeface="Wingdings" panose="05000000000000000000" pitchFamily="2" charset="2"/>
              <a:buNone/>
            </a:pPr>
            <a:r>
              <a:rPr lang="en-GB" altLang="en-US"/>
              <a:t>  </a:t>
            </a:r>
            <a:endParaRPr lang="en-GB" altLang="en-US" sz="3900"/>
          </a:p>
        </p:txBody>
      </p:sp>
      <p:pic>
        <p:nvPicPr>
          <p:cNvPr id="5" name="Picture 3" descr="cat man"/>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674021" y="2380100"/>
            <a:ext cx="6228429" cy="37920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50591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037" y="0"/>
            <a:ext cx="10765575" cy="1127342"/>
          </a:xfrm>
        </p:spPr>
        <p:txBody>
          <a:bodyPr>
            <a:normAutofit fontScale="90000"/>
          </a:bodyPr>
          <a:lstStyle/>
          <a:p>
            <a:r>
              <a:rPr lang="en-GB" dirty="0" smtClean="0"/>
              <a:t>A person </a:t>
            </a:r>
            <a:r>
              <a:rPr lang="en-GB" b="1" dirty="0" smtClean="0"/>
              <a:t>is competent, </a:t>
            </a:r>
            <a:r>
              <a:rPr lang="en-GB" dirty="0" smtClean="0"/>
              <a:t>if they are </a:t>
            </a:r>
            <a:r>
              <a:rPr lang="en-GB" b="1" dirty="0" smtClean="0"/>
              <a:t>capable </a:t>
            </a:r>
            <a:r>
              <a:rPr lang="en-GB" dirty="0" smtClean="0"/>
              <a:t>of</a:t>
            </a:r>
            <a:r>
              <a:rPr lang="en-GB" b="1" dirty="0" smtClean="0"/>
              <a:t> ….</a:t>
            </a:r>
            <a:endParaRPr lang="en-GB" b="1"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157235752"/>
              </p:ext>
            </p:extLst>
          </p:nvPr>
        </p:nvGraphicFramePr>
        <p:xfrm>
          <a:off x="739037" y="901875"/>
          <a:ext cx="7027100" cy="5849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sz="half" idx="2"/>
          </p:nvPr>
        </p:nvSpPr>
        <p:spPr>
          <a:xfrm>
            <a:off x="8066761" y="901876"/>
            <a:ext cx="4033381" cy="5001968"/>
          </a:xfrm>
        </p:spPr>
        <p:txBody>
          <a:bodyPr>
            <a:normAutofit/>
          </a:bodyPr>
          <a:lstStyle/>
          <a:p>
            <a:r>
              <a:rPr lang="en-GB" sz="2800" b="1" dirty="0" smtClean="0">
                <a:solidFill>
                  <a:srgbClr val="7030A0"/>
                </a:solidFill>
              </a:rPr>
              <a:t>If a patient lacks capacity </a:t>
            </a:r>
          </a:p>
          <a:p>
            <a:pPr marL="0" indent="0">
              <a:buNone/>
            </a:pPr>
            <a:r>
              <a:rPr lang="en-GB" sz="2800" b="1" dirty="0" smtClean="0">
                <a:solidFill>
                  <a:srgbClr val="7030A0"/>
                </a:solidFill>
              </a:rPr>
              <a:t>  </a:t>
            </a:r>
          </a:p>
          <a:p>
            <a:pPr marL="0" indent="0">
              <a:buNone/>
            </a:pPr>
            <a:endParaRPr lang="en-GB" sz="2800" b="1" dirty="0" smtClean="0">
              <a:solidFill>
                <a:srgbClr val="7030A0"/>
              </a:solidFill>
            </a:endParaRPr>
          </a:p>
          <a:p>
            <a:pPr marL="0" indent="0">
              <a:buNone/>
            </a:pPr>
            <a:r>
              <a:rPr lang="en-GB" sz="2800" b="1" dirty="0" smtClean="0">
                <a:solidFill>
                  <a:srgbClr val="7030A0"/>
                </a:solidFill>
              </a:rPr>
              <a:t>then adopt the ‘best – interests’ approach to make decisions. </a:t>
            </a:r>
            <a:endParaRPr lang="en-GB" sz="2800" b="1" dirty="0">
              <a:solidFill>
                <a:srgbClr val="7030A0"/>
              </a:solidFill>
            </a:endParaRPr>
          </a:p>
        </p:txBody>
      </p:sp>
      <p:sp>
        <p:nvSpPr>
          <p:cNvPr id="5" name="Down Arrow 4"/>
          <p:cNvSpPr/>
          <p:nvPr/>
        </p:nvSpPr>
        <p:spPr>
          <a:xfrm>
            <a:off x="9598819" y="192900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039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4" y="624110"/>
            <a:ext cx="9625707" cy="1280890"/>
          </a:xfrm>
        </p:spPr>
        <p:txBody>
          <a:bodyPr/>
          <a:lstStyle/>
          <a:p>
            <a:r>
              <a:rPr lang="en-GB" dirty="0" smtClean="0"/>
              <a:t>Key principles of ‘best interests’ decision making</a:t>
            </a:r>
            <a:endParaRPr lang="en-GB" dirty="0"/>
          </a:p>
        </p:txBody>
      </p:sp>
      <p:sp>
        <p:nvSpPr>
          <p:cNvPr id="3" name="Content Placeholder 2"/>
          <p:cNvSpPr>
            <a:spLocks noGrp="1"/>
          </p:cNvSpPr>
          <p:nvPr>
            <p:ph sz="half" idx="1"/>
          </p:nvPr>
        </p:nvSpPr>
        <p:spPr>
          <a:xfrm>
            <a:off x="1878904" y="2133600"/>
            <a:ext cx="5024172" cy="3777622"/>
          </a:xfrm>
        </p:spPr>
        <p:txBody>
          <a:bodyPr/>
          <a:lstStyle/>
          <a:p>
            <a:r>
              <a:rPr lang="en-GB" dirty="0" smtClean="0"/>
              <a:t>Not just medical best interests – consider a person’s welfare</a:t>
            </a:r>
          </a:p>
          <a:p>
            <a:r>
              <a:rPr lang="en-GB" dirty="0" smtClean="0"/>
              <a:t>What would a ‘reasonable person’ want?</a:t>
            </a:r>
          </a:p>
          <a:p>
            <a:r>
              <a:rPr lang="en-GB" dirty="0" smtClean="0"/>
              <a:t>Need to really consider the person and not what is best for those, roundabout them. </a:t>
            </a:r>
          </a:p>
          <a:p>
            <a:r>
              <a:rPr lang="en-GB" dirty="0" smtClean="0"/>
              <a:t>Take all reasonable steps to include the person in the decision making.</a:t>
            </a:r>
          </a:p>
          <a:p>
            <a:r>
              <a:rPr lang="en-GB" dirty="0" smtClean="0"/>
              <a:t>Consider previous and present expressed wishes, feelings</a:t>
            </a:r>
            <a:endParaRPr lang="en-GB" dirty="0"/>
          </a:p>
        </p:txBody>
      </p:sp>
      <p:sp>
        <p:nvSpPr>
          <p:cNvPr id="4" name="Content Placeholder 3"/>
          <p:cNvSpPr>
            <a:spLocks noGrp="1"/>
          </p:cNvSpPr>
          <p:nvPr>
            <p:ph sz="half" idx="2"/>
          </p:nvPr>
        </p:nvSpPr>
        <p:spPr/>
        <p:txBody>
          <a:bodyPr/>
          <a:lstStyle/>
          <a:p>
            <a:r>
              <a:rPr lang="en-GB" dirty="0" smtClean="0"/>
              <a:t>Include those caring for the person in decision making</a:t>
            </a:r>
          </a:p>
          <a:p>
            <a:r>
              <a:rPr lang="en-GB" dirty="0" smtClean="0"/>
              <a:t>It will depend on what is reasonable, practical and appropriate</a:t>
            </a:r>
          </a:p>
          <a:p>
            <a:r>
              <a:rPr lang="en-GB" dirty="0" smtClean="0"/>
              <a:t>It’s not just about reaching the right decision or a threat of being sued – but also whether the correct process is followed</a:t>
            </a:r>
            <a:endParaRPr lang="en-GB" dirty="0"/>
          </a:p>
        </p:txBody>
      </p:sp>
    </p:spTree>
    <p:extLst>
      <p:ext uri="{BB962C8B-B14F-4D97-AF65-F5344CB8AC3E}">
        <p14:creationId xmlns:p14="http://schemas.microsoft.com/office/powerpoint/2010/main" val="2867099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716374" y="249238"/>
            <a:ext cx="9083389" cy="947737"/>
          </a:xfrm>
        </p:spPr>
        <p:txBody>
          <a:bodyPr/>
          <a:lstStyle/>
          <a:p>
            <a:r>
              <a:rPr lang="en-GB" sz="4000" b="1" dirty="0" smtClean="0"/>
              <a:t>For patients without capacity</a:t>
            </a:r>
            <a:endParaRPr lang="en-GB" sz="4000" b="1" dirty="0"/>
          </a:p>
        </p:txBody>
      </p:sp>
      <p:sp>
        <p:nvSpPr>
          <p:cNvPr id="45059" name="Rectangle 3"/>
          <p:cNvSpPr>
            <a:spLocks noGrp="1" noChangeArrowheads="1"/>
          </p:cNvSpPr>
          <p:nvPr>
            <p:ph type="body" idx="4294967295"/>
          </p:nvPr>
        </p:nvSpPr>
        <p:spPr>
          <a:xfrm>
            <a:off x="1461541" y="1364105"/>
            <a:ext cx="10658007" cy="5381470"/>
          </a:xfrm>
        </p:spPr>
        <p:txBody>
          <a:bodyPr/>
          <a:lstStyle/>
          <a:p>
            <a:pPr marL="0" indent="0">
              <a:lnSpc>
                <a:spcPct val="90000"/>
              </a:lnSpc>
              <a:buNone/>
            </a:pPr>
            <a:r>
              <a:rPr lang="en-GB" sz="2800" b="1" dirty="0" smtClean="0"/>
              <a:t>Need to demonstrate/document that a person lacks capacity</a:t>
            </a:r>
          </a:p>
          <a:p>
            <a:pPr marL="0" indent="0">
              <a:lnSpc>
                <a:spcPct val="90000"/>
              </a:lnSpc>
              <a:buNone/>
            </a:pPr>
            <a:endParaRPr lang="en-GB" sz="2800" b="1" dirty="0" smtClean="0"/>
          </a:p>
          <a:p>
            <a:pPr>
              <a:lnSpc>
                <a:spcPct val="90000"/>
              </a:lnSpc>
            </a:pPr>
            <a:r>
              <a:rPr lang="en-GB" sz="2400" dirty="0" smtClean="0"/>
              <a:t>Formal tools – MMSE, </a:t>
            </a:r>
            <a:r>
              <a:rPr lang="en-GB" sz="2400" dirty="0" err="1" smtClean="0"/>
              <a:t>MoCA</a:t>
            </a:r>
            <a:r>
              <a:rPr lang="en-GB" sz="2400" dirty="0" smtClean="0"/>
              <a:t>, AMT, communication, psychiatry review?</a:t>
            </a:r>
          </a:p>
          <a:p>
            <a:pPr>
              <a:lnSpc>
                <a:spcPct val="90000"/>
              </a:lnSpc>
            </a:pPr>
            <a:r>
              <a:rPr lang="en-GB" sz="2400" dirty="0" smtClean="0"/>
              <a:t>AWI, guardianship, </a:t>
            </a:r>
            <a:r>
              <a:rPr lang="en-GB" sz="2400" dirty="0" err="1" smtClean="0"/>
              <a:t>PoA</a:t>
            </a:r>
            <a:endParaRPr lang="en-GB" sz="2400" dirty="0" smtClean="0"/>
          </a:p>
          <a:p>
            <a:pPr>
              <a:lnSpc>
                <a:spcPct val="90000"/>
              </a:lnSpc>
            </a:pPr>
            <a:r>
              <a:rPr lang="en-GB" sz="2400" dirty="0" smtClean="0"/>
              <a:t>Act in the patient’s ‘best interests’</a:t>
            </a:r>
          </a:p>
          <a:p>
            <a:pPr>
              <a:lnSpc>
                <a:spcPct val="90000"/>
              </a:lnSpc>
            </a:pPr>
            <a:r>
              <a:rPr lang="en-GB" sz="2400" dirty="0" smtClean="0"/>
              <a:t>Mental Health Act (2015 )</a:t>
            </a:r>
          </a:p>
          <a:p>
            <a:pPr>
              <a:lnSpc>
                <a:spcPct val="90000"/>
              </a:lnSpc>
            </a:pPr>
            <a:r>
              <a:rPr lang="en-GB" sz="2400" dirty="0" smtClean="0"/>
              <a:t>Need to assess capacity for the specific intervention</a:t>
            </a:r>
          </a:p>
          <a:p>
            <a:pPr>
              <a:lnSpc>
                <a:spcPct val="90000"/>
              </a:lnSpc>
            </a:pPr>
            <a:endParaRPr lang="en-GB" sz="2400" dirty="0"/>
          </a:p>
          <a:p>
            <a:pPr>
              <a:lnSpc>
                <a:spcPct val="90000"/>
              </a:lnSpc>
            </a:pPr>
            <a:r>
              <a:rPr lang="en-GB" sz="2400" dirty="0" smtClean="0"/>
              <a:t>And some patients may wish to hand over the decision making to their family.</a:t>
            </a:r>
            <a:endParaRPr lang="en-GB" sz="2400" dirty="0"/>
          </a:p>
        </p:txBody>
      </p:sp>
    </p:spTree>
    <p:extLst>
      <p:ext uri="{BB962C8B-B14F-4D97-AF65-F5344CB8AC3E}">
        <p14:creationId xmlns:p14="http://schemas.microsoft.com/office/powerpoint/2010/main" val="304683879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89213" y="1716067"/>
            <a:ext cx="8915399" cy="2793304"/>
          </a:xfrm>
        </p:spPr>
        <p:txBody>
          <a:bodyPr/>
          <a:lstStyle/>
          <a:p>
            <a:r>
              <a:rPr lang="en-GB" dirty="0" smtClean="0"/>
              <a:t>Let’s give it a go!</a:t>
            </a:r>
            <a:endParaRPr lang="en-GB" dirty="0"/>
          </a:p>
        </p:txBody>
      </p:sp>
      <p:sp>
        <p:nvSpPr>
          <p:cNvPr id="5" name="Subtitle 4"/>
          <p:cNvSpPr>
            <a:spLocks noGrp="1"/>
          </p:cNvSpPr>
          <p:nvPr>
            <p:ph type="subTitle" idx="1"/>
          </p:nvPr>
        </p:nvSpPr>
        <p:spPr/>
        <p:txBody>
          <a:bodyPr>
            <a:normAutofit/>
          </a:bodyPr>
          <a:lstStyle/>
          <a:p>
            <a:r>
              <a:rPr lang="en-GB" sz="3600" dirty="0" smtClean="0"/>
              <a:t>       Treatment options case studies</a:t>
            </a:r>
            <a:endParaRPr lang="en-GB" sz="3600" dirty="0"/>
          </a:p>
        </p:txBody>
      </p:sp>
    </p:spTree>
    <p:extLst>
      <p:ext uri="{BB962C8B-B14F-4D97-AF65-F5344CB8AC3E}">
        <p14:creationId xmlns:p14="http://schemas.microsoft.com/office/powerpoint/2010/main" val="2397967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791325" y="359763"/>
            <a:ext cx="9713287" cy="1319135"/>
          </a:xfrm>
        </p:spPr>
        <p:txBody>
          <a:bodyPr>
            <a:normAutofit/>
          </a:bodyPr>
          <a:lstStyle/>
          <a:p>
            <a:r>
              <a:rPr lang="en-GB" altLang="en-US" sz="4000" b="1" dirty="0" smtClean="0"/>
              <a:t>Using the 4 principles</a:t>
            </a:r>
            <a:r>
              <a:rPr lang="en-GB" altLang="en-US" sz="4000" b="1" dirty="0"/>
              <a:t/>
            </a:r>
            <a:br>
              <a:rPr lang="en-GB" altLang="en-US" sz="4000" b="1" dirty="0"/>
            </a:br>
            <a:endParaRPr lang="en-GB" altLang="en-US" sz="4000" b="1" dirty="0"/>
          </a:p>
        </p:txBody>
      </p:sp>
      <p:sp>
        <p:nvSpPr>
          <p:cNvPr id="88067" name="Rectangle 3"/>
          <p:cNvSpPr>
            <a:spLocks noGrp="1" noChangeArrowheads="1"/>
          </p:cNvSpPr>
          <p:nvPr>
            <p:ph idx="1"/>
          </p:nvPr>
        </p:nvSpPr>
        <p:spPr>
          <a:xfrm>
            <a:off x="1266669" y="1678898"/>
            <a:ext cx="10237943" cy="4232324"/>
          </a:xfrm>
        </p:spPr>
        <p:txBody>
          <a:bodyPr>
            <a:normAutofit fontScale="92500"/>
          </a:bodyPr>
          <a:lstStyle/>
          <a:p>
            <a:r>
              <a:rPr lang="en-GB" altLang="en-US" sz="3600" b="1" dirty="0" smtClean="0"/>
              <a:t>Autonomy</a:t>
            </a:r>
            <a:r>
              <a:rPr lang="en-GB" altLang="en-US" sz="3600" dirty="0" smtClean="0"/>
              <a:t>: </a:t>
            </a:r>
            <a:r>
              <a:rPr lang="en-GB" altLang="en-US" sz="3600" dirty="0"/>
              <a:t>do you want the job, have enough information to make a decision? </a:t>
            </a:r>
            <a:r>
              <a:rPr lang="en-GB" altLang="en-US" sz="3600" dirty="0" smtClean="0"/>
              <a:t>Satisfaction?</a:t>
            </a:r>
            <a:endParaRPr lang="en-GB" altLang="en-US" sz="3600" dirty="0"/>
          </a:p>
          <a:p>
            <a:r>
              <a:rPr lang="en-GB" altLang="en-US" sz="3600" b="1" dirty="0" smtClean="0"/>
              <a:t>Beneficence</a:t>
            </a:r>
            <a:r>
              <a:rPr lang="en-GB" altLang="en-US" sz="3600" dirty="0" smtClean="0"/>
              <a:t>: </a:t>
            </a:r>
            <a:r>
              <a:rPr lang="en-GB" altLang="en-US" sz="3600" dirty="0"/>
              <a:t>what benefits will the job bring? </a:t>
            </a:r>
          </a:p>
          <a:p>
            <a:r>
              <a:rPr lang="en-GB" altLang="en-US" sz="3600" b="1" dirty="0" smtClean="0"/>
              <a:t>Non-Maleficence</a:t>
            </a:r>
            <a:r>
              <a:rPr lang="en-GB" altLang="en-US" sz="3600" dirty="0" smtClean="0"/>
              <a:t>: </a:t>
            </a:r>
            <a:r>
              <a:rPr lang="en-GB" altLang="en-US" sz="3600" dirty="0"/>
              <a:t>will the job bring me/family more </a:t>
            </a:r>
            <a:r>
              <a:rPr lang="en-GB" altLang="en-US" sz="3600" dirty="0" smtClean="0"/>
              <a:t>harm, stress,  </a:t>
            </a:r>
            <a:endParaRPr lang="en-GB" altLang="en-US" sz="3600" dirty="0"/>
          </a:p>
          <a:p>
            <a:r>
              <a:rPr lang="en-GB" altLang="en-US" sz="3600" b="1" dirty="0" smtClean="0"/>
              <a:t>Justice</a:t>
            </a:r>
            <a:r>
              <a:rPr lang="en-GB" altLang="en-US" sz="3600" dirty="0" smtClean="0"/>
              <a:t>: </a:t>
            </a:r>
            <a:r>
              <a:rPr lang="en-GB" altLang="en-US" sz="3600" dirty="0"/>
              <a:t>what are the </a:t>
            </a:r>
            <a:r>
              <a:rPr lang="en-GB" altLang="en-US" sz="3600" dirty="0" smtClean="0"/>
              <a:t>costs, time </a:t>
            </a:r>
            <a:r>
              <a:rPr lang="en-GB" altLang="en-US" sz="3600" dirty="0"/>
              <a:t>involved?</a:t>
            </a:r>
          </a:p>
        </p:txBody>
      </p:sp>
    </p:spTree>
    <p:extLst>
      <p:ext uri="{BB962C8B-B14F-4D97-AF65-F5344CB8AC3E}">
        <p14:creationId xmlns:p14="http://schemas.microsoft.com/office/powerpoint/2010/main" val="2280647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Mrs B </a:t>
            </a:r>
            <a:endParaRPr lang="en-GB" dirty="0"/>
          </a:p>
        </p:txBody>
      </p:sp>
      <p:sp>
        <p:nvSpPr>
          <p:cNvPr id="3" name="Content Placeholder 2"/>
          <p:cNvSpPr>
            <a:spLocks noGrp="1"/>
          </p:cNvSpPr>
          <p:nvPr>
            <p:ph idx="1"/>
          </p:nvPr>
        </p:nvSpPr>
        <p:spPr>
          <a:xfrm>
            <a:off x="1371600" y="1573967"/>
            <a:ext cx="10133012" cy="4337255"/>
          </a:xfrm>
        </p:spPr>
        <p:txBody>
          <a:bodyPr>
            <a:normAutofit/>
          </a:bodyPr>
          <a:lstStyle/>
          <a:p>
            <a:r>
              <a:rPr lang="en-GB" sz="2400" dirty="0" smtClean="0"/>
              <a:t>Admitted to hospital unresponsive and a dense left sided weakness. She is </a:t>
            </a:r>
            <a:r>
              <a:rPr lang="en-GB" sz="2400" dirty="0" err="1" smtClean="0"/>
              <a:t>thrombolysed</a:t>
            </a:r>
            <a:r>
              <a:rPr lang="en-GB" sz="2400" dirty="0" smtClean="0"/>
              <a:t> and showing some small signs of recovery. She is aphasic and is unable to swallow.</a:t>
            </a:r>
          </a:p>
          <a:p>
            <a:r>
              <a:rPr lang="en-GB" sz="2400" dirty="0" smtClean="0"/>
              <a:t>She has previously told her daughter that she would not want to be artificially kept alive if there was NO chance of recovery but would want anything done to help her.  A DNA CPR form is put in place.</a:t>
            </a:r>
          </a:p>
          <a:p>
            <a:endParaRPr lang="en-GB" sz="2400" dirty="0"/>
          </a:p>
          <a:p>
            <a:r>
              <a:rPr lang="en-GB" sz="2400" dirty="0" smtClean="0"/>
              <a:t>Should she be NG fed?</a:t>
            </a:r>
            <a:endParaRPr lang="en-GB" sz="2400" dirty="0"/>
          </a:p>
        </p:txBody>
      </p:sp>
    </p:spTree>
    <p:extLst>
      <p:ext uri="{BB962C8B-B14F-4D97-AF65-F5344CB8AC3E}">
        <p14:creationId xmlns:p14="http://schemas.microsoft.com/office/powerpoint/2010/main" val="4172617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993" y="624110"/>
            <a:ext cx="7330191" cy="1280890"/>
          </a:xfrm>
        </p:spPr>
        <p:txBody>
          <a:bodyPr/>
          <a:lstStyle/>
          <a:p>
            <a:pPr algn="ctr"/>
            <a:r>
              <a:rPr lang="en-GB" b="1" dirty="0" smtClean="0"/>
              <a:t>Aims of the session</a:t>
            </a:r>
            <a:endParaRPr lang="en-GB" b="1" dirty="0"/>
          </a:p>
        </p:txBody>
      </p:sp>
      <p:sp>
        <p:nvSpPr>
          <p:cNvPr id="3" name="Content Placeholder 2"/>
          <p:cNvSpPr>
            <a:spLocks noGrp="1"/>
          </p:cNvSpPr>
          <p:nvPr>
            <p:ph idx="1"/>
          </p:nvPr>
        </p:nvSpPr>
        <p:spPr>
          <a:xfrm>
            <a:off x="846944" y="2133600"/>
            <a:ext cx="10657668" cy="3777622"/>
          </a:xfrm>
        </p:spPr>
        <p:txBody>
          <a:bodyPr>
            <a:normAutofit/>
          </a:bodyPr>
          <a:lstStyle/>
          <a:p>
            <a:pPr>
              <a:buFont typeface="Arial" panose="020B0604020202020204" pitchFamily="34" charset="0"/>
              <a:buChar char="•"/>
            </a:pPr>
            <a:r>
              <a:rPr lang="en-GB" sz="3600" dirty="0"/>
              <a:t>Discuss the 4 main ethical principles within palliative care practice</a:t>
            </a:r>
          </a:p>
          <a:p>
            <a:pPr>
              <a:buFont typeface="Arial" panose="020B0604020202020204" pitchFamily="34" charset="0"/>
              <a:buChar char="•"/>
            </a:pPr>
            <a:r>
              <a:rPr lang="en-GB" sz="3600" dirty="0"/>
              <a:t>Explore the effectiveness of an ethics model in relation to a clinical case. </a:t>
            </a:r>
          </a:p>
          <a:p>
            <a:endParaRPr lang="en-GB" sz="3600" dirty="0"/>
          </a:p>
        </p:txBody>
      </p:sp>
    </p:spTree>
    <p:extLst>
      <p:ext uri="{BB962C8B-B14F-4D97-AF65-F5344CB8AC3E}">
        <p14:creationId xmlns:p14="http://schemas.microsoft.com/office/powerpoint/2010/main" val="300645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119" y="162838"/>
            <a:ext cx="9763494" cy="914400"/>
          </a:xfrm>
        </p:spPr>
        <p:txBody>
          <a:bodyPr/>
          <a:lstStyle/>
          <a:p>
            <a:r>
              <a:rPr lang="en-GB" dirty="0" smtClean="0"/>
              <a:t>Case 1</a:t>
            </a:r>
            <a:endParaRPr lang="en-GB" dirty="0"/>
          </a:p>
        </p:txBody>
      </p:sp>
      <p:sp>
        <p:nvSpPr>
          <p:cNvPr id="3" name="Content Placeholder 2"/>
          <p:cNvSpPr>
            <a:spLocks noGrp="1"/>
          </p:cNvSpPr>
          <p:nvPr>
            <p:ph idx="1"/>
          </p:nvPr>
        </p:nvSpPr>
        <p:spPr>
          <a:xfrm>
            <a:off x="1540701" y="1077238"/>
            <a:ext cx="9963911" cy="4833984"/>
          </a:xfrm>
        </p:spPr>
        <p:txBody>
          <a:bodyPr>
            <a:normAutofit lnSpcReduction="10000"/>
          </a:bodyPr>
          <a:lstStyle/>
          <a:p>
            <a:r>
              <a:rPr lang="en-GB" sz="2800" dirty="0" smtClean="0"/>
              <a:t>Mary is 83 </a:t>
            </a:r>
            <a:r>
              <a:rPr lang="en-GB" sz="2800" dirty="0" err="1" smtClean="0"/>
              <a:t>yrs</a:t>
            </a:r>
            <a:r>
              <a:rPr lang="en-GB" sz="2800" dirty="0" smtClean="0"/>
              <a:t> with advanced dementia. She is unable to communicate and does not recognise her family. She looks happy, spending her days looking after her baby doll.</a:t>
            </a:r>
          </a:p>
          <a:p>
            <a:r>
              <a:rPr lang="en-GB" sz="2800" dirty="0" smtClean="0"/>
              <a:t>She had a advance directive/living will where she had stated that she did not want any life prolonging treatment in the event of her getting a progressive, incurable illness.</a:t>
            </a:r>
          </a:p>
          <a:p>
            <a:r>
              <a:rPr lang="en-GB" sz="2800" dirty="0" smtClean="0"/>
              <a:t>She is now unwell with a severe chest infection.</a:t>
            </a:r>
          </a:p>
          <a:p>
            <a:endParaRPr lang="en-GB" sz="2800" dirty="0" smtClean="0"/>
          </a:p>
          <a:p>
            <a:r>
              <a:rPr lang="en-GB" sz="2800" b="1" dirty="0" smtClean="0"/>
              <a:t>Should she get IV antibiotics?</a:t>
            </a:r>
            <a:endParaRPr lang="en-GB" sz="2800" b="1" dirty="0"/>
          </a:p>
        </p:txBody>
      </p:sp>
    </p:spTree>
    <p:extLst>
      <p:ext uri="{BB962C8B-B14F-4D97-AF65-F5344CB8AC3E}">
        <p14:creationId xmlns:p14="http://schemas.microsoft.com/office/powerpoint/2010/main" val="1761800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385" y="247597"/>
            <a:ext cx="9803228" cy="914400"/>
          </a:xfrm>
        </p:spPr>
        <p:txBody>
          <a:bodyPr/>
          <a:lstStyle/>
          <a:p>
            <a:r>
              <a:rPr lang="en-GB" dirty="0" smtClean="0"/>
              <a:t>Withdrawing/withholding treatment</a:t>
            </a:r>
            <a:endParaRPr lang="en-GB" dirty="0"/>
          </a:p>
        </p:txBody>
      </p:sp>
      <p:sp>
        <p:nvSpPr>
          <p:cNvPr id="3" name="Content Placeholder 2"/>
          <p:cNvSpPr>
            <a:spLocks noGrp="1"/>
          </p:cNvSpPr>
          <p:nvPr>
            <p:ph idx="1"/>
          </p:nvPr>
        </p:nvSpPr>
        <p:spPr>
          <a:xfrm>
            <a:off x="1701385" y="1577154"/>
            <a:ext cx="9239884" cy="4697522"/>
          </a:xfrm>
        </p:spPr>
        <p:txBody>
          <a:bodyPr>
            <a:noAutofit/>
          </a:bodyPr>
          <a:lstStyle/>
          <a:p>
            <a:r>
              <a:rPr lang="en-GB" sz="2300" dirty="0" smtClean="0"/>
              <a:t>Consider the following;-</a:t>
            </a:r>
          </a:p>
          <a:p>
            <a:r>
              <a:rPr lang="en-GB" sz="2300" dirty="0" smtClean="0"/>
              <a:t>Both Smith and Jones will inherit £600,000 if their 6-year-old nephew was to die. Both Smith and Jones go in separately to kill the nephew.</a:t>
            </a:r>
          </a:p>
          <a:p>
            <a:r>
              <a:rPr lang="en-GB" sz="2300" dirty="0" smtClean="0"/>
              <a:t>Smith sneaks in when the little one takes a bath and pushes the child under the water and he drowns.</a:t>
            </a:r>
          </a:p>
          <a:p>
            <a:r>
              <a:rPr lang="en-GB" sz="2300" dirty="0" smtClean="0"/>
              <a:t>Jones sneaks in, attempting to do the same but when he gets there, he finds the child has slipped and knocked his head and he’s struggling in the water. He leaves him to drown.</a:t>
            </a:r>
          </a:p>
          <a:p>
            <a:pPr marL="0" indent="0">
              <a:buNone/>
            </a:pPr>
            <a:endParaRPr lang="en-GB" sz="1500" dirty="0"/>
          </a:p>
          <a:p>
            <a:r>
              <a:rPr lang="en-GB" sz="2300" b="1" dirty="0" smtClean="0"/>
              <a:t>Who’s worse, morally speaking?       </a:t>
            </a:r>
            <a:r>
              <a:rPr lang="en-GB" sz="2300" dirty="0" smtClean="0"/>
              <a:t>(James </a:t>
            </a:r>
            <a:r>
              <a:rPr lang="en-GB" sz="2300" dirty="0" err="1" smtClean="0"/>
              <a:t>Rachels</a:t>
            </a:r>
            <a:r>
              <a:rPr lang="en-GB" sz="2300" dirty="0"/>
              <a:t>)</a:t>
            </a:r>
          </a:p>
        </p:txBody>
      </p:sp>
    </p:spTree>
    <p:extLst>
      <p:ext uri="{BB962C8B-B14F-4D97-AF65-F5344CB8AC3E}">
        <p14:creationId xmlns:p14="http://schemas.microsoft.com/office/powerpoint/2010/main" val="785823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6214" y="236483"/>
            <a:ext cx="10162991" cy="946965"/>
          </a:xfrm>
        </p:spPr>
        <p:txBody>
          <a:bodyPr/>
          <a:lstStyle/>
          <a:p>
            <a:r>
              <a:rPr lang="en-GB" dirty="0" smtClean="0"/>
              <a:t>Allowing to die, assisted suicide, killing</a:t>
            </a:r>
            <a:endParaRPr lang="en-GB" dirty="0"/>
          </a:p>
        </p:txBody>
      </p:sp>
      <p:sp>
        <p:nvSpPr>
          <p:cNvPr id="5" name="Content Placeholder 4"/>
          <p:cNvSpPr>
            <a:spLocks noGrp="1"/>
          </p:cNvSpPr>
          <p:nvPr>
            <p:ph sz="half" idx="1"/>
          </p:nvPr>
        </p:nvSpPr>
        <p:spPr>
          <a:xfrm>
            <a:off x="751563" y="1543987"/>
            <a:ext cx="6151514" cy="4367235"/>
          </a:xfrm>
        </p:spPr>
        <p:txBody>
          <a:bodyPr>
            <a:normAutofit lnSpcReduction="10000"/>
          </a:bodyPr>
          <a:lstStyle/>
          <a:p>
            <a:r>
              <a:rPr lang="en-GB" sz="2800" dirty="0" smtClean="0"/>
              <a:t>Tony Bland</a:t>
            </a:r>
          </a:p>
          <a:p>
            <a:r>
              <a:rPr lang="en-GB" sz="2800" dirty="0" smtClean="0"/>
              <a:t>18 years old</a:t>
            </a:r>
          </a:p>
          <a:p>
            <a:r>
              <a:rPr lang="en-GB" sz="2800" dirty="0" smtClean="0"/>
              <a:t>Victim of the Hillsborough disaster</a:t>
            </a:r>
          </a:p>
          <a:p>
            <a:r>
              <a:rPr lang="en-GB" sz="2800" dirty="0" smtClean="0"/>
              <a:t>Lived for 4 years in a persistent vegetative state</a:t>
            </a:r>
          </a:p>
          <a:p>
            <a:r>
              <a:rPr lang="en-GB" sz="2800" dirty="0" smtClean="0"/>
              <a:t>Courts argued it would be classed as murder if his nutrition was withdrawn</a:t>
            </a:r>
            <a:endParaRPr lang="en-GB" sz="28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3055" y="1668348"/>
            <a:ext cx="5087017" cy="3913090"/>
          </a:xfrm>
        </p:spPr>
      </p:pic>
    </p:spTree>
    <p:extLst>
      <p:ext uri="{BB962C8B-B14F-4D97-AF65-F5344CB8AC3E}">
        <p14:creationId xmlns:p14="http://schemas.microsoft.com/office/powerpoint/2010/main" val="2835648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16176" y="119922"/>
            <a:ext cx="3058743" cy="959370"/>
          </a:xfrm>
        </p:spPr>
        <p:txBody>
          <a:bodyPr>
            <a:normAutofit fontScale="90000"/>
          </a:bodyPr>
          <a:lstStyle/>
          <a:p>
            <a:r>
              <a:rPr lang="en-GB" altLang="en-US" sz="6000" b="1" dirty="0" smtClean="0"/>
              <a:t>Futility</a:t>
            </a:r>
            <a:endParaRPr lang="en-US" altLang="en-US" sz="6000" b="1" dirty="0"/>
          </a:p>
        </p:txBody>
      </p:sp>
      <p:pic>
        <p:nvPicPr>
          <p:cNvPr id="5" name="Content Placeholder 4" descr="plug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535917" y="1781969"/>
            <a:ext cx="4289254" cy="3570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3"/>
          <p:cNvSpPr>
            <a:spLocks noGrp="1" noChangeArrowheads="1"/>
          </p:cNvSpPr>
          <p:nvPr>
            <p:ph type="body" sz="half" idx="2"/>
          </p:nvPr>
        </p:nvSpPr>
        <p:spPr>
          <a:xfrm>
            <a:off x="1371599" y="1208518"/>
            <a:ext cx="6022429" cy="5286876"/>
          </a:xfrm>
        </p:spPr>
        <p:txBody>
          <a:bodyPr>
            <a:noAutofit/>
          </a:bodyPr>
          <a:lstStyle/>
          <a:p>
            <a:pPr marL="441325" indent="-441325">
              <a:buFont typeface="Arial" panose="020B0604020202020204" pitchFamily="34" charset="0"/>
              <a:buChar char="•"/>
            </a:pPr>
            <a:r>
              <a:rPr lang="en-GB" altLang="en-US" sz="2500" dirty="0" smtClean="0"/>
              <a:t>Treatment is futile if it does not have the desired effect</a:t>
            </a:r>
          </a:p>
          <a:p>
            <a:pPr marL="441325" indent="-441325">
              <a:buFont typeface="Arial" panose="020B0604020202020204" pitchFamily="34" charset="0"/>
              <a:buChar char="•"/>
            </a:pPr>
            <a:r>
              <a:rPr lang="en-GB" altLang="en-US" sz="2500" dirty="0" smtClean="0"/>
              <a:t>Treatment is futile when, although it does have the desired effect, the patient’s situation does not improve</a:t>
            </a:r>
          </a:p>
          <a:p>
            <a:pPr marL="441325" indent="-441325">
              <a:buFont typeface="Arial" panose="020B0604020202020204" pitchFamily="34" charset="0"/>
              <a:buChar char="•"/>
            </a:pPr>
            <a:r>
              <a:rPr lang="en-GB" altLang="en-US" sz="2500" dirty="0" smtClean="0"/>
              <a:t>Be clear about the intentions of an intervention (i.e. promoting comfort versus hastening death)</a:t>
            </a:r>
          </a:p>
          <a:p>
            <a:pPr marL="441325" indent="-441325">
              <a:buFont typeface="Arial" panose="020B0604020202020204" pitchFamily="34" charset="0"/>
              <a:buChar char="•"/>
            </a:pPr>
            <a:r>
              <a:rPr lang="en-GB" altLang="en-US" sz="2500" dirty="0" smtClean="0"/>
              <a:t>What is the cause of death?</a:t>
            </a:r>
          </a:p>
          <a:p>
            <a:pPr marL="441325" lvl="1" indent="-441325">
              <a:buFont typeface="Arial" panose="020B0604020202020204" pitchFamily="34" charset="0"/>
              <a:buChar char="•"/>
            </a:pPr>
            <a:r>
              <a:rPr lang="en-GB" altLang="en-US" sz="2500" dirty="0" err="1" smtClean="0"/>
              <a:t>Ie</a:t>
            </a:r>
            <a:r>
              <a:rPr lang="en-GB" altLang="en-US" sz="2500" dirty="0" smtClean="0"/>
              <a:t> the disease, stopping </a:t>
            </a:r>
            <a:r>
              <a:rPr lang="en-GB" altLang="en-US" sz="2500" dirty="0" err="1" smtClean="0"/>
              <a:t>tx</a:t>
            </a:r>
            <a:r>
              <a:rPr lang="en-GB" altLang="en-US" sz="2500" dirty="0" smtClean="0"/>
              <a:t>. </a:t>
            </a:r>
            <a:endParaRPr lang="en-US" altLang="en-US" sz="2500" dirty="0"/>
          </a:p>
        </p:txBody>
      </p:sp>
    </p:spTree>
    <p:extLst>
      <p:ext uri="{BB962C8B-B14F-4D97-AF65-F5344CB8AC3E}">
        <p14:creationId xmlns:p14="http://schemas.microsoft.com/office/powerpoint/2010/main" val="17910996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Symptom control versus euthanasia</a:t>
            </a:r>
            <a:endParaRPr lang="en-GB" dirty="0"/>
          </a:p>
        </p:txBody>
      </p:sp>
      <p:sp>
        <p:nvSpPr>
          <p:cNvPr id="5" name="Content Placeholder 4"/>
          <p:cNvSpPr>
            <a:spLocks noGrp="1"/>
          </p:cNvSpPr>
          <p:nvPr>
            <p:ph idx="1"/>
          </p:nvPr>
        </p:nvSpPr>
        <p:spPr>
          <a:xfrm>
            <a:off x="1415441" y="1588957"/>
            <a:ext cx="10089171" cy="4322265"/>
          </a:xfrm>
        </p:spPr>
        <p:txBody>
          <a:bodyPr>
            <a:normAutofit/>
          </a:bodyPr>
          <a:lstStyle/>
          <a:p>
            <a:pPr marL="0" indent="0">
              <a:buNone/>
            </a:pPr>
            <a:r>
              <a:rPr lang="en-GB" sz="2400" dirty="0" smtClean="0"/>
              <a:t>Papa G is an 87 </a:t>
            </a:r>
            <a:r>
              <a:rPr lang="en-GB" sz="2400" dirty="0" err="1" smtClean="0"/>
              <a:t>yr</a:t>
            </a:r>
            <a:r>
              <a:rPr lang="en-GB" sz="2400" dirty="0" smtClean="0"/>
              <a:t> old man who is dying of an aspiration pneumonia. </a:t>
            </a:r>
          </a:p>
          <a:p>
            <a:pPr marL="0" indent="0">
              <a:buNone/>
            </a:pPr>
            <a:r>
              <a:rPr lang="en-GB" sz="2400" dirty="0" smtClean="0"/>
              <a:t>He has his JIC meds prescribed.  His family feel that he is really sore and very distressed and they are coming out every 2-3 hours asking for more morphine/midazolam for him.</a:t>
            </a:r>
          </a:p>
          <a:p>
            <a:pPr marL="0" indent="0">
              <a:buNone/>
            </a:pPr>
            <a:r>
              <a:rPr lang="en-GB" sz="2400" dirty="0" smtClean="0"/>
              <a:t>Every time you see him – you feel he is very comfortable and don’t think he needs any morphine/midazolam</a:t>
            </a:r>
          </a:p>
          <a:p>
            <a:pPr marL="0" indent="0">
              <a:buNone/>
            </a:pPr>
            <a:endParaRPr lang="en-GB" sz="500" dirty="0" smtClean="0"/>
          </a:p>
          <a:p>
            <a:pPr marL="0" indent="0">
              <a:buNone/>
            </a:pPr>
            <a:r>
              <a:rPr lang="en-GB" sz="2500" b="1" dirty="0" smtClean="0"/>
              <a:t>Would you give the morphine/midazolam? </a:t>
            </a:r>
          </a:p>
          <a:p>
            <a:pPr marL="0" indent="0">
              <a:buNone/>
            </a:pPr>
            <a:endParaRPr lang="en-GB" sz="2500" dirty="0"/>
          </a:p>
        </p:txBody>
      </p:sp>
    </p:spTree>
    <p:extLst>
      <p:ext uri="{BB962C8B-B14F-4D97-AF65-F5344CB8AC3E}">
        <p14:creationId xmlns:p14="http://schemas.microsoft.com/office/powerpoint/2010/main" val="2451036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364" y="624110"/>
            <a:ext cx="9773248" cy="1280890"/>
          </a:xfrm>
        </p:spPr>
        <p:txBody>
          <a:bodyPr/>
          <a:lstStyle/>
          <a:p>
            <a:r>
              <a:rPr lang="en-GB" dirty="0" smtClean="0"/>
              <a:t>Hastening death and the doctrine of double effect</a:t>
            </a:r>
            <a:endParaRPr lang="en-GB" dirty="0"/>
          </a:p>
        </p:txBody>
      </p:sp>
      <p:sp>
        <p:nvSpPr>
          <p:cNvPr id="3" name="Content Placeholder 2"/>
          <p:cNvSpPr>
            <a:spLocks noGrp="1"/>
          </p:cNvSpPr>
          <p:nvPr>
            <p:ph idx="1"/>
          </p:nvPr>
        </p:nvSpPr>
        <p:spPr>
          <a:xfrm>
            <a:off x="1356610" y="2133600"/>
            <a:ext cx="10148002" cy="3777622"/>
          </a:xfrm>
        </p:spPr>
        <p:txBody>
          <a:bodyPr>
            <a:normAutofit/>
          </a:bodyPr>
          <a:lstStyle/>
          <a:p>
            <a:r>
              <a:rPr lang="en-GB" sz="2100" dirty="0" smtClean="0"/>
              <a:t>1. the nature of the act must be for the good or at least morally neutral</a:t>
            </a:r>
          </a:p>
          <a:p>
            <a:r>
              <a:rPr lang="en-GB" sz="2100" dirty="0" smtClean="0"/>
              <a:t>The harmful effect must be foreseen but not intended</a:t>
            </a:r>
          </a:p>
          <a:p>
            <a:r>
              <a:rPr lang="en-GB" sz="2100" dirty="0" smtClean="0"/>
              <a:t>The harmful effect must not be a way of producing the good effect</a:t>
            </a:r>
          </a:p>
          <a:p>
            <a:r>
              <a:rPr lang="en-GB" sz="2100" dirty="0" smtClean="0"/>
              <a:t>The good effect must outweigh the harmful effect, proportionately </a:t>
            </a:r>
          </a:p>
          <a:p>
            <a:endParaRPr lang="en-GB" sz="2100" dirty="0"/>
          </a:p>
          <a:p>
            <a:r>
              <a:rPr lang="en-GB" sz="2100" dirty="0" smtClean="0"/>
              <a:t>Originally formulated by Thomas Aquinas to apply moral dilemma in which it is impossible for a person to avoid all harmful effects. </a:t>
            </a:r>
            <a:endParaRPr lang="en-GB" sz="2100" dirty="0"/>
          </a:p>
        </p:txBody>
      </p:sp>
    </p:spTree>
    <p:extLst>
      <p:ext uri="{BB962C8B-B14F-4D97-AF65-F5344CB8AC3E}">
        <p14:creationId xmlns:p14="http://schemas.microsoft.com/office/powerpoint/2010/main" val="3635301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GB" altLang="en-US" dirty="0"/>
              <a:t>Autonomy </a:t>
            </a:r>
          </a:p>
        </p:txBody>
      </p:sp>
      <p:sp>
        <p:nvSpPr>
          <p:cNvPr id="380931" name="Rectangle 3"/>
          <p:cNvSpPr>
            <a:spLocks noGrp="1" noChangeArrowheads="1"/>
          </p:cNvSpPr>
          <p:nvPr>
            <p:ph idx="1"/>
          </p:nvPr>
        </p:nvSpPr>
        <p:spPr>
          <a:xfrm>
            <a:off x="1515649" y="1678488"/>
            <a:ext cx="9988963" cy="4232734"/>
          </a:xfrm>
        </p:spPr>
        <p:txBody>
          <a:bodyPr>
            <a:normAutofit/>
          </a:bodyPr>
          <a:lstStyle/>
          <a:p>
            <a:pPr>
              <a:lnSpc>
                <a:spcPct val="90000"/>
              </a:lnSpc>
              <a:buFont typeface="Wingdings" panose="05000000000000000000" pitchFamily="2" charset="2"/>
              <a:buNone/>
            </a:pPr>
            <a:r>
              <a:rPr lang="en-GB" altLang="en-US" sz="2200" dirty="0"/>
              <a:t>Sally has a dense R sided weakness, prone to falls due to poor safety awareness.  She is a large lady.  Deemed to have capacity. Wants home. She lives with her husband who agrees for discharge.  PT/OT, docs, nursing staff and children do not feel that it is safe for her to go home. She says she’s happy to lie on the floor till carers come in to lift her up. </a:t>
            </a:r>
          </a:p>
          <a:p>
            <a:pPr>
              <a:lnSpc>
                <a:spcPct val="90000"/>
              </a:lnSpc>
              <a:buFont typeface="Wingdings" panose="05000000000000000000" pitchFamily="2" charset="2"/>
              <a:buNone/>
            </a:pPr>
            <a:endParaRPr lang="en-GB" altLang="en-US" sz="2200" dirty="0"/>
          </a:p>
          <a:p>
            <a:pPr>
              <a:lnSpc>
                <a:spcPct val="90000"/>
              </a:lnSpc>
              <a:buFont typeface="Wingdings" panose="05000000000000000000" pitchFamily="2" charset="2"/>
              <a:buNone/>
            </a:pPr>
            <a:r>
              <a:rPr lang="en-GB" altLang="en-US" sz="2200" dirty="0"/>
              <a:t>Should she go home?</a:t>
            </a:r>
          </a:p>
        </p:txBody>
      </p:sp>
    </p:spTree>
    <p:extLst>
      <p:ext uri="{BB962C8B-B14F-4D97-AF65-F5344CB8AC3E}">
        <p14:creationId xmlns:p14="http://schemas.microsoft.com/office/powerpoint/2010/main" val="4032271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478071" y="2133599"/>
            <a:ext cx="10188411" cy="4156842"/>
          </a:xfrm>
        </p:spPr>
        <p:txBody>
          <a:bodyPr>
            <a:normAutofit fontScale="92500" lnSpcReduction="20000"/>
          </a:bodyPr>
          <a:lstStyle/>
          <a:p>
            <a:r>
              <a:rPr lang="en-GB" sz="1900" dirty="0" smtClean="0"/>
              <a:t>Jack is a 59 year old man with NAFLD and is beginning to approach the end of life.  He has been open with his family and they have discussed his wishes for when he’s dying and he has a DNA CPR in place, he does not want to go back into hospital and wishes to stay at home for EOLC.  His 2 daughters (in their 30’s) are keen to support him with this. </a:t>
            </a:r>
          </a:p>
          <a:p>
            <a:pPr marL="0" indent="0">
              <a:buNone/>
            </a:pPr>
            <a:endParaRPr lang="en-GB" sz="500" dirty="0" smtClean="0"/>
          </a:p>
          <a:p>
            <a:r>
              <a:rPr lang="en-GB" sz="1900" dirty="0" smtClean="0"/>
              <a:t>However, as he deteriorates, he becomes confused (at times), prone to falls, occasional incontinence. He’s also becoming anxious and panicking. He’s calling on his daughter more and more.  One of his daughters had moved in with him but feels that she can’t cope anymore and calls the ambulance for him to be admitted to hospital.</a:t>
            </a:r>
          </a:p>
          <a:p>
            <a:pPr marL="0" indent="0">
              <a:buNone/>
            </a:pPr>
            <a:r>
              <a:rPr lang="en-GB" sz="500" dirty="0"/>
              <a:t> </a:t>
            </a:r>
          </a:p>
          <a:p>
            <a:r>
              <a:rPr lang="en-GB" sz="1900" dirty="0" smtClean="0"/>
              <a:t>The ambulance arrives but Jack refuses to go but his daughter insists….</a:t>
            </a:r>
          </a:p>
          <a:p>
            <a:endParaRPr lang="en-GB" sz="1900" dirty="0"/>
          </a:p>
          <a:p>
            <a:r>
              <a:rPr lang="en-GB" sz="3000" b="1" dirty="0" smtClean="0"/>
              <a:t>Should he go into hospital?</a:t>
            </a:r>
            <a:endParaRPr lang="en-GB" sz="3000" b="1" dirty="0"/>
          </a:p>
        </p:txBody>
      </p:sp>
    </p:spTree>
    <p:extLst>
      <p:ext uri="{BB962C8B-B14F-4D97-AF65-F5344CB8AC3E}">
        <p14:creationId xmlns:p14="http://schemas.microsoft.com/office/powerpoint/2010/main" val="3666651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1971207" y="624110"/>
            <a:ext cx="9533405" cy="680034"/>
          </a:xfrm>
        </p:spPr>
        <p:txBody>
          <a:bodyPr/>
          <a:lstStyle/>
          <a:p>
            <a:r>
              <a:rPr lang="en-GB" altLang="en-US" b="1" dirty="0"/>
              <a:t>Autonomy</a:t>
            </a:r>
            <a:r>
              <a:rPr lang="en-GB" altLang="en-US" dirty="0"/>
              <a:t> </a:t>
            </a:r>
          </a:p>
        </p:txBody>
      </p:sp>
      <p:sp>
        <p:nvSpPr>
          <p:cNvPr id="381955" name="Rectangle 3"/>
          <p:cNvSpPr>
            <a:spLocks noGrp="1" noChangeArrowheads="1"/>
          </p:cNvSpPr>
          <p:nvPr>
            <p:ph idx="1"/>
          </p:nvPr>
        </p:nvSpPr>
        <p:spPr>
          <a:xfrm>
            <a:off x="1521502" y="1588957"/>
            <a:ext cx="10493114" cy="4841823"/>
          </a:xfrm>
        </p:spPr>
        <p:txBody>
          <a:bodyPr>
            <a:normAutofit lnSpcReduction="10000"/>
          </a:bodyPr>
          <a:lstStyle/>
          <a:p>
            <a:pPr>
              <a:lnSpc>
                <a:spcPct val="80000"/>
              </a:lnSpc>
              <a:buFont typeface="Wingdings" panose="05000000000000000000" pitchFamily="2" charset="2"/>
              <a:buNone/>
            </a:pPr>
            <a:r>
              <a:rPr lang="en-GB" altLang="en-US" sz="2600" dirty="0"/>
              <a:t>Grace is dying of end stage </a:t>
            </a:r>
            <a:r>
              <a:rPr lang="en-GB" altLang="en-US" sz="2600" dirty="0" smtClean="0"/>
              <a:t>COPD.  </a:t>
            </a:r>
            <a:r>
              <a:rPr lang="en-GB" altLang="en-US" sz="2600" dirty="0"/>
              <a:t>She is thought to be in the last hours/days of life.  Her daughter asks whether she should be staying with Grace all the time.  She is not overly keen to do this as she has a 5 year old daughter but feels that she should stay and be with her Mum.  She asks the nurse ‘</a:t>
            </a:r>
            <a:r>
              <a:rPr lang="en-GB" altLang="en-US" sz="2600" b="1" dirty="0"/>
              <a:t>what would you do if it was your Mum?’ </a:t>
            </a:r>
            <a:endParaRPr lang="en-GB" altLang="en-US" sz="2600" b="1" dirty="0" smtClean="0"/>
          </a:p>
          <a:p>
            <a:pPr>
              <a:lnSpc>
                <a:spcPct val="80000"/>
              </a:lnSpc>
              <a:buFont typeface="Wingdings" panose="05000000000000000000" pitchFamily="2" charset="2"/>
              <a:buNone/>
            </a:pPr>
            <a:endParaRPr lang="en-GB" altLang="en-US" sz="2600" b="1" dirty="0"/>
          </a:p>
          <a:p>
            <a:pPr>
              <a:lnSpc>
                <a:spcPct val="80000"/>
              </a:lnSpc>
              <a:buFont typeface="Wingdings" panose="05000000000000000000" pitchFamily="2" charset="2"/>
              <a:buNone/>
            </a:pPr>
            <a:r>
              <a:rPr lang="en-GB" altLang="en-US" sz="2600" dirty="0"/>
              <a:t>The nurse tells her ‘I wouldn’t go anywhere, if you want to be with her. She could deteriorate anytime’.   Her daughter stays and her Mum dies peacefully 2 days later.</a:t>
            </a:r>
          </a:p>
          <a:p>
            <a:pPr>
              <a:lnSpc>
                <a:spcPct val="80000"/>
              </a:lnSpc>
              <a:buFont typeface="Wingdings" panose="05000000000000000000" pitchFamily="2" charset="2"/>
              <a:buNone/>
            </a:pPr>
            <a:endParaRPr lang="en-GB" altLang="en-US" sz="2600" i="1" dirty="0" smtClean="0"/>
          </a:p>
          <a:p>
            <a:pPr>
              <a:lnSpc>
                <a:spcPct val="80000"/>
              </a:lnSpc>
              <a:buFont typeface="Wingdings" panose="05000000000000000000" pitchFamily="2" charset="2"/>
              <a:buNone/>
            </a:pPr>
            <a:r>
              <a:rPr lang="en-GB" altLang="en-US" sz="2600" i="1" dirty="0" smtClean="0"/>
              <a:t>Did the nurse say the right thing?</a:t>
            </a:r>
          </a:p>
          <a:p>
            <a:pPr>
              <a:lnSpc>
                <a:spcPct val="80000"/>
              </a:lnSpc>
              <a:buFont typeface="Wingdings" panose="05000000000000000000" pitchFamily="2" charset="2"/>
              <a:buNone/>
            </a:pPr>
            <a:r>
              <a:rPr lang="en-GB" altLang="en-US" sz="2600" i="1" dirty="0" smtClean="0"/>
              <a:t>Did her daughter </a:t>
            </a:r>
            <a:r>
              <a:rPr lang="en-GB" altLang="en-US" sz="2600" i="1" dirty="0"/>
              <a:t>make an autonomous decision?</a:t>
            </a:r>
          </a:p>
        </p:txBody>
      </p:sp>
    </p:spTree>
    <p:extLst>
      <p:ext uri="{BB962C8B-B14F-4D97-AF65-F5344CB8AC3E}">
        <p14:creationId xmlns:p14="http://schemas.microsoft.com/office/powerpoint/2010/main" val="2235931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5260"/>
            <a:ext cx="8911687" cy="839244"/>
          </a:xfrm>
        </p:spPr>
        <p:txBody>
          <a:bodyPr/>
          <a:lstStyle/>
          <a:p>
            <a:r>
              <a:rPr lang="en-GB" dirty="0" smtClean="0"/>
              <a:t>John </a:t>
            </a:r>
            <a:endParaRPr lang="en-GB" dirty="0"/>
          </a:p>
        </p:txBody>
      </p:sp>
      <p:sp>
        <p:nvSpPr>
          <p:cNvPr id="3" name="Content Placeholder 2"/>
          <p:cNvSpPr>
            <a:spLocks noGrp="1"/>
          </p:cNvSpPr>
          <p:nvPr>
            <p:ph idx="1"/>
          </p:nvPr>
        </p:nvSpPr>
        <p:spPr>
          <a:xfrm>
            <a:off x="1624708" y="1503122"/>
            <a:ext cx="8915400" cy="4835047"/>
          </a:xfrm>
        </p:spPr>
        <p:txBody>
          <a:bodyPr/>
          <a:lstStyle/>
          <a:p>
            <a:r>
              <a:rPr lang="en-GB" dirty="0" smtClean="0"/>
              <a:t>John is a 48 year old man who has oesophageal cancer with new liver </a:t>
            </a:r>
            <a:r>
              <a:rPr lang="en-GB" dirty="0" err="1" smtClean="0"/>
              <a:t>mets</a:t>
            </a:r>
            <a:r>
              <a:rPr lang="en-GB" dirty="0" smtClean="0"/>
              <a:t>. He sees his oncologist who tells him that there are no further treatment options and introduced the idea of palliative care, for further down the line when he needs it.  John and his wife were left with the impression that he had short months to live, and felt reassured by this. </a:t>
            </a:r>
          </a:p>
          <a:p>
            <a:endParaRPr lang="en-GB" dirty="0"/>
          </a:p>
          <a:p>
            <a:r>
              <a:rPr lang="en-GB" dirty="0" smtClean="0"/>
              <a:t>He died 2 weeks later</a:t>
            </a:r>
          </a:p>
          <a:p>
            <a:endParaRPr lang="en-GB" dirty="0"/>
          </a:p>
          <a:p>
            <a:r>
              <a:rPr lang="en-GB" dirty="0" smtClean="0"/>
              <a:t>Did the oncologist do the right thing?</a:t>
            </a:r>
            <a:endParaRPr lang="en-GB" dirty="0"/>
          </a:p>
        </p:txBody>
      </p:sp>
    </p:spTree>
    <p:extLst>
      <p:ext uri="{BB962C8B-B14F-4D97-AF65-F5344CB8AC3E}">
        <p14:creationId xmlns:p14="http://schemas.microsoft.com/office/powerpoint/2010/main" val="2880025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394" y="329784"/>
            <a:ext cx="9818218" cy="974360"/>
          </a:xfrm>
        </p:spPr>
        <p:txBody>
          <a:bodyPr>
            <a:normAutofit/>
          </a:bodyPr>
          <a:lstStyle/>
          <a:p>
            <a:pPr algn="ctr"/>
            <a:r>
              <a:rPr lang="en-GB" b="1" dirty="0" smtClean="0"/>
              <a:t>Some difficult decisions in palliative care</a:t>
            </a:r>
            <a:endParaRPr lang="en-GB" b="1" dirty="0"/>
          </a:p>
        </p:txBody>
      </p:sp>
      <p:sp>
        <p:nvSpPr>
          <p:cNvPr id="5" name="Content Placeholder 4"/>
          <p:cNvSpPr>
            <a:spLocks noGrp="1"/>
          </p:cNvSpPr>
          <p:nvPr>
            <p:ph sz="half" idx="1"/>
          </p:nvPr>
        </p:nvSpPr>
        <p:spPr>
          <a:xfrm>
            <a:off x="1160586" y="1693889"/>
            <a:ext cx="5427358" cy="4217333"/>
          </a:xfrm>
        </p:spPr>
        <p:txBody>
          <a:bodyPr>
            <a:normAutofit lnSpcReduction="10000"/>
          </a:bodyPr>
          <a:lstStyle/>
          <a:p>
            <a:pPr>
              <a:buFont typeface="Arial" pitchFamily="34" charset="0"/>
              <a:buChar char="•"/>
            </a:pPr>
            <a:r>
              <a:rPr lang="en-GB" sz="2400" dirty="0" smtClean="0"/>
              <a:t> DNA CPR?</a:t>
            </a:r>
          </a:p>
          <a:p>
            <a:pPr>
              <a:buFont typeface="Arial" pitchFamily="34" charset="0"/>
              <a:buChar char="•"/>
            </a:pPr>
            <a:r>
              <a:rPr lang="en-GB" sz="2400" dirty="0" smtClean="0"/>
              <a:t> Withdrawing and with-holding treatment</a:t>
            </a:r>
          </a:p>
          <a:p>
            <a:pPr>
              <a:buFont typeface="Arial" pitchFamily="34" charset="0"/>
              <a:buChar char="•"/>
            </a:pPr>
            <a:r>
              <a:rPr lang="en-GB" sz="2400" dirty="0" smtClean="0"/>
              <a:t> Managing difficult symptoms</a:t>
            </a:r>
          </a:p>
          <a:p>
            <a:pPr>
              <a:buFont typeface="Arial" pitchFamily="34" charset="0"/>
              <a:buChar char="•"/>
            </a:pPr>
            <a:r>
              <a:rPr lang="en-GB" sz="2400" dirty="0" smtClean="0"/>
              <a:t>Managing complex families</a:t>
            </a:r>
          </a:p>
          <a:p>
            <a:pPr>
              <a:buFont typeface="Arial" pitchFamily="34" charset="0"/>
              <a:buChar char="•"/>
            </a:pPr>
            <a:r>
              <a:rPr lang="en-GB" sz="2400" dirty="0" smtClean="0"/>
              <a:t>Truth-telling / collusion</a:t>
            </a:r>
          </a:p>
          <a:p>
            <a:pPr>
              <a:buFont typeface="Arial" pitchFamily="34" charset="0"/>
              <a:buChar char="•"/>
            </a:pPr>
            <a:r>
              <a:rPr lang="en-GB" sz="2400" dirty="0" smtClean="0"/>
              <a:t>Preferred place of care</a:t>
            </a:r>
          </a:p>
          <a:p>
            <a:pPr>
              <a:buFont typeface="Arial" pitchFamily="34" charset="0"/>
              <a:buChar char="•"/>
            </a:pPr>
            <a:r>
              <a:rPr lang="en-GB" sz="2400" dirty="0" smtClean="0"/>
              <a:t>Sharing of information/consent</a:t>
            </a:r>
          </a:p>
          <a:p>
            <a:pPr>
              <a:buFont typeface="Arial" pitchFamily="34" charset="0"/>
              <a:buChar char="•"/>
            </a:pPr>
            <a:r>
              <a:rPr lang="en-GB" sz="2400" dirty="0" smtClean="0"/>
              <a:t>Patient advocacy </a:t>
            </a:r>
            <a:endParaRPr lang="en-GB" sz="2400" dirty="0"/>
          </a:p>
        </p:txBody>
      </p:sp>
      <p:sp>
        <p:nvSpPr>
          <p:cNvPr id="8" name="Content Placeholder 7"/>
          <p:cNvSpPr>
            <a:spLocks noGrp="1"/>
          </p:cNvSpPr>
          <p:nvPr>
            <p:ph sz="half" idx="2"/>
          </p:nvPr>
        </p:nvSpPr>
        <p:spPr/>
        <p:txBody>
          <a:bodyPr>
            <a:normAutofit lnSpcReduction="10000"/>
          </a:bodyPr>
          <a:lstStyle/>
          <a:p>
            <a:endParaRPr lang="en-GB"/>
          </a:p>
        </p:txBody>
      </p:sp>
      <p:pic>
        <p:nvPicPr>
          <p:cNvPr id="2053" name="Picture 5" descr="C:\Users\Lambish710\AppData\Local\Microsoft\Windows\Temporary Internet Files\Content.IE5\G93QCZGB\Tough-Decisions-Ahead-Road-Sig-2[1].jpg"/>
          <p:cNvPicPr>
            <a:picLocks noChangeAspect="1" noChangeArrowheads="1"/>
          </p:cNvPicPr>
          <p:nvPr/>
        </p:nvPicPr>
        <p:blipFill>
          <a:blip r:embed="rId3" cstate="print"/>
          <a:srcRect/>
          <a:stretch>
            <a:fillRect/>
          </a:stretch>
        </p:blipFill>
        <p:spPr bwMode="auto">
          <a:xfrm>
            <a:off x="6903076" y="1693890"/>
            <a:ext cx="4916668" cy="4287186"/>
          </a:xfrm>
          <a:prstGeom prst="rect">
            <a:avLst/>
          </a:prstGeom>
          <a:noFill/>
        </p:spPr>
      </p:pic>
    </p:spTree>
    <p:extLst>
      <p:ext uri="{BB962C8B-B14F-4D97-AF65-F5344CB8AC3E}">
        <p14:creationId xmlns:p14="http://schemas.microsoft.com/office/powerpoint/2010/main" val="218001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1761345" y="329784"/>
            <a:ext cx="9743268" cy="809468"/>
          </a:xfrm>
        </p:spPr>
        <p:txBody>
          <a:bodyPr/>
          <a:lstStyle/>
          <a:p>
            <a:r>
              <a:rPr lang="en-GB" altLang="en-US" b="1" dirty="0"/>
              <a:t>Autonomy</a:t>
            </a:r>
            <a:r>
              <a:rPr lang="en-GB" altLang="en-US" dirty="0"/>
              <a:t> </a:t>
            </a:r>
          </a:p>
        </p:txBody>
      </p:sp>
      <p:sp>
        <p:nvSpPr>
          <p:cNvPr id="381955" name="Rectangle 3"/>
          <p:cNvSpPr>
            <a:spLocks noGrp="1" noChangeArrowheads="1"/>
          </p:cNvSpPr>
          <p:nvPr>
            <p:ph idx="1"/>
          </p:nvPr>
        </p:nvSpPr>
        <p:spPr>
          <a:xfrm>
            <a:off x="2360951" y="1349115"/>
            <a:ext cx="9143661" cy="4562107"/>
          </a:xfrm>
        </p:spPr>
        <p:txBody>
          <a:bodyPr>
            <a:normAutofit/>
          </a:bodyPr>
          <a:lstStyle/>
          <a:p>
            <a:pPr>
              <a:lnSpc>
                <a:spcPct val="80000"/>
              </a:lnSpc>
              <a:buFont typeface="Wingdings" panose="05000000000000000000" pitchFamily="2" charset="2"/>
              <a:buNone/>
            </a:pPr>
            <a:r>
              <a:rPr lang="en-GB" altLang="en-US" sz="2800" dirty="0" smtClean="0"/>
              <a:t>Thomas previously kept well but is now deteriorating (you think he’s beginning to die) recently from his oesophageal cancer and the doctors talk to him about CPR. He’s not for HDU or ITU level care.  </a:t>
            </a:r>
          </a:p>
          <a:p>
            <a:pPr>
              <a:lnSpc>
                <a:spcPct val="80000"/>
              </a:lnSpc>
              <a:buFont typeface="Wingdings" panose="05000000000000000000" pitchFamily="2" charset="2"/>
              <a:buNone/>
            </a:pPr>
            <a:r>
              <a:rPr lang="en-GB" altLang="en-US" sz="2800" dirty="0" smtClean="0"/>
              <a:t>He says that he wants an attempt at CPR as he doesn’t feel ready to die yet and he is desperate to get to his daughter’s wedding in 4 months time. </a:t>
            </a:r>
          </a:p>
          <a:p>
            <a:pPr>
              <a:lnSpc>
                <a:spcPct val="80000"/>
              </a:lnSpc>
              <a:buFont typeface="Wingdings" panose="05000000000000000000" pitchFamily="2" charset="2"/>
              <a:buNone/>
            </a:pPr>
            <a:endParaRPr lang="en-GB" altLang="en-US" sz="2800" dirty="0" smtClean="0"/>
          </a:p>
          <a:p>
            <a:pPr>
              <a:lnSpc>
                <a:spcPct val="80000"/>
              </a:lnSpc>
              <a:buFont typeface="Wingdings" panose="05000000000000000000" pitchFamily="2" charset="2"/>
              <a:buNone/>
            </a:pPr>
            <a:r>
              <a:rPr lang="en-GB" altLang="en-US" sz="3200" dirty="0" smtClean="0"/>
              <a:t>The doctor does not put in a DNA CPR form – is this the right thing to do?</a:t>
            </a:r>
            <a:endParaRPr lang="en-GB" altLang="en-US" sz="3200" dirty="0"/>
          </a:p>
          <a:p>
            <a:pPr>
              <a:lnSpc>
                <a:spcPct val="80000"/>
              </a:lnSpc>
              <a:buFont typeface="Wingdings" panose="05000000000000000000" pitchFamily="2" charset="2"/>
              <a:buNone/>
            </a:pPr>
            <a:endParaRPr lang="en-GB" altLang="en-US" sz="3600" dirty="0"/>
          </a:p>
        </p:txBody>
      </p:sp>
    </p:spTree>
    <p:extLst>
      <p:ext uri="{BB962C8B-B14F-4D97-AF65-F5344CB8AC3E}">
        <p14:creationId xmlns:p14="http://schemas.microsoft.com/office/powerpoint/2010/main" val="3252386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 summarise -</a:t>
            </a:r>
            <a:br>
              <a:rPr lang="en-GB" dirty="0" smtClean="0"/>
            </a:br>
            <a:r>
              <a:rPr lang="en-GB" dirty="0" smtClean="0"/>
              <a:t>good decision making in HC</a:t>
            </a:r>
            <a:endParaRPr lang="en-GB" dirty="0"/>
          </a:p>
        </p:txBody>
      </p:sp>
      <p:sp>
        <p:nvSpPr>
          <p:cNvPr id="5" name="Text Placeholder 4"/>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2838984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502" y="155187"/>
            <a:ext cx="10039228" cy="1280890"/>
          </a:xfrm>
        </p:spPr>
        <p:txBody>
          <a:bodyPr/>
          <a:lstStyle/>
          <a:p>
            <a:r>
              <a:rPr lang="en-GB" b="1" dirty="0" smtClean="0"/>
              <a:t>Priorities</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9090727"/>
              </p:ext>
            </p:extLst>
          </p:nvPr>
        </p:nvGraphicFramePr>
        <p:xfrm>
          <a:off x="1341620" y="2133600"/>
          <a:ext cx="10162993"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Off-page Connector 2"/>
          <p:cNvSpPr/>
          <p:nvPr/>
        </p:nvSpPr>
        <p:spPr>
          <a:xfrm>
            <a:off x="5060515" y="1340285"/>
            <a:ext cx="2592888" cy="1653436"/>
          </a:xfrm>
          <a:prstGeom prst="flowChartOffpage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usually gets a lot of attention</a:t>
            </a:r>
            <a:endParaRPr lang="en-GB" dirty="0"/>
          </a:p>
        </p:txBody>
      </p:sp>
      <p:sp>
        <p:nvSpPr>
          <p:cNvPr id="5" name="Flowchart: Off-page Connector 4"/>
          <p:cNvSpPr/>
          <p:nvPr/>
        </p:nvSpPr>
        <p:spPr>
          <a:xfrm>
            <a:off x="8668011" y="1340285"/>
            <a:ext cx="2530257" cy="1653436"/>
          </a:xfrm>
          <a:prstGeom prst="flowChartOffpage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usually gets little attention</a:t>
            </a:r>
            <a:endParaRPr lang="en-GB" dirty="0"/>
          </a:p>
        </p:txBody>
      </p:sp>
    </p:spTree>
    <p:extLst>
      <p:ext uri="{BB962C8B-B14F-4D97-AF65-F5344CB8AC3E}">
        <p14:creationId xmlns:p14="http://schemas.microsoft.com/office/powerpoint/2010/main" val="3124979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Goal setting</a:t>
            </a:r>
            <a:endParaRPr lang="en-GB"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678489" y="2584979"/>
            <a:ext cx="4634629" cy="2875491"/>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48767" y="624110"/>
            <a:ext cx="3389079" cy="2257974"/>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4027" y="3417945"/>
            <a:ext cx="3680542" cy="2456761"/>
          </a:xfrm>
          <a:prstGeom prst="rect">
            <a:avLst/>
          </a:prstGeom>
        </p:spPr>
      </p:pic>
    </p:spTree>
    <p:extLst>
      <p:ext uri="{BB962C8B-B14F-4D97-AF65-F5344CB8AC3E}">
        <p14:creationId xmlns:p14="http://schemas.microsoft.com/office/powerpoint/2010/main" val="3581856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997" y="213802"/>
            <a:ext cx="9875105" cy="1280890"/>
          </a:xfrm>
        </p:spPr>
        <p:txBody>
          <a:bodyPr/>
          <a:lstStyle/>
          <a:p>
            <a:r>
              <a:rPr lang="en-GB" b="1" dirty="0" smtClean="0"/>
              <a:t>But, I wonder… as disease progresses…</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5265550"/>
              </p:ext>
            </p:extLst>
          </p:nvPr>
        </p:nvGraphicFramePr>
        <p:xfrm>
          <a:off x="1341620" y="2133600"/>
          <a:ext cx="10162993"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Off-page Connector 2"/>
          <p:cNvSpPr/>
          <p:nvPr/>
        </p:nvSpPr>
        <p:spPr>
          <a:xfrm>
            <a:off x="5060515" y="1340285"/>
            <a:ext cx="2958070" cy="1653436"/>
          </a:xfrm>
          <a:prstGeom prst="flowChartOffpageConnector">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Give more attention to the goals.. And then decide on treatments</a:t>
            </a:r>
            <a:endParaRPr lang="en-GB" dirty="0"/>
          </a:p>
        </p:txBody>
      </p:sp>
    </p:spTree>
    <p:extLst>
      <p:ext uri="{BB962C8B-B14F-4D97-AF65-F5344CB8AC3E}">
        <p14:creationId xmlns:p14="http://schemas.microsoft.com/office/powerpoint/2010/main" val="3594007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1791325" y="194872"/>
            <a:ext cx="9713287" cy="839449"/>
          </a:xfrm>
        </p:spPr>
        <p:txBody>
          <a:bodyPr/>
          <a:lstStyle/>
          <a:p>
            <a:r>
              <a:rPr lang="en-GB" altLang="en-US" dirty="0"/>
              <a:t>Autonomy </a:t>
            </a:r>
          </a:p>
        </p:txBody>
      </p:sp>
      <p:sp>
        <p:nvSpPr>
          <p:cNvPr id="381955" name="Rectangle 3"/>
          <p:cNvSpPr>
            <a:spLocks noGrp="1" noChangeArrowheads="1"/>
          </p:cNvSpPr>
          <p:nvPr>
            <p:ph idx="1"/>
          </p:nvPr>
        </p:nvSpPr>
        <p:spPr>
          <a:xfrm>
            <a:off x="1402915" y="2133600"/>
            <a:ext cx="10101697" cy="3777622"/>
          </a:xfrm>
        </p:spPr>
        <p:txBody>
          <a:bodyPr>
            <a:normAutofit/>
          </a:bodyPr>
          <a:lstStyle/>
          <a:p>
            <a:pPr>
              <a:lnSpc>
                <a:spcPct val="80000"/>
              </a:lnSpc>
              <a:buNone/>
            </a:pPr>
            <a:r>
              <a:rPr lang="en-GB" sz="3800" b="1" dirty="0">
                <a:solidFill>
                  <a:schemeClr val="accent2"/>
                </a:solidFill>
              </a:rPr>
              <a:t>My wife is dying of dehydration – shouldn’t she have a drip</a:t>
            </a:r>
            <a:r>
              <a:rPr lang="en-GB" sz="3800" b="1" dirty="0" smtClean="0">
                <a:solidFill>
                  <a:schemeClr val="accent2"/>
                </a:solidFill>
              </a:rPr>
              <a:t>?</a:t>
            </a:r>
          </a:p>
          <a:p>
            <a:pPr>
              <a:lnSpc>
                <a:spcPct val="80000"/>
              </a:lnSpc>
              <a:buNone/>
            </a:pPr>
            <a:endParaRPr lang="en-GB" sz="3600" b="1" dirty="0">
              <a:solidFill>
                <a:schemeClr val="accent2"/>
              </a:solidFill>
            </a:endParaRPr>
          </a:p>
          <a:p>
            <a:pPr>
              <a:lnSpc>
                <a:spcPct val="80000"/>
              </a:lnSpc>
              <a:buNone/>
            </a:pPr>
            <a:r>
              <a:rPr lang="en-GB" sz="3400" b="1" dirty="0" smtClean="0">
                <a:solidFill>
                  <a:schemeClr val="accent2"/>
                </a:solidFill>
              </a:rPr>
              <a:t>Use the 4 principles to think about this decision. </a:t>
            </a:r>
          </a:p>
          <a:p>
            <a:pPr>
              <a:lnSpc>
                <a:spcPct val="80000"/>
              </a:lnSpc>
              <a:buFont typeface="Wingdings" panose="05000000000000000000" pitchFamily="2" charset="2"/>
              <a:buNone/>
            </a:pPr>
            <a:endParaRPr lang="en-GB" altLang="en-US" sz="3600" dirty="0"/>
          </a:p>
        </p:txBody>
      </p:sp>
    </p:spTree>
    <p:extLst>
      <p:ext uri="{BB962C8B-B14F-4D97-AF65-F5344CB8AC3E}">
        <p14:creationId xmlns:p14="http://schemas.microsoft.com/office/powerpoint/2010/main" val="2949455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13151" y="119922"/>
            <a:ext cx="11878849" cy="969842"/>
          </a:xfrm>
        </p:spPr>
        <p:txBody>
          <a:bodyPr>
            <a:normAutofit fontScale="90000"/>
          </a:bodyPr>
          <a:lstStyle/>
          <a:p>
            <a:r>
              <a:rPr lang="en-GB" b="1" dirty="0" smtClean="0">
                <a:solidFill>
                  <a:schemeClr val="accent2"/>
                </a:solidFill>
              </a:rPr>
              <a:t>The four </a:t>
            </a:r>
            <a:r>
              <a:rPr lang="en-GB" b="1" dirty="0" err="1" smtClean="0">
                <a:solidFill>
                  <a:schemeClr val="accent2"/>
                </a:solidFill>
              </a:rPr>
              <a:t>priniples</a:t>
            </a:r>
            <a:r>
              <a:rPr lang="en-GB" b="1" dirty="0" smtClean="0">
                <a:solidFill>
                  <a:schemeClr val="accent2"/>
                </a:solidFill>
              </a:rPr>
              <a:t> can be applied to many dilemmas in healthcare</a:t>
            </a:r>
            <a:r>
              <a:rPr lang="en-GB" dirty="0" smtClean="0">
                <a:solidFill>
                  <a:schemeClr val="accent2"/>
                </a:solidFill>
              </a:rPr>
              <a:t/>
            </a:r>
            <a:br>
              <a:rPr lang="en-GB" dirty="0" smtClean="0">
                <a:solidFill>
                  <a:schemeClr val="accent2"/>
                </a:solidFill>
              </a:rPr>
            </a:br>
            <a:r>
              <a:rPr lang="en-GB" sz="3500" dirty="0" smtClean="0">
                <a:solidFill>
                  <a:schemeClr val="accent2"/>
                </a:solidFill>
              </a:rPr>
              <a:t/>
            </a:r>
            <a:br>
              <a:rPr lang="en-GB" sz="3500" dirty="0" smtClean="0">
                <a:solidFill>
                  <a:schemeClr val="accent2"/>
                </a:solidFill>
              </a:rPr>
            </a:br>
            <a:endParaRPr lang="en-GB" sz="3500" dirty="0">
              <a:solidFill>
                <a:schemeClr val="accent2"/>
              </a:solidFill>
            </a:endParaRPr>
          </a:p>
        </p:txBody>
      </p:sp>
      <p:sp>
        <p:nvSpPr>
          <p:cNvPr id="87043" name="Rectangle 3"/>
          <p:cNvSpPr>
            <a:spLocks noGrp="1" noChangeArrowheads="1"/>
          </p:cNvSpPr>
          <p:nvPr>
            <p:ph idx="1"/>
          </p:nvPr>
        </p:nvSpPr>
        <p:spPr>
          <a:xfrm>
            <a:off x="993228" y="1379096"/>
            <a:ext cx="11126320" cy="4751831"/>
          </a:xfrm>
        </p:spPr>
        <p:txBody>
          <a:bodyPr>
            <a:normAutofit fontScale="92500" lnSpcReduction="20000"/>
          </a:bodyPr>
          <a:lstStyle/>
          <a:p>
            <a:pPr>
              <a:lnSpc>
                <a:spcPct val="90000"/>
              </a:lnSpc>
              <a:buFont typeface="Wingdings" pitchFamily="2" charset="2"/>
              <a:buNone/>
            </a:pPr>
            <a:r>
              <a:rPr lang="en-GB" sz="3000" b="1" dirty="0" smtClean="0">
                <a:solidFill>
                  <a:schemeClr val="accent2"/>
                </a:solidFill>
              </a:rPr>
              <a:t>Example: My wife is dying of dehydration – shouldn’t she have a drip?</a:t>
            </a:r>
            <a:endParaRPr lang="en-GB" sz="3000" b="1" dirty="0" smtClean="0">
              <a:solidFill>
                <a:srgbClr val="3333CC"/>
              </a:solidFill>
            </a:endParaRPr>
          </a:p>
          <a:p>
            <a:pPr>
              <a:lnSpc>
                <a:spcPct val="90000"/>
              </a:lnSpc>
              <a:buFont typeface="Wingdings" pitchFamily="2" charset="2"/>
              <a:buNone/>
            </a:pPr>
            <a:endParaRPr lang="en-GB" sz="2600" b="1" dirty="0" smtClean="0">
              <a:solidFill>
                <a:srgbClr val="3333CC"/>
              </a:solidFill>
            </a:endParaRPr>
          </a:p>
          <a:p>
            <a:pPr marL="1703388" indent="-1703388">
              <a:lnSpc>
                <a:spcPct val="90000"/>
              </a:lnSpc>
              <a:buFont typeface="Wingdings" pitchFamily="2" charset="2"/>
              <a:buNone/>
            </a:pPr>
            <a:r>
              <a:rPr lang="en-GB" sz="2500" b="1" dirty="0" smtClean="0">
                <a:solidFill>
                  <a:srgbClr val="3333CC"/>
                </a:solidFill>
              </a:rPr>
              <a:t>Autonomy</a:t>
            </a:r>
            <a:r>
              <a:rPr lang="en-GB" sz="2500" dirty="0">
                <a:solidFill>
                  <a:srgbClr val="3333CC"/>
                </a:solidFill>
              </a:rPr>
              <a:t>: </a:t>
            </a:r>
            <a:r>
              <a:rPr lang="en-GB" sz="2500" dirty="0" smtClean="0">
                <a:solidFill>
                  <a:srgbClr val="3333CC"/>
                </a:solidFill>
              </a:rPr>
              <a:t>How </a:t>
            </a:r>
            <a:r>
              <a:rPr lang="en-GB" sz="2500" dirty="0">
                <a:solidFill>
                  <a:srgbClr val="3333CC"/>
                </a:solidFill>
              </a:rPr>
              <a:t>does the patient feel - Is she thirsty, hungry, dehydrated</a:t>
            </a:r>
            <a:r>
              <a:rPr lang="en-GB" sz="2500" dirty="0" smtClean="0">
                <a:solidFill>
                  <a:srgbClr val="3333CC"/>
                </a:solidFill>
              </a:rPr>
              <a:t>? What do they think the fluids would do?</a:t>
            </a:r>
            <a:endParaRPr lang="en-GB" sz="2500" dirty="0">
              <a:solidFill>
                <a:srgbClr val="3333CC"/>
              </a:solidFill>
            </a:endParaRPr>
          </a:p>
          <a:p>
            <a:pPr marL="1703388" indent="-1703388">
              <a:lnSpc>
                <a:spcPct val="90000"/>
              </a:lnSpc>
              <a:buFont typeface="Wingdings" pitchFamily="2" charset="2"/>
              <a:buNone/>
            </a:pPr>
            <a:endParaRPr lang="en-GB" sz="2500" dirty="0">
              <a:solidFill>
                <a:srgbClr val="3333CC"/>
              </a:solidFill>
            </a:endParaRPr>
          </a:p>
          <a:p>
            <a:pPr marL="1703388" indent="-1703388">
              <a:lnSpc>
                <a:spcPct val="90000"/>
              </a:lnSpc>
              <a:buFont typeface="Wingdings" pitchFamily="2" charset="2"/>
              <a:buNone/>
            </a:pPr>
            <a:r>
              <a:rPr lang="en-GB" sz="2500" b="1" dirty="0">
                <a:solidFill>
                  <a:srgbClr val="3333CC"/>
                </a:solidFill>
              </a:rPr>
              <a:t>Beneficence</a:t>
            </a:r>
            <a:r>
              <a:rPr lang="en-GB" sz="2500" dirty="0">
                <a:solidFill>
                  <a:srgbClr val="3333CC"/>
                </a:solidFill>
              </a:rPr>
              <a:t>: What benefits would </a:t>
            </a:r>
            <a:r>
              <a:rPr lang="en-GB" sz="2500" dirty="0" smtClean="0">
                <a:solidFill>
                  <a:srgbClr val="3333CC"/>
                </a:solidFill>
              </a:rPr>
              <a:t>fluids bring -Reduce thirst, benefit for relative, comfort?</a:t>
            </a:r>
            <a:endParaRPr lang="en-GB" sz="2500" dirty="0">
              <a:solidFill>
                <a:srgbClr val="3333CC"/>
              </a:solidFill>
            </a:endParaRPr>
          </a:p>
          <a:p>
            <a:pPr marL="1703388" indent="-1703388">
              <a:lnSpc>
                <a:spcPct val="90000"/>
              </a:lnSpc>
              <a:buFont typeface="Wingdings" pitchFamily="2" charset="2"/>
              <a:buNone/>
            </a:pPr>
            <a:endParaRPr lang="en-GB" sz="2500" dirty="0">
              <a:solidFill>
                <a:srgbClr val="3333CC"/>
              </a:solidFill>
            </a:endParaRPr>
          </a:p>
          <a:p>
            <a:pPr marL="1703388" indent="-1703388">
              <a:lnSpc>
                <a:spcPct val="90000"/>
              </a:lnSpc>
              <a:buFont typeface="Wingdings" pitchFamily="2" charset="2"/>
              <a:buNone/>
            </a:pPr>
            <a:r>
              <a:rPr lang="en-GB" sz="2500" b="1" dirty="0">
                <a:solidFill>
                  <a:srgbClr val="3333CC"/>
                </a:solidFill>
              </a:rPr>
              <a:t>Non-Maleficence</a:t>
            </a:r>
            <a:r>
              <a:rPr lang="en-GB" sz="2500" dirty="0">
                <a:solidFill>
                  <a:srgbClr val="3333CC"/>
                </a:solidFill>
              </a:rPr>
              <a:t>: </a:t>
            </a:r>
            <a:r>
              <a:rPr lang="en-GB" sz="2500" dirty="0" smtClean="0">
                <a:solidFill>
                  <a:srgbClr val="3333CC"/>
                </a:solidFill>
              </a:rPr>
              <a:t>What </a:t>
            </a:r>
            <a:r>
              <a:rPr lang="en-GB" sz="2500" dirty="0">
                <a:solidFill>
                  <a:srgbClr val="3333CC"/>
                </a:solidFill>
              </a:rPr>
              <a:t>harms would </a:t>
            </a:r>
            <a:r>
              <a:rPr lang="en-GB" sz="2500" dirty="0" smtClean="0">
                <a:solidFill>
                  <a:srgbClr val="3333CC"/>
                </a:solidFill>
              </a:rPr>
              <a:t>the fluids cause – pain, swelling, secretions, ?prolong life</a:t>
            </a:r>
            <a:endParaRPr lang="en-GB" sz="2500" dirty="0">
              <a:solidFill>
                <a:srgbClr val="3333CC"/>
              </a:solidFill>
            </a:endParaRPr>
          </a:p>
          <a:p>
            <a:pPr marL="1703388" indent="-1703388">
              <a:lnSpc>
                <a:spcPct val="90000"/>
              </a:lnSpc>
              <a:buFont typeface="Wingdings" pitchFamily="2" charset="2"/>
              <a:buNone/>
            </a:pPr>
            <a:endParaRPr lang="en-GB" sz="2500" dirty="0">
              <a:solidFill>
                <a:srgbClr val="3333CC"/>
              </a:solidFill>
            </a:endParaRPr>
          </a:p>
          <a:p>
            <a:pPr marL="1703388" indent="-1703388">
              <a:lnSpc>
                <a:spcPct val="90000"/>
              </a:lnSpc>
              <a:buFont typeface="Wingdings" pitchFamily="2" charset="2"/>
              <a:buNone/>
            </a:pPr>
            <a:r>
              <a:rPr lang="en-GB" sz="2500" b="1" dirty="0">
                <a:solidFill>
                  <a:srgbClr val="3333CC"/>
                </a:solidFill>
              </a:rPr>
              <a:t>Justice</a:t>
            </a:r>
            <a:r>
              <a:rPr lang="en-GB" sz="2500" dirty="0">
                <a:solidFill>
                  <a:srgbClr val="3333CC"/>
                </a:solidFill>
              </a:rPr>
              <a:t>: </a:t>
            </a:r>
            <a:r>
              <a:rPr lang="en-GB" sz="2500" dirty="0" smtClean="0">
                <a:solidFill>
                  <a:srgbClr val="3333CC"/>
                </a:solidFill>
              </a:rPr>
              <a:t>	What </a:t>
            </a:r>
            <a:r>
              <a:rPr lang="en-GB" sz="2500" dirty="0">
                <a:solidFill>
                  <a:srgbClr val="3333CC"/>
                </a:solidFill>
              </a:rPr>
              <a:t>is the cost involved?</a:t>
            </a:r>
          </a:p>
        </p:txBody>
      </p:sp>
    </p:spTree>
    <p:extLst>
      <p:ext uri="{BB962C8B-B14F-4D97-AF65-F5344CB8AC3E}">
        <p14:creationId xmlns:p14="http://schemas.microsoft.com/office/powerpoint/2010/main" val="1443777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smtClean="0"/>
              <a:t>BRAN</a:t>
            </a:r>
            <a:endParaRPr lang="en-GB" sz="6600" dirty="0"/>
          </a:p>
        </p:txBody>
      </p:sp>
      <p:sp>
        <p:nvSpPr>
          <p:cNvPr id="3" name="Content Placeholder 2"/>
          <p:cNvSpPr>
            <a:spLocks noGrp="1"/>
          </p:cNvSpPr>
          <p:nvPr>
            <p:ph idx="1"/>
          </p:nvPr>
        </p:nvSpPr>
        <p:spPr/>
        <p:txBody>
          <a:bodyPr>
            <a:normAutofit/>
          </a:bodyPr>
          <a:lstStyle/>
          <a:p>
            <a:r>
              <a:rPr lang="en-GB" sz="4400" b="1" dirty="0" smtClean="0">
                <a:solidFill>
                  <a:srgbClr val="FF0000"/>
                </a:solidFill>
              </a:rPr>
              <a:t>B –</a:t>
            </a:r>
            <a:r>
              <a:rPr lang="en-GB" sz="4400" b="1" dirty="0" smtClean="0">
                <a:solidFill>
                  <a:schemeClr val="tx1"/>
                </a:solidFill>
              </a:rPr>
              <a:t>Benefits</a:t>
            </a:r>
          </a:p>
          <a:p>
            <a:r>
              <a:rPr lang="en-GB" sz="4400" b="1" dirty="0" smtClean="0">
                <a:solidFill>
                  <a:srgbClr val="FF0000"/>
                </a:solidFill>
              </a:rPr>
              <a:t>R</a:t>
            </a:r>
            <a:r>
              <a:rPr lang="en-GB" sz="4400" b="1" dirty="0" smtClean="0">
                <a:solidFill>
                  <a:schemeClr val="tx1"/>
                </a:solidFill>
              </a:rPr>
              <a:t>-  Risks</a:t>
            </a:r>
          </a:p>
          <a:p>
            <a:r>
              <a:rPr lang="en-GB" sz="4400" b="1" dirty="0" smtClean="0">
                <a:solidFill>
                  <a:srgbClr val="FF0000"/>
                </a:solidFill>
              </a:rPr>
              <a:t>A</a:t>
            </a:r>
            <a:r>
              <a:rPr lang="en-GB" sz="4400" b="1" dirty="0" smtClean="0">
                <a:solidFill>
                  <a:schemeClr val="tx1"/>
                </a:solidFill>
              </a:rPr>
              <a:t> – Alternatives</a:t>
            </a:r>
          </a:p>
          <a:p>
            <a:r>
              <a:rPr lang="en-GB" sz="4400" b="1" dirty="0" smtClean="0">
                <a:solidFill>
                  <a:srgbClr val="FF0000"/>
                </a:solidFill>
              </a:rPr>
              <a:t>N</a:t>
            </a:r>
            <a:r>
              <a:rPr lang="en-GB" sz="4400" b="1" dirty="0" smtClean="0">
                <a:solidFill>
                  <a:schemeClr val="tx1"/>
                </a:solidFill>
              </a:rPr>
              <a:t> - Nothing</a:t>
            </a:r>
            <a:endParaRPr lang="en-GB" sz="4400" b="1" dirty="0">
              <a:solidFill>
                <a:srgbClr val="FF0000"/>
              </a:solidFill>
            </a:endParaRPr>
          </a:p>
        </p:txBody>
      </p:sp>
    </p:spTree>
    <p:extLst>
      <p:ext uri="{BB962C8B-B14F-4D97-AF65-F5344CB8AC3E}">
        <p14:creationId xmlns:p14="http://schemas.microsoft.com/office/powerpoint/2010/main" val="3018445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864296" y="87682"/>
            <a:ext cx="10640317" cy="1066561"/>
          </a:xfrm>
        </p:spPr>
        <p:txBody>
          <a:bodyPr>
            <a:normAutofit fontScale="90000"/>
          </a:bodyPr>
          <a:lstStyle/>
          <a:p>
            <a:r>
              <a:rPr lang="en-GB" b="1" dirty="0" smtClean="0"/>
              <a:t>Summary - Making treatment decisions at end of life</a:t>
            </a:r>
            <a:endParaRPr lang="en-GB" b="1" dirty="0"/>
          </a:p>
        </p:txBody>
      </p:sp>
      <p:sp>
        <p:nvSpPr>
          <p:cNvPr id="49155" name="Rectangle 3"/>
          <p:cNvSpPr>
            <a:spLocks noGrp="1" noChangeArrowheads="1"/>
          </p:cNvSpPr>
          <p:nvPr>
            <p:ph idx="1"/>
          </p:nvPr>
        </p:nvSpPr>
        <p:spPr>
          <a:xfrm>
            <a:off x="951979" y="1154243"/>
            <a:ext cx="10820648" cy="5276537"/>
          </a:xfrm>
        </p:spPr>
        <p:txBody>
          <a:bodyPr>
            <a:normAutofit/>
          </a:bodyPr>
          <a:lstStyle/>
          <a:p>
            <a:pPr marL="361950" indent="-361950">
              <a:lnSpc>
                <a:spcPct val="90000"/>
              </a:lnSpc>
              <a:buFont typeface="Arial" pitchFamily="34" charset="0"/>
              <a:buChar char="•"/>
            </a:pPr>
            <a:r>
              <a:rPr lang="en-GB" sz="2400" dirty="0" smtClean="0"/>
              <a:t>Explore treatment options – expectations, likely benefits,   burdens or risks.</a:t>
            </a:r>
          </a:p>
          <a:p>
            <a:pPr marL="361950" indent="-361950">
              <a:lnSpc>
                <a:spcPct val="90000"/>
              </a:lnSpc>
              <a:buFont typeface="Arial" pitchFamily="34" charset="0"/>
              <a:buChar char="•"/>
            </a:pPr>
            <a:r>
              <a:rPr lang="en-GB" sz="2400" dirty="0" smtClean="0"/>
              <a:t>Treatment should be offered if benefits are high and burdens are low.</a:t>
            </a:r>
          </a:p>
          <a:p>
            <a:pPr marL="361950" indent="-361950">
              <a:lnSpc>
                <a:spcPct val="90000"/>
              </a:lnSpc>
              <a:buFont typeface="Arial" pitchFamily="34" charset="0"/>
              <a:buChar char="•"/>
            </a:pPr>
            <a:r>
              <a:rPr lang="en-GB" sz="2400" dirty="0" smtClean="0"/>
              <a:t>No legal obligation to offer treatment that is medically futile. </a:t>
            </a:r>
          </a:p>
          <a:p>
            <a:pPr marL="361950" indent="-361950">
              <a:lnSpc>
                <a:spcPct val="90000"/>
              </a:lnSpc>
              <a:buFont typeface="Arial" pitchFamily="34" charset="0"/>
              <a:buChar char="•"/>
            </a:pPr>
            <a:r>
              <a:rPr lang="en-GB" sz="2400" dirty="0"/>
              <a:t>R</a:t>
            </a:r>
            <a:r>
              <a:rPr lang="en-GB" sz="2400" dirty="0" smtClean="0"/>
              <a:t>emember that patients/families may not always have a clear or realistic understanding of the diagnosis or risks of a treatment. This is particularly the case in CPR and </a:t>
            </a:r>
            <a:r>
              <a:rPr lang="en-GB" sz="2400" dirty="0" err="1" smtClean="0"/>
              <a:t>parenteral</a:t>
            </a:r>
            <a:r>
              <a:rPr lang="en-GB" sz="2400" dirty="0" smtClean="0"/>
              <a:t> nutrition and the public’s knowledge of the clinical complexities may be limited.</a:t>
            </a:r>
          </a:p>
          <a:p>
            <a:pPr marL="361950" indent="-361950">
              <a:lnSpc>
                <a:spcPct val="90000"/>
              </a:lnSpc>
              <a:buFont typeface="Arial" pitchFamily="34" charset="0"/>
              <a:buChar char="•"/>
            </a:pPr>
            <a:r>
              <a:rPr lang="en-GB" sz="2400" dirty="0" smtClean="0"/>
              <a:t>If the outcome of treatment is uncertain, then treatment can be offered to make a clearer assessment </a:t>
            </a:r>
            <a:r>
              <a:rPr lang="en-GB" sz="2400" dirty="0" err="1" smtClean="0"/>
              <a:t>eg</a:t>
            </a:r>
            <a:r>
              <a:rPr lang="en-GB" sz="2400" dirty="0" smtClean="0"/>
              <a:t> often happens with antibiotics at end of life</a:t>
            </a:r>
          </a:p>
          <a:p>
            <a:pPr marL="361950" indent="-361950">
              <a:lnSpc>
                <a:spcPct val="90000"/>
              </a:lnSpc>
              <a:buFont typeface="Arial" pitchFamily="34" charset="0"/>
              <a:buChar char="•"/>
            </a:pPr>
            <a:r>
              <a:rPr lang="en-GB" sz="2400" dirty="0" smtClean="0"/>
              <a:t>Inform patients/families that treatment may be withdrawn if not having the desired effect.</a:t>
            </a:r>
            <a:endParaRPr lang="en-GB" sz="2400" dirty="0"/>
          </a:p>
          <a:p>
            <a:pPr>
              <a:lnSpc>
                <a:spcPct val="90000"/>
              </a:lnSpc>
            </a:pPr>
            <a:endParaRPr lang="en-GB" sz="2400" b="1" dirty="0"/>
          </a:p>
        </p:txBody>
      </p:sp>
    </p:spTree>
    <p:extLst>
      <p:ext uri="{BB962C8B-B14F-4D97-AF65-F5344CB8AC3E}">
        <p14:creationId xmlns:p14="http://schemas.microsoft.com/office/powerpoint/2010/main" val="1637881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403" y="624110"/>
            <a:ext cx="9833209" cy="1280890"/>
          </a:xfrm>
        </p:spPr>
        <p:txBody>
          <a:bodyPr/>
          <a:lstStyle/>
          <a:p>
            <a:r>
              <a:rPr lang="en-GB" b="1" dirty="0" smtClean="0"/>
              <a:t>What guides our practice?</a:t>
            </a:r>
            <a:endParaRPr lang="en-GB" b="1" dirty="0"/>
          </a:p>
        </p:txBody>
      </p:sp>
      <p:sp>
        <p:nvSpPr>
          <p:cNvPr id="3" name="Content Placeholder 2"/>
          <p:cNvSpPr>
            <a:spLocks noGrp="1"/>
          </p:cNvSpPr>
          <p:nvPr>
            <p:ph idx="1"/>
          </p:nvPr>
        </p:nvSpPr>
        <p:spPr>
          <a:xfrm>
            <a:off x="1671403" y="1905000"/>
            <a:ext cx="9833209" cy="4148959"/>
          </a:xfrm>
        </p:spPr>
        <p:txBody>
          <a:bodyPr>
            <a:noAutofit/>
          </a:bodyPr>
          <a:lstStyle/>
          <a:p>
            <a:pPr>
              <a:buFont typeface="Arial" panose="020B0604020202020204" pitchFamily="34" charset="0"/>
              <a:buChar char="•"/>
            </a:pPr>
            <a:r>
              <a:rPr lang="en-GB" sz="2000" dirty="0" smtClean="0"/>
              <a:t>Our own professional codes of practice</a:t>
            </a:r>
          </a:p>
          <a:p>
            <a:pPr>
              <a:buFont typeface="Arial" panose="020B0604020202020204" pitchFamily="34" charset="0"/>
              <a:buChar char="•"/>
            </a:pPr>
            <a:r>
              <a:rPr lang="en-GB" sz="2000" dirty="0" smtClean="0"/>
              <a:t>Scottish palliative care guidelines</a:t>
            </a:r>
          </a:p>
          <a:p>
            <a:pPr>
              <a:buFont typeface="Arial" panose="020B0604020202020204" pitchFamily="34" charset="0"/>
              <a:buChar char="•"/>
            </a:pPr>
            <a:r>
              <a:rPr lang="en-GB" sz="2000" dirty="0" smtClean="0"/>
              <a:t>Treatment </a:t>
            </a:r>
            <a:r>
              <a:rPr lang="en-GB" sz="2000" dirty="0"/>
              <a:t>and care towards the end of life: good practice in decision making (GMC </a:t>
            </a:r>
            <a:r>
              <a:rPr lang="en-GB" sz="2000" dirty="0" smtClean="0"/>
              <a:t>2010)</a:t>
            </a:r>
          </a:p>
          <a:p>
            <a:pPr>
              <a:buFont typeface="Arial" panose="020B0604020202020204" pitchFamily="34" charset="0"/>
              <a:buChar char="•"/>
            </a:pPr>
            <a:r>
              <a:rPr lang="en-GB" sz="2000" dirty="0" smtClean="0"/>
              <a:t>Realistic conversations: shared decision making in practice (NES </a:t>
            </a:r>
            <a:r>
              <a:rPr lang="en-GB" sz="2000" dirty="0" err="1" smtClean="0"/>
              <a:t>emodule</a:t>
            </a:r>
            <a:r>
              <a:rPr lang="en-GB" sz="2000" dirty="0" smtClean="0"/>
              <a:t>)</a:t>
            </a:r>
          </a:p>
          <a:p>
            <a:pPr>
              <a:buFont typeface="Arial" panose="020B0604020202020204" pitchFamily="34" charset="0"/>
              <a:buChar char="•"/>
            </a:pPr>
            <a:r>
              <a:rPr lang="en-GB" sz="2000" dirty="0" smtClean="0"/>
              <a:t>Realistic medicine</a:t>
            </a:r>
          </a:p>
          <a:p>
            <a:pPr>
              <a:buFont typeface="Arial" panose="020B0604020202020204" pitchFamily="34" charset="0"/>
              <a:buChar char="•"/>
            </a:pPr>
            <a:r>
              <a:rPr lang="en-GB" sz="2000" dirty="0" smtClean="0"/>
              <a:t>Healthcare quality strategy for NHS Scotland (2010)</a:t>
            </a:r>
          </a:p>
          <a:p>
            <a:pPr>
              <a:buFont typeface="Arial" panose="020B0604020202020204" pitchFamily="34" charset="0"/>
              <a:buChar char="•"/>
            </a:pPr>
            <a:r>
              <a:rPr lang="en-GB" sz="2000" dirty="0" smtClean="0"/>
              <a:t>Decision making and consent (GMC 2020)</a:t>
            </a:r>
          </a:p>
          <a:p>
            <a:pPr>
              <a:buFont typeface="Arial" panose="020B0604020202020204" pitchFamily="34" charset="0"/>
              <a:buChar char="•"/>
            </a:pPr>
            <a:r>
              <a:rPr lang="en-GB" sz="2000" dirty="0" smtClean="0"/>
              <a:t>Adults with </a:t>
            </a:r>
            <a:r>
              <a:rPr lang="en-GB" sz="2000" dirty="0"/>
              <a:t>I</a:t>
            </a:r>
            <a:r>
              <a:rPr lang="en-GB" sz="2000" dirty="0" smtClean="0"/>
              <a:t>ncapacity Act (Scotland) 2000</a:t>
            </a:r>
          </a:p>
          <a:p>
            <a:pPr>
              <a:buFont typeface="Arial" panose="020B0604020202020204" pitchFamily="34" charset="0"/>
              <a:buChar char="•"/>
            </a:pPr>
            <a:r>
              <a:rPr lang="en-GB" sz="2000" dirty="0" smtClean="0"/>
              <a:t>BMA – best interests decision making for adults who lack capacity</a:t>
            </a:r>
            <a:endParaRPr lang="en-GB" sz="2000" dirty="0"/>
          </a:p>
        </p:txBody>
      </p:sp>
    </p:spTree>
    <p:extLst>
      <p:ext uri="{BB962C8B-B14F-4D97-AF65-F5344CB8AC3E}">
        <p14:creationId xmlns:p14="http://schemas.microsoft.com/office/powerpoint/2010/main" val="75068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5" name="Rectangle 5"/>
          <p:cNvSpPr>
            <a:spLocks noGrp="1" noChangeArrowheads="1"/>
          </p:cNvSpPr>
          <p:nvPr>
            <p:ph type="title"/>
          </p:nvPr>
        </p:nvSpPr>
        <p:spPr/>
        <p:txBody>
          <a:bodyPr/>
          <a:lstStyle/>
          <a:p>
            <a:pPr algn="ctr"/>
            <a:r>
              <a:rPr lang="en-GB" altLang="en-US" b="1" dirty="0"/>
              <a:t>‘‘Help – What </a:t>
            </a:r>
            <a:r>
              <a:rPr lang="en-GB" altLang="en-US" b="1" dirty="0" smtClean="0"/>
              <a:t>should I do</a:t>
            </a:r>
            <a:r>
              <a:rPr lang="en-GB" altLang="en-US" b="1" dirty="0"/>
              <a:t>?’’</a:t>
            </a:r>
          </a:p>
        </p:txBody>
      </p:sp>
      <p:pic>
        <p:nvPicPr>
          <p:cNvPr id="368644" name="Picture 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632937" y="1704325"/>
            <a:ext cx="9253331" cy="4491523"/>
          </a:xfrm>
          <a:noFill/>
          <a:ln/>
        </p:spPr>
      </p:pic>
    </p:spTree>
    <p:extLst>
      <p:ext uri="{BB962C8B-B14F-4D97-AF65-F5344CB8AC3E}">
        <p14:creationId xmlns:p14="http://schemas.microsoft.com/office/powerpoint/2010/main" val="2873647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305050" y="623888"/>
            <a:ext cx="9886950" cy="1281112"/>
          </a:xfrm>
        </p:spPr>
        <p:txBody>
          <a:bodyPr/>
          <a:lstStyle/>
          <a:p>
            <a:r>
              <a:rPr lang="en-GB" dirty="0" smtClean="0"/>
              <a:t>What do we do when… </a:t>
            </a:r>
            <a:endParaRPr lang="en-GB" dirty="0"/>
          </a:p>
        </p:txBody>
      </p:sp>
      <p:sp>
        <p:nvSpPr>
          <p:cNvPr id="7" name="Content Placeholder 6"/>
          <p:cNvSpPr>
            <a:spLocks noGrp="1"/>
          </p:cNvSpPr>
          <p:nvPr>
            <p:ph sz="quarter" idx="4294967295"/>
          </p:nvPr>
        </p:nvSpPr>
        <p:spPr>
          <a:xfrm>
            <a:off x="5787025" y="1395413"/>
            <a:ext cx="6404975" cy="5462587"/>
          </a:xfrm>
        </p:spPr>
        <p:txBody>
          <a:bodyPr>
            <a:noAutofit/>
          </a:bodyPr>
          <a:lstStyle/>
          <a:p>
            <a:r>
              <a:rPr lang="en-GB" dirty="0" smtClean="0"/>
              <a:t>48yr old, admitted to critical care following a significant AKI </a:t>
            </a:r>
            <a:r>
              <a:rPr lang="en-GB" dirty="0" err="1" smtClean="0"/>
              <a:t>eGFR</a:t>
            </a:r>
            <a:r>
              <a:rPr lang="en-GB" dirty="0" smtClean="0"/>
              <a:t> requiring dialysis. </a:t>
            </a:r>
          </a:p>
          <a:p>
            <a:r>
              <a:rPr lang="en-GB" dirty="0" smtClean="0"/>
              <a:t>Found to be HF and new dx of metastatic </a:t>
            </a:r>
            <a:r>
              <a:rPr lang="en-GB" dirty="0" err="1" smtClean="0"/>
              <a:t>o’geal</a:t>
            </a:r>
            <a:r>
              <a:rPr lang="en-GB" dirty="0" smtClean="0"/>
              <a:t> cancer with liver </a:t>
            </a:r>
            <a:r>
              <a:rPr lang="en-GB" dirty="0" err="1" smtClean="0"/>
              <a:t>mets</a:t>
            </a:r>
            <a:r>
              <a:rPr lang="en-GB" dirty="0" smtClean="0"/>
              <a:t>.</a:t>
            </a:r>
          </a:p>
          <a:p>
            <a:r>
              <a:rPr lang="en-GB" dirty="0" smtClean="0"/>
              <a:t>Confused due to HAP/AKI</a:t>
            </a:r>
          </a:p>
          <a:p>
            <a:r>
              <a:rPr lang="en-GB" dirty="0" smtClean="0"/>
              <a:t>Consultants discusses a TEP and DNA CPR and wants to withdraw active </a:t>
            </a:r>
            <a:r>
              <a:rPr lang="en-GB" dirty="0" err="1" smtClean="0"/>
              <a:t>tx</a:t>
            </a:r>
            <a:r>
              <a:rPr lang="en-GB" dirty="0" smtClean="0"/>
              <a:t> – not responding to </a:t>
            </a:r>
            <a:r>
              <a:rPr lang="en-GB" dirty="0" err="1" smtClean="0"/>
              <a:t>tx</a:t>
            </a:r>
            <a:r>
              <a:rPr lang="en-GB" dirty="0" smtClean="0"/>
              <a:t> and unlikely to get treatment for his cancer. </a:t>
            </a:r>
          </a:p>
          <a:p>
            <a:r>
              <a:rPr lang="en-GB" dirty="0" smtClean="0"/>
              <a:t>He has a wife, 2 children 11 and 16. 16 is doing her exams at school and family don’t want to upset her even further and want her to complete her exams. They are angry with the consultant as they think they are giving up on their husband/Dad.</a:t>
            </a:r>
          </a:p>
          <a:p>
            <a:endParaRPr lang="en-GB" dirty="0"/>
          </a:p>
          <a:p>
            <a:r>
              <a:rPr lang="en-GB" sz="4000" b="1" dirty="0" smtClean="0"/>
              <a:t>What do we do? </a:t>
            </a:r>
          </a:p>
        </p:txBody>
      </p:sp>
      <p:pic>
        <p:nvPicPr>
          <p:cNvPr id="10" name="Content Placeholder 9"/>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38826" y="2066925"/>
            <a:ext cx="4997885" cy="3065463"/>
          </a:xfrm>
        </p:spPr>
      </p:pic>
    </p:spTree>
    <p:extLst>
      <p:ext uri="{BB962C8B-B14F-4D97-AF65-F5344CB8AC3E}">
        <p14:creationId xmlns:p14="http://schemas.microsoft.com/office/powerpoint/2010/main" val="68352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Ethical dilemmas</a:t>
            </a:r>
            <a:endParaRPr lang="en-GB" b="1" dirty="0"/>
          </a:p>
        </p:txBody>
      </p:sp>
      <p:sp>
        <p:nvSpPr>
          <p:cNvPr id="4" name="Content Placeholder 3"/>
          <p:cNvSpPr>
            <a:spLocks noGrp="1"/>
          </p:cNvSpPr>
          <p:nvPr>
            <p:ph sz="half" idx="1"/>
          </p:nvPr>
        </p:nvSpPr>
        <p:spPr>
          <a:xfrm>
            <a:off x="1952006" y="1905000"/>
            <a:ext cx="5096761" cy="3777622"/>
          </a:xfrm>
        </p:spPr>
        <p:txBody>
          <a:bodyPr>
            <a:normAutofit/>
          </a:bodyPr>
          <a:lstStyle/>
          <a:p>
            <a:r>
              <a:rPr lang="en-GB" sz="2400" dirty="0" smtClean="0"/>
              <a:t>Ethical dilemmas typically occur when values conflict</a:t>
            </a:r>
          </a:p>
          <a:p>
            <a:r>
              <a:rPr lang="en-GB" sz="2400" dirty="0" smtClean="0"/>
              <a:t>To resolve ethical dilemmas, we need to identify, and separate the facts, the opinions and the values</a:t>
            </a:r>
          </a:p>
          <a:p>
            <a:r>
              <a:rPr lang="en-GB" sz="2400" dirty="0" smtClean="0"/>
              <a:t>Ethical practice GUIDES us to what is morally right and wrong</a:t>
            </a:r>
          </a:p>
          <a:p>
            <a:endParaRPr lang="en-GB" sz="24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39729361"/>
              </p:ext>
            </p:extLst>
          </p:nvPr>
        </p:nvGraphicFramePr>
        <p:xfrm>
          <a:off x="7191375" y="1064302"/>
          <a:ext cx="4313238" cy="4839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26878" y="1286272"/>
            <a:ext cx="2042767" cy="1999803"/>
          </a:xfrm>
          <a:prstGeom prst="rect">
            <a:avLst/>
          </a:prstGeom>
        </p:spPr>
      </p:pic>
    </p:spTree>
    <p:extLst>
      <p:ext uri="{BB962C8B-B14F-4D97-AF65-F5344CB8AC3E}">
        <p14:creationId xmlns:p14="http://schemas.microsoft.com/office/powerpoint/2010/main" val="292359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252793" y="1854896"/>
            <a:ext cx="5131496" cy="4208463"/>
          </a:xfrm>
        </p:spPr>
        <p:txBody>
          <a:bodyPr>
            <a:normAutofit/>
          </a:bodyPr>
          <a:lstStyle/>
          <a:p>
            <a:pPr marL="0" indent="0">
              <a:buNone/>
            </a:pPr>
            <a:r>
              <a:rPr lang="en-GB" sz="480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Making </a:t>
            </a:r>
            <a:r>
              <a:rPr lang="en-GB" sz="4800" b="1" dirty="0" smtClean="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decisions</a:t>
            </a:r>
          </a:p>
          <a:p>
            <a:pPr marL="0" indent="0">
              <a:buNone/>
            </a:pPr>
            <a:r>
              <a:rPr lang="en-GB" sz="4800" b="1" dirty="0" smtClean="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in </a:t>
            </a:r>
          </a:p>
          <a:p>
            <a:pPr marL="0" indent="0">
              <a:buNone/>
            </a:pPr>
            <a:r>
              <a:rPr lang="en-GB" sz="4800" b="1" dirty="0" smtClean="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healthcare</a:t>
            </a:r>
          </a:p>
          <a:p>
            <a:pPr marL="0" indent="0">
              <a:buNone/>
            </a:pPr>
            <a:endParaRPr lang="en-GB" sz="4800"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3761334747"/>
              </p:ext>
            </p:extLst>
          </p:nvPr>
        </p:nvGraphicFramePr>
        <p:xfrm>
          <a:off x="7002050" y="1063625"/>
          <a:ext cx="4584525" cy="4840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26878" y="1286272"/>
            <a:ext cx="2042767" cy="1999803"/>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7368" y="3959127"/>
            <a:ext cx="2947412" cy="2431615"/>
          </a:xfrm>
          <a:prstGeom prst="rect">
            <a:avLst/>
          </a:prstGeom>
        </p:spPr>
      </p:pic>
    </p:spTree>
    <p:extLst>
      <p:ext uri="{BB962C8B-B14F-4D97-AF65-F5344CB8AC3E}">
        <p14:creationId xmlns:p14="http://schemas.microsoft.com/office/powerpoint/2010/main" val="488785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03" y="501445"/>
            <a:ext cx="11242623" cy="811161"/>
          </a:xfrm>
        </p:spPr>
        <p:txBody>
          <a:bodyPr>
            <a:normAutofit/>
          </a:bodyPr>
          <a:lstStyle/>
          <a:p>
            <a:r>
              <a:rPr lang="en-GB" sz="3200" b="1" u="sng" dirty="0" smtClean="0"/>
              <a:t>Group Work </a:t>
            </a:r>
            <a:r>
              <a:rPr lang="en-GB" sz="3200" b="1" dirty="0" smtClean="0"/>
              <a:t>– How do we go about making decisions?</a:t>
            </a:r>
            <a:endParaRPr lang="en-GB" sz="3200" b="1" dirty="0"/>
          </a:p>
        </p:txBody>
      </p:sp>
      <p:sp>
        <p:nvSpPr>
          <p:cNvPr id="3" name="Text Placeholder 2"/>
          <p:cNvSpPr>
            <a:spLocks noGrp="1"/>
          </p:cNvSpPr>
          <p:nvPr>
            <p:ph type="body" idx="1"/>
          </p:nvPr>
        </p:nvSpPr>
        <p:spPr>
          <a:xfrm>
            <a:off x="1956215" y="1799303"/>
            <a:ext cx="10043411" cy="4557252"/>
          </a:xfrm>
        </p:spPr>
        <p:txBody>
          <a:bodyPr>
            <a:normAutofit/>
          </a:bodyPr>
          <a:lstStyle/>
          <a:p>
            <a:pPr algn="l"/>
            <a:r>
              <a:rPr lang="en-GB" sz="3200" b="1" dirty="0" smtClean="0"/>
              <a:t>In pairs/groups, discuss the following </a:t>
            </a:r>
            <a:r>
              <a:rPr lang="en-GB" b="1" dirty="0" smtClean="0"/>
              <a:t>–</a:t>
            </a:r>
          </a:p>
          <a:p>
            <a:pPr algn="l"/>
            <a:r>
              <a:rPr lang="en-GB" dirty="0" smtClean="0"/>
              <a:t>There is a promotion at work, but in a different hospital.  Which would add an extra 25 minutes to your journey each day (each way) and cost you an extra £80 per month in travelling costs.</a:t>
            </a:r>
          </a:p>
          <a:p>
            <a:pPr algn="l"/>
            <a:r>
              <a:rPr lang="en-GB" dirty="0" smtClean="0"/>
              <a:t>It’s a busy job and there’s an expectation that you may have to work additional hours occasionally. </a:t>
            </a:r>
            <a:endParaRPr lang="en-GB" dirty="0"/>
          </a:p>
          <a:p>
            <a:pPr algn="l"/>
            <a:r>
              <a:rPr lang="en-GB" dirty="0"/>
              <a:t>Y</a:t>
            </a:r>
            <a:r>
              <a:rPr lang="en-GB" dirty="0" smtClean="0"/>
              <a:t>ou would be paid an additional £1800 for the first year and you would start going up increments again.  This job is Monday – Friday. No more shifts or nights.</a:t>
            </a:r>
          </a:p>
          <a:p>
            <a:pPr algn="l"/>
            <a:r>
              <a:rPr lang="en-GB" sz="1200" dirty="0" smtClean="0"/>
              <a:t> </a:t>
            </a:r>
            <a:endParaRPr lang="en-GB" sz="1200" dirty="0"/>
          </a:p>
          <a:p>
            <a:pPr algn="l"/>
            <a:r>
              <a:rPr lang="en-GB" sz="2800" b="1" dirty="0" smtClean="0"/>
              <a:t>Would you take the job? What helped you make the decision?</a:t>
            </a:r>
            <a:endParaRPr lang="en-GB" sz="2800" b="1" dirty="0"/>
          </a:p>
        </p:txBody>
      </p:sp>
    </p:spTree>
    <p:extLst>
      <p:ext uri="{BB962C8B-B14F-4D97-AF65-F5344CB8AC3E}">
        <p14:creationId xmlns:p14="http://schemas.microsoft.com/office/powerpoint/2010/main" val="1884702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99" y="624110"/>
            <a:ext cx="11197314" cy="1280890"/>
          </a:xfrm>
        </p:spPr>
        <p:txBody>
          <a:bodyPr>
            <a:normAutofit/>
          </a:bodyPr>
          <a:lstStyle/>
          <a:p>
            <a:pPr algn="ctr"/>
            <a:r>
              <a:rPr lang="en-GB" sz="4800" b="1" dirty="0" smtClean="0"/>
              <a:t>Some ethical frameworks</a:t>
            </a:r>
            <a:endParaRPr lang="en-GB" sz="4800" b="1" dirty="0"/>
          </a:p>
        </p:txBody>
      </p:sp>
      <p:sp>
        <p:nvSpPr>
          <p:cNvPr id="5" name="Content Placeholder 4"/>
          <p:cNvSpPr>
            <a:spLocks noGrp="1"/>
          </p:cNvSpPr>
          <p:nvPr>
            <p:ph idx="1"/>
          </p:nvPr>
        </p:nvSpPr>
        <p:spPr/>
        <p:txBody>
          <a:bodyPr>
            <a:normAutofit/>
          </a:bodyPr>
          <a:lstStyle/>
          <a:p>
            <a:r>
              <a:rPr lang="en-GB" sz="4000" dirty="0" smtClean="0"/>
              <a:t>Consequentialism</a:t>
            </a:r>
          </a:p>
          <a:p>
            <a:r>
              <a:rPr lang="en-GB" sz="4000" dirty="0" smtClean="0"/>
              <a:t>Deontology</a:t>
            </a:r>
          </a:p>
          <a:p>
            <a:r>
              <a:rPr lang="en-GB" sz="4000" dirty="0" smtClean="0"/>
              <a:t>Ethics of care</a:t>
            </a:r>
          </a:p>
          <a:p>
            <a:r>
              <a:rPr lang="en-GB" sz="4000" dirty="0" smtClean="0"/>
              <a:t>The 4 principles</a:t>
            </a:r>
            <a:endParaRPr lang="en-GB" sz="4000" dirty="0"/>
          </a:p>
        </p:txBody>
      </p:sp>
    </p:spTree>
    <p:extLst>
      <p:ext uri="{BB962C8B-B14F-4D97-AF65-F5344CB8AC3E}">
        <p14:creationId xmlns:p14="http://schemas.microsoft.com/office/powerpoint/2010/main" val="197841914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928</TotalTime>
  <Words>4030</Words>
  <Application>Microsoft Office PowerPoint</Application>
  <PresentationFormat>Widescreen</PresentationFormat>
  <Paragraphs>375</Paragraphs>
  <Slides>39</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 Unicode MS</vt:lpstr>
      <vt:lpstr>Arial</vt:lpstr>
      <vt:lpstr>Calibri</vt:lpstr>
      <vt:lpstr>Century Gothic</vt:lpstr>
      <vt:lpstr>Times</vt:lpstr>
      <vt:lpstr>Wingdings</vt:lpstr>
      <vt:lpstr>Wingdings 3</vt:lpstr>
      <vt:lpstr>Wisp</vt:lpstr>
      <vt:lpstr>Decision making in palliative care and what ethical considerations do we need to keep in mind?</vt:lpstr>
      <vt:lpstr>Aims of the session</vt:lpstr>
      <vt:lpstr>Some difficult decisions in palliative care</vt:lpstr>
      <vt:lpstr>‘‘Help – What should I do?’’</vt:lpstr>
      <vt:lpstr>What do we do when… </vt:lpstr>
      <vt:lpstr>Ethical dilemmas</vt:lpstr>
      <vt:lpstr>PowerPoint Presentation</vt:lpstr>
      <vt:lpstr>Group Work – How do we go about making decisions?</vt:lpstr>
      <vt:lpstr>Some ethical frameworks</vt:lpstr>
      <vt:lpstr>The 4 principles in healthcare </vt:lpstr>
      <vt:lpstr>In essence</vt:lpstr>
      <vt:lpstr>Autonomy  –   In law…. </vt:lpstr>
      <vt:lpstr>Should Autonomy Always Be Respected?</vt:lpstr>
      <vt:lpstr>A person is competent, if they are capable of ….</vt:lpstr>
      <vt:lpstr>Key principles of ‘best interests’ decision making</vt:lpstr>
      <vt:lpstr>For patients without capacity</vt:lpstr>
      <vt:lpstr>Let’s give it a go!</vt:lpstr>
      <vt:lpstr>Using the 4 principles </vt:lpstr>
      <vt:lpstr>Mrs B </vt:lpstr>
      <vt:lpstr>Case 1</vt:lpstr>
      <vt:lpstr>Withdrawing/withholding treatment</vt:lpstr>
      <vt:lpstr>Allowing to die, assisted suicide, killing</vt:lpstr>
      <vt:lpstr>Futility</vt:lpstr>
      <vt:lpstr>Symptom control versus euthanasia</vt:lpstr>
      <vt:lpstr>Hastening death and the doctrine of double effect</vt:lpstr>
      <vt:lpstr>Autonomy </vt:lpstr>
      <vt:lpstr>PowerPoint Presentation</vt:lpstr>
      <vt:lpstr>Autonomy </vt:lpstr>
      <vt:lpstr>John </vt:lpstr>
      <vt:lpstr>Autonomy </vt:lpstr>
      <vt:lpstr>To summarise - good decision making in HC</vt:lpstr>
      <vt:lpstr>Priorities</vt:lpstr>
      <vt:lpstr>Goal setting</vt:lpstr>
      <vt:lpstr>But, I wonder… as disease progresses…</vt:lpstr>
      <vt:lpstr>Autonomy </vt:lpstr>
      <vt:lpstr>The four priniples can be applied to many dilemmas in healthcare  </vt:lpstr>
      <vt:lpstr>BRAN</vt:lpstr>
      <vt:lpstr>Summary - Making treatment decisions at end of life</vt:lpstr>
      <vt:lpstr>What guides our practice?</vt:lpstr>
    </vt:vector>
  </TitlesOfParts>
  <Company>NHS Greater Glasgow &amp; Clyde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Ethical Considerations do we need to keep in mind?</dc:title>
  <dc:creator>Sharon Lambie</dc:creator>
  <cp:lastModifiedBy>Sharon Lambie</cp:lastModifiedBy>
  <cp:revision>95</cp:revision>
  <cp:lastPrinted>2025-12-02T19:25:29Z</cp:lastPrinted>
  <dcterms:created xsi:type="dcterms:W3CDTF">2023-11-08T17:21:45Z</dcterms:created>
  <dcterms:modified xsi:type="dcterms:W3CDTF">2025-12-03T07:49:32Z</dcterms:modified>
</cp:coreProperties>
</file>