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4"/>
  </p:notesMasterIdLst>
  <p:sldIdLst>
    <p:sldId id="256" r:id="rId2"/>
    <p:sldId id="260" r:id="rId3"/>
    <p:sldId id="259" r:id="rId4"/>
    <p:sldId id="265" r:id="rId5"/>
    <p:sldId id="280" r:id="rId6"/>
    <p:sldId id="284" r:id="rId7"/>
    <p:sldId id="285" r:id="rId8"/>
    <p:sldId id="282" r:id="rId9"/>
    <p:sldId id="283" r:id="rId10"/>
    <p:sldId id="266" r:id="rId11"/>
    <p:sldId id="273" r:id="rId12"/>
    <p:sldId id="274" r:id="rId13"/>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7C8A954-D882-837E-56EB-55E8E177D5CB}" v="39" dt="2025-07-20T18:21:55.050"/>
    <p1510:client id="{16C0B24D-C19B-4BCF-E895-60FBBADDEE22}" v="548" dt="2025-07-20T16:17:25.558"/>
    <p1510:client id="{53B9DD13-8711-BCC3-8581-5D564AA56EA1}" v="73" dt="2025-07-20T18:28:09.634"/>
    <p1510:client id="{96FFEA00-169E-DD75-D809-FD2DDECB1DF7}" v="70" dt="2025-07-20T16:46:19.351"/>
    <p1510:client id="{A467DD83-0A1C-F452-46B5-B4F7D521CA27}" v="13" dt="2025-07-20T16:32:58.501"/>
    <p1510:client id="{AFECE53D-63E5-8D97-ED4D-FD60FF2A491C}" v="106" dt="2025-07-20T18:13:28.519"/>
    <p1510:client id="{D5EC7742-E52C-3CC4-0D08-E35208D17DFC}" v="54" dt="2025-07-20T18:02:16.869"/>
    <p1510:client id="{E2C110B2-6332-4799-0273-8D942F687056}" v="37" dt="2025-07-20T17:51:24.439"/>
    <p1510:client id="{EEC4A758-D7D6-24BF-5F3A-8DCBD8FFA916}" v="56" dt="2025-07-20T17:40:29.86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17" autoAdjust="0"/>
    <p:restoredTop sz="70778" autoAdjust="0"/>
  </p:normalViewPr>
  <p:slideViewPr>
    <p:cSldViewPr snapToGrid="0">
      <p:cViewPr varScale="1">
        <p:scale>
          <a:sx n="64" d="100"/>
          <a:sy n="64" d="100"/>
        </p:scale>
        <p:origin x="157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36" Type="http://schemas.microsoft.com/office/2015/10/relationships/revisionInfo" Target="revisionInfo.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E1DFB1E-CA8B-443E-8277-3886B5E2CE39}" type="datetimeFigureOut">
              <a:t>2/23/2026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B4C0532-F362-4DB9-BCA0-FCABBF249CF3}" type="slidenum">
              <a:t>‹#›</a:t>
            </a:fld>
            <a:endParaRPr lang="en-GB"/>
          </a:p>
        </p:txBody>
      </p:sp>
    </p:spTree>
    <p:extLst>
      <p:ext uri="{BB962C8B-B14F-4D97-AF65-F5344CB8AC3E}">
        <p14:creationId xmlns:p14="http://schemas.microsoft.com/office/powerpoint/2010/main" val="12298989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B4C0532-F362-4DB9-BCA0-FCABBF249CF3}" type="slidenum">
              <a:rPr lang="en-GB" smtClean="0"/>
              <a:t>1</a:t>
            </a:fld>
            <a:endParaRPr lang="en-GB"/>
          </a:p>
        </p:txBody>
      </p:sp>
    </p:spTree>
    <p:extLst>
      <p:ext uri="{BB962C8B-B14F-4D97-AF65-F5344CB8AC3E}">
        <p14:creationId xmlns:p14="http://schemas.microsoft.com/office/powerpoint/2010/main" val="3796014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a:t>
            </a:r>
            <a:r>
              <a:rPr lang="en-GB" baseline="0" dirty="0" smtClean="0"/>
              <a:t> Bristol stool chart – classification of the </a:t>
            </a:r>
            <a:r>
              <a:rPr lang="en-GB" baseline="0" dirty="0" smtClean="0"/>
              <a:t>seven </a:t>
            </a:r>
            <a:r>
              <a:rPr lang="en-GB" baseline="0" dirty="0" smtClean="0"/>
              <a:t>types of human faeces based on consistency .</a:t>
            </a:r>
          </a:p>
          <a:p>
            <a:r>
              <a:rPr lang="en-GB" baseline="0" dirty="0" smtClean="0"/>
              <a:t>Simple visual aid .Can help monitor bowel health ,  assess conditions &amp; evaluate </a:t>
            </a:r>
            <a:r>
              <a:rPr lang="en-GB" baseline="0" dirty="0" err="1" smtClean="0"/>
              <a:t>trestments</a:t>
            </a:r>
            <a:r>
              <a:rPr lang="en-GB" baseline="0" dirty="0" smtClean="0"/>
              <a:t> </a:t>
            </a:r>
          </a:p>
          <a:p>
            <a:r>
              <a:rPr lang="en-GB" baseline="0" dirty="0" smtClean="0"/>
              <a:t>Range from 1-7  1 ? Constipation , 7 indicative of diarrhoea </a:t>
            </a:r>
          </a:p>
          <a:p>
            <a:endParaRPr lang="en-GB" baseline="0" dirty="0" smtClean="0"/>
          </a:p>
          <a:p>
            <a:r>
              <a:rPr lang="en-GB" baseline="0" dirty="0" smtClean="0"/>
              <a:t>Type 4 -  the sausage or snake like smooth and soft – is considered most ideal </a:t>
            </a:r>
          </a:p>
        </p:txBody>
      </p:sp>
      <p:sp>
        <p:nvSpPr>
          <p:cNvPr id="4" name="Slide Number Placeholder 3"/>
          <p:cNvSpPr>
            <a:spLocks noGrp="1"/>
          </p:cNvSpPr>
          <p:nvPr>
            <p:ph type="sldNum" sz="quarter" idx="10"/>
          </p:nvPr>
        </p:nvSpPr>
        <p:spPr/>
        <p:txBody>
          <a:bodyPr/>
          <a:lstStyle/>
          <a:p>
            <a:fld id="{BB4C0532-F362-4DB9-BCA0-FCABBF249CF3}" type="slidenum">
              <a:rPr lang="en-GB" smtClean="0"/>
              <a:t>10</a:t>
            </a:fld>
            <a:endParaRPr lang="en-GB"/>
          </a:p>
        </p:txBody>
      </p:sp>
    </p:spTree>
    <p:extLst>
      <p:ext uri="{BB962C8B-B14F-4D97-AF65-F5344CB8AC3E}">
        <p14:creationId xmlns:p14="http://schemas.microsoft.com/office/powerpoint/2010/main" val="12055324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Ask the participants to read the practice </a:t>
            </a:r>
            <a:r>
              <a:rPr lang="en-GB" smtClean="0"/>
              <a:t>points themselves </a:t>
            </a:r>
            <a:endParaRPr lang="en-GB" dirty="0"/>
          </a:p>
        </p:txBody>
      </p:sp>
      <p:sp>
        <p:nvSpPr>
          <p:cNvPr id="4" name="Slide Number Placeholder 3"/>
          <p:cNvSpPr>
            <a:spLocks noGrp="1"/>
          </p:cNvSpPr>
          <p:nvPr>
            <p:ph type="sldNum" sz="quarter" idx="10"/>
          </p:nvPr>
        </p:nvSpPr>
        <p:spPr/>
        <p:txBody>
          <a:bodyPr/>
          <a:lstStyle/>
          <a:p>
            <a:fld id="{BB4C0532-F362-4DB9-BCA0-FCABBF249CF3}" type="slidenum">
              <a:rPr lang="en-GB" smtClean="0"/>
              <a:t>11</a:t>
            </a:fld>
            <a:endParaRPr lang="en-GB"/>
          </a:p>
        </p:txBody>
      </p:sp>
    </p:spTree>
    <p:extLst>
      <p:ext uri="{BB962C8B-B14F-4D97-AF65-F5344CB8AC3E}">
        <p14:creationId xmlns:p14="http://schemas.microsoft.com/office/powerpoint/2010/main" val="20530998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Ask group</a:t>
            </a:r>
            <a:r>
              <a:rPr lang="en-GB" baseline="0" dirty="0" smtClean="0"/>
              <a:t> for a definition of constipation </a:t>
            </a:r>
            <a:endParaRPr lang="en-GB" dirty="0"/>
          </a:p>
        </p:txBody>
      </p:sp>
      <p:sp>
        <p:nvSpPr>
          <p:cNvPr id="4" name="Slide Number Placeholder 3"/>
          <p:cNvSpPr>
            <a:spLocks noGrp="1"/>
          </p:cNvSpPr>
          <p:nvPr>
            <p:ph type="sldNum" sz="quarter" idx="10"/>
          </p:nvPr>
        </p:nvSpPr>
        <p:spPr/>
        <p:txBody>
          <a:bodyPr/>
          <a:lstStyle/>
          <a:p>
            <a:fld id="{BB4C0532-F362-4DB9-BCA0-FCABBF249CF3}" type="slidenum">
              <a:rPr lang="en-GB" smtClean="0"/>
              <a:t>2</a:t>
            </a:fld>
            <a:endParaRPr lang="en-GB"/>
          </a:p>
        </p:txBody>
      </p:sp>
    </p:spTree>
    <p:extLst>
      <p:ext uri="{BB962C8B-B14F-4D97-AF65-F5344CB8AC3E}">
        <p14:creationId xmlns:p14="http://schemas.microsoft.com/office/powerpoint/2010/main" val="37434433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smtClean="0">
                <a:solidFill>
                  <a:srgbClr val="555555"/>
                </a:solidFill>
                <a:latin typeface="+mn-lt"/>
                <a:ea typeface="+mn-ea"/>
                <a:cs typeface="+mn-cs"/>
              </a:rPr>
              <a:t>There are many reasons why patients with palliative care needs may develop constipation.</a:t>
            </a:r>
          </a:p>
          <a:p>
            <a:endParaRPr lang="en-GB" sz="1200" kern="1200" dirty="0" smtClean="0">
              <a:solidFill>
                <a:srgbClr val="555555"/>
              </a:solidFill>
              <a:latin typeface="+mn-lt"/>
              <a:ea typeface="+mn-ea"/>
              <a:cs typeface="+mn-cs"/>
            </a:endParaRPr>
          </a:p>
          <a:p>
            <a:r>
              <a:rPr lang="en-GB" sz="1200" kern="1200" dirty="0" smtClean="0">
                <a:solidFill>
                  <a:srgbClr val="555555"/>
                </a:solidFill>
                <a:latin typeface="+mn-lt"/>
                <a:ea typeface="+mn-ea"/>
                <a:cs typeface="+mn-cs"/>
              </a:rPr>
              <a:t>Constipation can be complex and may require specialist advice if the current treatment regime is not successful.</a:t>
            </a:r>
          </a:p>
          <a:p>
            <a:endParaRPr lang="en-GB" sz="1200" b="0" i="0" kern="1200" dirty="0" smtClean="0">
              <a:solidFill>
                <a:srgbClr val="555555"/>
              </a:solidFill>
              <a:effectLst/>
              <a:latin typeface="+mn-lt"/>
              <a:ea typeface="+mn-ea"/>
              <a:cs typeface="+mn-cs"/>
            </a:endParaRPr>
          </a:p>
          <a:p>
            <a:r>
              <a:rPr lang="en-GB" sz="1200" b="0" i="0" u="sng" kern="1200" dirty="0" smtClean="0">
                <a:solidFill>
                  <a:srgbClr val="555555"/>
                </a:solidFill>
                <a:effectLst/>
                <a:latin typeface="+mn-lt"/>
                <a:ea typeface="+mn-ea"/>
                <a:cs typeface="+mn-cs"/>
              </a:rPr>
              <a:t>Ask group how</a:t>
            </a:r>
            <a:r>
              <a:rPr lang="en-GB" sz="1200" b="0" i="0" u="sng" kern="1200" baseline="0" dirty="0" smtClean="0">
                <a:solidFill>
                  <a:srgbClr val="555555"/>
                </a:solidFill>
                <a:effectLst/>
                <a:latin typeface="+mn-lt"/>
                <a:ea typeface="+mn-ea"/>
                <a:cs typeface="+mn-cs"/>
              </a:rPr>
              <a:t> would be assess ?</a:t>
            </a:r>
            <a:endParaRPr lang="en-GB" sz="1200" b="0" i="0" u="sng" kern="1200" dirty="0" smtClean="0">
              <a:solidFill>
                <a:srgbClr val="555555"/>
              </a:solidFill>
              <a:effectLst/>
              <a:latin typeface="+mn-lt"/>
              <a:ea typeface="+mn-ea"/>
              <a:cs typeface="+mn-cs"/>
            </a:endParaRPr>
          </a:p>
          <a:p>
            <a:endParaRPr lang="en-GB" baseline="0" dirty="0" smtClean="0"/>
          </a:p>
        </p:txBody>
      </p:sp>
      <p:sp>
        <p:nvSpPr>
          <p:cNvPr id="4" name="Slide Number Placeholder 3"/>
          <p:cNvSpPr>
            <a:spLocks noGrp="1"/>
          </p:cNvSpPr>
          <p:nvPr>
            <p:ph type="sldNum" sz="quarter" idx="10"/>
          </p:nvPr>
        </p:nvSpPr>
        <p:spPr/>
        <p:txBody>
          <a:bodyPr/>
          <a:lstStyle/>
          <a:p>
            <a:fld id="{BB4C0532-F362-4DB9-BCA0-FCABBF249CF3}" type="slidenum">
              <a:rPr lang="en-GB" smtClean="0"/>
              <a:t>3</a:t>
            </a:fld>
            <a:endParaRPr lang="en-GB"/>
          </a:p>
        </p:txBody>
      </p:sp>
    </p:spTree>
    <p:extLst>
      <p:ext uri="{BB962C8B-B14F-4D97-AF65-F5344CB8AC3E}">
        <p14:creationId xmlns:p14="http://schemas.microsoft.com/office/powerpoint/2010/main" val="15727862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GB" altLang="en-US" dirty="0" smtClean="0">
                <a:latin typeface="Arial" panose="020B0604020202020204" pitchFamily="34" charset="0"/>
                <a:cs typeface="Arial" panose="020B0604020202020204" pitchFamily="34" charset="0"/>
              </a:rPr>
              <a:t>Identify normal bowel pattern -</a:t>
            </a:r>
            <a:r>
              <a:rPr lang="en-GB" altLang="en-US" baseline="0" dirty="0" smtClean="0">
                <a:latin typeface="Arial" panose="020B0604020202020204" pitchFamily="34" charset="0"/>
                <a:cs typeface="Arial" panose="020B0604020202020204" pitchFamily="34" charset="0"/>
              </a:rPr>
              <a:t> </a:t>
            </a:r>
            <a:r>
              <a:rPr lang="en-GB" altLang="en-US" dirty="0" smtClean="0">
                <a:latin typeface="Arial" panose="020B0604020202020204" pitchFamily="34" charset="0"/>
                <a:cs typeface="Arial" panose="020B0604020202020204" pitchFamily="34" charset="0"/>
              </a:rPr>
              <a:t>frequency, consistency, ease of passage , blood?, pain? </a:t>
            </a:r>
            <a:r>
              <a:rPr lang="en-GB" altLang="en-US" baseline="0" dirty="0" smtClean="0">
                <a:latin typeface="Arial" panose="020B0604020202020204" pitchFamily="34" charset="0"/>
                <a:cs typeface="Arial" panose="020B0604020202020204" pitchFamily="34" charset="0"/>
              </a:rPr>
              <a:t> -  </a:t>
            </a:r>
            <a:r>
              <a:rPr lang="en-GB" altLang="en-US" dirty="0" smtClean="0"/>
              <a:t>So </a:t>
            </a:r>
            <a:r>
              <a:rPr lang="en-GB" altLang="en-US" dirty="0" err="1" smtClean="0"/>
              <a:t>whats</a:t>
            </a:r>
            <a:r>
              <a:rPr lang="en-GB" altLang="en-US" baseline="0" dirty="0" smtClean="0"/>
              <a:t> normal for you ?</a:t>
            </a:r>
          </a:p>
          <a:p>
            <a:pPr eaLnBrk="1" hangingPunct="1">
              <a:spcBef>
                <a:spcPct val="0"/>
              </a:spcBef>
            </a:pPr>
            <a:endParaRPr lang="en-GB" altLang="en-US" baseline="0" dirty="0" smtClean="0"/>
          </a:p>
          <a:p>
            <a:pPr marL="0" marR="0" lvl="0" indent="0" algn="l" defTabSz="914400" rtl="0" eaLnBrk="1" fontAlgn="auto" latinLnBrk="0" hangingPunct="1">
              <a:lnSpc>
                <a:spcPct val="100000"/>
              </a:lnSpc>
              <a:spcBef>
                <a:spcPct val="0"/>
              </a:spcBef>
              <a:spcAft>
                <a:spcPts val="0"/>
              </a:spcAft>
              <a:buClrTx/>
              <a:buSzTx/>
              <a:buFontTx/>
              <a:buNone/>
              <a:tabLst/>
              <a:defRPr/>
            </a:pPr>
            <a:r>
              <a:rPr lang="en-GB" altLang="en-US" dirty="0" smtClean="0">
                <a:latin typeface="Arial" panose="020B0604020202020204" pitchFamily="34" charset="0"/>
                <a:cs typeface="Arial" panose="020B0604020202020204" pitchFamily="34" charset="0"/>
              </a:rPr>
              <a:t>Current or previous treatment – regularly</a:t>
            </a:r>
            <a:r>
              <a:rPr lang="en-GB" altLang="en-US" baseline="0" dirty="0" smtClean="0">
                <a:latin typeface="Arial" panose="020B0604020202020204" pitchFamily="34" charset="0"/>
                <a:cs typeface="Arial" panose="020B0604020202020204" pitchFamily="34" charset="0"/>
              </a:rPr>
              <a:t> taken ? PRN </a:t>
            </a:r>
            <a:r>
              <a:rPr lang="en-GB" altLang="en-US" baseline="0" dirty="0" smtClean="0">
                <a:latin typeface="Arial" panose="020B0604020202020204" pitchFamily="34" charset="0"/>
                <a:cs typeface="Arial" panose="020B0604020202020204" pitchFamily="34" charset="0"/>
              </a:rPr>
              <a:t>basis</a:t>
            </a:r>
            <a:endParaRPr lang="en-GB" altLang="en-US" baseline="0" dirty="0" smtClean="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n-GB" altLang="en-US" dirty="0" smtClean="0">
              <a:latin typeface="Arial" panose="020B0604020202020204" pitchFamily="34" charset="0"/>
              <a:cs typeface="Arial" panose="020B0604020202020204" pitchFamily="34" charset="0"/>
            </a:endParaRPr>
          </a:p>
          <a:p>
            <a:pPr marL="457200" lvl="1" indent="0">
              <a:buNone/>
            </a:pPr>
            <a:r>
              <a:rPr lang="en-GB" sz="2600" i="1" dirty="0" smtClean="0">
                <a:solidFill>
                  <a:srgbClr val="555555"/>
                </a:solidFill>
                <a:latin typeface="Arial" panose="020B0604020202020204" pitchFamily="34" charset="0"/>
                <a:cs typeface="Arial" panose="020B0604020202020204" pitchFamily="34" charset="0"/>
              </a:rPr>
              <a:t>Abdominal examination may help identify abdominal  pain, faecal loading , ascites.</a:t>
            </a:r>
          </a:p>
          <a:p>
            <a:pPr marL="457200" lvl="1" indent="0">
              <a:buNone/>
            </a:pPr>
            <a:r>
              <a:rPr lang="en-GB" sz="2600" i="1" dirty="0" smtClean="0">
                <a:solidFill>
                  <a:srgbClr val="555555"/>
                </a:solidFill>
                <a:latin typeface="Arial" panose="020B0604020202020204" pitchFamily="34" charset="0"/>
                <a:cs typeface="Arial" panose="020B0604020202020204" pitchFamily="34" charset="0"/>
              </a:rPr>
              <a:t>Rectal or </a:t>
            </a:r>
            <a:r>
              <a:rPr lang="en-GB" sz="2600" i="1" dirty="0" err="1" smtClean="0">
                <a:solidFill>
                  <a:srgbClr val="555555"/>
                </a:solidFill>
                <a:latin typeface="Arial" panose="020B0604020202020204" pitchFamily="34" charset="0"/>
                <a:cs typeface="Arial" panose="020B0604020202020204" pitchFamily="34" charset="0"/>
              </a:rPr>
              <a:t>stomal</a:t>
            </a:r>
            <a:r>
              <a:rPr lang="en-GB" sz="2600" i="1" dirty="0" smtClean="0">
                <a:solidFill>
                  <a:srgbClr val="555555"/>
                </a:solidFill>
                <a:latin typeface="Arial" panose="020B0604020202020204" pitchFamily="34" charset="0"/>
                <a:cs typeface="Arial" panose="020B0604020202020204" pitchFamily="34" charset="0"/>
              </a:rPr>
              <a:t> examination can be useful to identify hard stools or masses.</a:t>
            </a:r>
          </a:p>
          <a:p>
            <a:pPr marL="457200" lvl="1" indent="0">
              <a:buNone/>
            </a:pPr>
            <a:r>
              <a:rPr lang="en-GB" sz="2600" i="1" dirty="0" smtClean="0">
                <a:solidFill>
                  <a:srgbClr val="555555"/>
                </a:solidFill>
                <a:latin typeface="Arial" panose="020B0604020202020204" pitchFamily="34" charset="0"/>
                <a:cs typeface="Arial" panose="020B0604020202020204" pitchFamily="34" charset="0"/>
              </a:rPr>
              <a:t>Consider whether examinations would cause undue stress for the patient.</a:t>
            </a:r>
          </a:p>
          <a:p>
            <a:pPr marL="457200" lvl="1" indent="0">
              <a:buNone/>
            </a:pPr>
            <a:r>
              <a:rPr lang="en-GB" sz="2600" dirty="0" smtClean="0">
                <a:latin typeface="Arial" panose="020B0604020202020204" pitchFamily="34" charset="0"/>
                <a:ea typeface="+mn-lt"/>
                <a:cs typeface="Arial" panose="020B0604020202020204" pitchFamily="34" charset="0"/>
              </a:rPr>
              <a:t>   </a:t>
            </a:r>
            <a:endParaRPr lang="en-GB" sz="2600" dirty="0" smtClean="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n-GB" altLang="en-US" dirty="0" smtClean="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ct val="0"/>
              </a:spcBef>
              <a:spcAft>
                <a:spcPts val="0"/>
              </a:spcAft>
              <a:buClrTx/>
              <a:buSzTx/>
              <a:buFontTx/>
              <a:buNone/>
              <a:tabLst/>
              <a:defRPr/>
            </a:pPr>
            <a:r>
              <a:rPr lang="en-GB" altLang="en-US" u="sng" baseline="0" dirty="0" smtClean="0">
                <a:latin typeface="Arial" panose="020B0604020202020204" pitchFamily="34" charset="0"/>
                <a:cs typeface="Arial" panose="020B0604020202020204" pitchFamily="34" charset="0"/>
              </a:rPr>
              <a:t>Ask for possible causes  </a:t>
            </a:r>
            <a:endParaRPr lang="en-GB" altLang="en-US" u="sng" dirty="0" smtClean="0"/>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3DD4FAEE-4573-40CE-A8B2-3B1FFDB51E4D}" type="slidenum">
              <a:rPr lang="en-GB" altLang="en-US" smtClean="0"/>
              <a:pPr/>
              <a:t>4</a:t>
            </a:fld>
            <a:endParaRPr lang="en-GB" altLang="en-US" smtClean="0"/>
          </a:p>
        </p:txBody>
      </p:sp>
    </p:spTree>
    <p:extLst>
      <p:ext uri="{BB962C8B-B14F-4D97-AF65-F5344CB8AC3E}">
        <p14:creationId xmlns:p14="http://schemas.microsoft.com/office/powerpoint/2010/main" val="30757346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fontAlgn="auto" hangingPunct="1">
              <a:spcAft>
                <a:spcPts val="0"/>
              </a:spcAft>
              <a:defRPr/>
            </a:pPr>
            <a:r>
              <a:rPr lang="en-GB" sz="1200" dirty="0" smtClean="0">
                <a:latin typeface="Arial" panose="020B0604020202020204" pitchFamily="34" charset="0"/>
                <a:cs typeface="Arial" panose="020B0604020202020204" pitchFamily="34" charset="0"/>
              </a:rPr>
              <a:t>You may</a:t>
            </a:r>
            <a:r>
              <a:rPr lang="en-GB" sz="1200" baseline="0" dirty="0" smtClean="0">
                <a:latin typeface="Arial" panose="020B0604020202020204" pitchFamily="34" charset="0"/>
                <a:cs typeface="Arial" panose="020B0604020202020204" pitchFamily="34" charset="0"/>
              </a:rPr>
              <a:t> hear -</a:t>
            </a:r>
            <a:r>
              <a:rPr lang="en-GB" sz="1200" dirty="0" smtClean="0">
                <a:latin typeface="Arial" panose="020B0604020202020204" pitchFamily="34" charset="0"/>
                <a:cs typeface="Arial" panose="020B0604020202020204" pitchFamily="34" charset="0"/>
              </a:rPr>
              <a:t>Lack of Fibre</a:t>
            </a:r>
            <a:r>
              <a:rPr lang="en-GB" sz="1200" baseline="0" dirty="0" smtClean="0">
                <a:latin typeface="Arial" panose="020B0604020202020204" pitchFamily="34" charset="0"/>
                <a:cs typeface="Arial" panose="020B0604020202020204" pitchFamily="34" charset="0"/>
              </a:rPr>
              <a:t> . </a:t>
            </a:r>
            <a:r>
              <a:rPr lang="en-GB" sz="1200" dirty="0" smtClean="0">
                <a:latin typeface="Arial" panose="020B0604020202020204" pitchFamily="34" charset="0"/>
                <a:cs typeface="Arial" panose="020B0604020202020204" pitchFamily="34" charset="0"/>
              </a:rPr>
              <a:t>Not drinking enough,</a:t>
            </a:r>
            <a:r>
              <a:rPr lang="en-GB" sz="1200" baseline="0" dirty="0" smtClean="0">
                <a:latin typeface="Arial" panose="020B0604020202020204" pitchFamily="34" charset="0"/>
                <a:cs typeface="Arial" panose="020B0604020202020204" pitchFamily="34" charset="0"/>
              </a:rPr>
              <a:t> , i</a:t>
            </a:r>
            <a:r>
              <a:rPr lang="en-GB" sz="1200" dirty="0" smtClean="0">
                <a:latin typeface="Arial" panose="020B0604020202020204" pitchFamily="34" charset="0"/>
                <a:cs typeface="Arial" panose="020B0604020202020204" pitchFamily="34" charset="0"/>
              </a:rPr>
              <a:t>nactivity,</a:t>
            </a:r>
            <a:r>
              <a:rPr lang="en-GB" sz="1200" baseline="0" dirty="0" smtClean="0">
                <a:latin typeface="Arial" panose="020B0604020202020204" pitchFamily="34" charset="0"/>
                <a:cs typeface="Arial" panose="020B0604020202020204" pitchFamily="34" charset="0"/>
              </a:rPr>
              <a:t> </a:t>
            </a:r>
            <a:r>
              <a:rPr lang="en-GB" sz="1200" dirty="0" smtClean="0">
                <a:latin typeface="Arial" panose="020B0604020202020204" pitchFamily="34" charset="0"/>
                <a:cs typeface="Arial" panose="020B0604020202020204" pitchFamily="34" charset="0"/>
              </a:rPr>
              <a:t>Dietary changes</a:t>
            </a:r>
            <a:r>
              <a:rPr lang="en-GB" sz="1200" baseline="0" dirty="0" smtClean="0">
                <a:latin typeface="Arial" panose="020B0604020202020204" pitchFamily="34" charset="0"/>
                <a:cs typeface="Arial" panose="020B0604020202020204" pitchFamily="34" charset="0"/>
              </a:rPr>
              <a:t> , </a:t>
            </a:r>
            <a:r>
              <a:rPr lang="en-GB" sz="1200" dirty="0" smtClean="0">
                <a:latin typeface="Arial" panose="020B0604020202020204" pitchFamily="34" charset="0"/>
                <a:cs typeface="Arial" panose="020B0604020202020204" pitchFamily="34" charset="0"/>
              </a:rPr>
              <a:t>Stress, anxiety &amp; depression</a:t>
            </a:r>
          </a:p>
          <a:p>
            <a:endParaRPr lang="en-GB" dirty="0" smtClean="0"/>
          </a:p>
          <a:p>
            <a:r>
              <a:rPr lang="en-GB" dirty="0" smtClean="0"/>
              <a:t>Here </a:t>
            </a:r>
            <a:r>
              <a:rPr lang="en-GB" dirty="0" smtClean="0"/>
              <a:t>are some</a:t>
            </a:r>
            <a:r>
              <a:rPr lang="en-GB" baseline="0" dirty="0" smtClean="0"/>
              <a:t> other p</a:t>
            </a:r>
            <a:r>
              <a:rPr lang="en-GB" dirty="0" smtClean="0"/>
              <a:t>ossible causes of constipation In palliative care patients .</a:t>
            </a:r>
          </a:p>
          <a:p>
            <a:r>
              <a:rPr lang="en-GB" dirty="0" smtClean="0"/>
              <a:t>Its</a:t>
            </a:r>
            <a:r>
              <a:rPr lang="en-GB" baseline="0" dirty="0" smtClean="0"/>
              <a:t> important to clarify the cause before starting the treatment.</a:t>
            </a:r>
          </a:p>
          <a:p>
            <a:endParaRPr lang="en-GB" baseline="0" dirty="0" smtClean="0"/>
          </a:p>
          <a:p>
            <a:endParaRPr lang="en-GB"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So ask group </a:t>
            </a:r>
            <a:r>
              <a:rPr lang="en-GB" dirty="0" smtClean="0"/>
              <a:t>how</a:t>
            </a:r>
            <a:r>
              <a:rPr lang="en-GB" baseline="0" dirty="0" smtClean="0"/>
              <a:t> do we manage constipation</a:t>
            </a:r>
            <a:r>
              <a:rPr lang="en-GB" dirty="0" smtClean="0"/>
              <a:t> </a:t>
            </a:r>
            <a:r>
              <a:rPr lang="en-GB" dirty="0" smtClean="0"/>
              <a:t>?</a:t>
            </a:r>
          </a:p>
          <a:p>
            <a:endParaRPr lang="en-GB" dirty="0"/>
          </a:p>
        </p:txBody>
      </p:sp>
      <p:sp>
        <p:nvSpPr>
          <p:cNvPr id="4" name="Slide Number Placeholder 3"/>
          <p:cNvSpPr>
            <a:spLocks noGrp="1"/>
          </p:cNvSpPr>
          <p:nvPr>
            <p:ph type="sldNum" sz="quarter" idx="10"/>
          </p:nvPr>
        </p:nvSpPr>
        <p:spPr/>
        <p:txBody>
          <a:bodyPr/>
          <a:lstStyle/>
          <a:p>
            <a:fld id="{BB4C0532-F362-4DB9-BCA0-FCABBF249CF3}" type="slidenum">
              <a:rPr lang="en-GB" smtClean="0"/>
              <a:t>5</a:t>
            </a:fld>
            <a:endParaRPr lang="en-GB"/>
          </a:p>
        </p:txBody>
      </p:sp>
    </p:spTree>
    <p:extLst>
      <p:ext uri="{BB962C8B-B14F-4D97-AF65-F5344CB8AC3E}">
        <p14:creationId xmlns:p14="http://schemas.microsoft.com/office/powerpoint/2010/main" val="26541670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err="1" smtClean="0"/>
              <a:t>Eg</a:t>
            </a:r>
            <a:r>
              <a:rPr lang="en-GB" dirty="0" smtClean="0"/>
              <a:t>. Aluminium containing antacids ( iron , calcium </a:t>
            </a:r>
            <a:r>
              <a:rPr lang="en-GB" dirty="0" err="1" smtClean="0"/>
              <a:t>supps</a:t>
            </a:r>
            <a:r>
              <a:rPr lang="en-GB" dirty="0" smtClean="0"/>
              <a:t>)</a:t>
            </a:r>
          </a:p>
          <a:p>
            <a:r>
              <a:rPr lang="en-GB" dirty="0" smtClean="0"/>
              <a:t>Analgesics , opioids</a:t>
            </a:r>
            <a:r>
              <a:rPr lang="en-GB" baseline="0" dirty="0" smtClean="0"/>
              <a:t> &amp; NSAIDs</a:t>
            </a:r>
          </a:p>
          <a:p>
            <a:r>
              <a:rPr lang="en-GB" baseline="0" dirty="0" smtClean="0"/>
              <a:t>Antidepressants , </a:t>
            </a:r>
            <a:r>
              <a:rPr lang="en-GB" baseline="0" dirty="0" err="1" smtClean="0"/>
              <a:t>tricylic</a:t>
            </a:r>
            <a:r>
              <a:rPr lang="en-GB" baseline="0" dirty="0" smtClean="0"/>
              <a:t> </a:t>
            </a:r>
          </a:p>
          <a:p>
            <a:r>
              <a:rPr lang="en-GB" baseline="0" dirty="0" smtClean="0"/>
              <a:t>Antipsychotics , clozapine , quetiapine</a:t>
            </a:r>
          </a:p>
          <a:p>
            <a:r>
              <a:rPr lang="en-GB" baseline="0" dirty="0" smtClean="0"/>
              <a:t>Antispasmodics . Hyoscine </a:t>
            </a:r>
            <a:r>
              <a:rPr lang="en-GB" baseline="0" dirty="0" err="1" smtClean="0"/>
              <a:t>butylbromide</a:t>
            </a:r>
            <a:r>
              <a:rPr lang="en-GB" baseline="0" dirty="0" smtClean="0"/>
              <a:t> </a:t>
            </a:r>
          </a:p>
          <a:p>
            <a:r>
              <a:rPr lang="en-GB" baseline="0" dirty="0" smtClean="0"/>
              <a:t>Antihistamines </a:t>
            </a:r>
          </a:p>
          <a:p>
            <a:r>
              <a:rPr lang="en-GB" baseline="0" dirty="0" smtClean="0"/>
              <a:t>Diuretics </a:t>
            </a:r>
          </a:p>
          <a:p>
            <a:endParaRPr lang="en-GB" dirty="0" smtClean="0"/>
          </a:p>
          <a:p>
            <a:endParaRPr lang="en-GB" dirty="0"/>
          </a:p>
        </p:txBody>
      </p:sp>
      <p:sp>
        <p:nvSpPr>
          <p:cNvPr id="4" name="Slide Number Placeholder 3"/>
          <p:cNvSpPr>
            <a:spLocks noGrp="1"/>
          </p:cNvSpPr>
          <p:nvPr>
            <p:ph type="sldNum" sz="quarter" idx="10"/>
          </p:nvPr>
        </p:nvSpPr>
        <p:spPr/>
        <p:txBody>
          <a:bodyPr/>
          <a:lstStyle/>
          <a:p>
            <a:fld id="{BB4C0532-F362-4DB9-BCA0-FCABBF249CF3}" type="slidenum">
              <a:rPr lang="en-GB" smtClean="0"/>
              <a:t>6</a:t>
            </a:fld>
            <a:endParaRPr lang="en-GB"/>
          </a:p>
        </p:txBody>
      </p:sp>
    </p:spTree>
    <p:extLst>
      <p:ext uri="{BB962C8B-B14F-4D97-AF65-F5344CB8AC3E}">
        <p14:creationId xmlns:p14="http://schemas.microsoft.com/office/powerpoint/2010/main" val="36840917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defRPr/>
            </a:pPr>
            <a:r>
              <a:rPr lang="en-GB" altLang="en-US" sz="1200" dirty="0" smtClean="0">
                <a:latin typeface="Arial" panose="020B0604020202020204" pitchFamily="34" charset="0"/>
                <a:cs typeface="Arial" panose="020B0604020202020204" pitchFamily="34" charset="0"/>
              </a:rPr>
              <a:t>Remind</a:t>
            </a:r>
            <a:r>
              <a:rPr lang="en-GB" altLang="en-US" sz="1200" baseline="0" dirty="0" smtClean="0">
                <a:latin typeface="Arial" panose="020B0604020202020204" pitchFamily="34" charset="0"/>
                <a:cs typeface="Arial" panose="020B0604020202020204" pitchFamily="34" charset="0"/>
              </a:rPr>
              <a:t> group - </a:t>
            </a:r>
            <a:r>
              <a:rPr lang="en-GB" altLang="en-US" sz="1200" dirty="0" smtClean="0">
                <a:latin typeface="Arial" panose="020B0604020202020204" pitchFamily="34" charset="0"/>
                <a:cs typeface="Arial" panose="020B0604020202020204" pitchFamily="34" charset="0"/>
              </a:rPr>
              <a:t>Not a specific palliative care problem</a:t>
            </a:r>
            <a:r>
              <a:rPr lang="en-GB" altLang="en-US" sz="1200" baseline="0" dirty="0" smtClean="0">
                <a:latin typeface="Arial" panose="020B0604020202020204" pitchFamily="34" charset="0"/>
                <a:cs typeface="Arial" panose="020B0604020202020204" pitchFamily="34" charset="0"/>
              </a:rPr>
              <a:t> but </a:t>
            </a:r>
            <a:r>
              <a:rPr lang="en-GB" altLang="en-US" sz="1200" baseline="0" dirty="0" smtClean="0">
                <a:latin typeface="Arial" panose="020B0604020202020204" pitchFamily="34" charset="0"/>
                <a:cs typeface="Arial" panose="020B0604020202020204" pitchFamily="34" charset="0"/>
              </a:rPr>
              <a:t>o</a:t>
            </a:r>
            <a:r>
              <a:rPr lang="en-GB" altLang="en-US" sz="1200" dirty="0" smtClean="0">
                <a:latin typeface="Arial" panose="020B0604020202020204" pitchFamily="34" charset="0"/>
                <a:cs typeface="Arial" panose="020B0604020202020204" pitchFamily="34" charset="0"/>
              </a:rPr>
              <a:t>ften </a:t>
            </a:r>
            <a:r>
              <a:rPr lang="en-GB" altLang="en-US" sz="1200" dirty="0" smtClean="0">
                <a:latin typeface="Arial" panose="020B0604020202020204" pitchFamily="34" charset="0"/>
                <a:cs typeface="Arial" panose="020B0604020202020204" pitchFamily="34" charset="0"/>
              </a:rPr>
              <a:t>a forgotten symptom</a:t>
            </a:r>
          </a:p>
          <a:p>
            <a:pPr eaLnBrk="1" hangingPunct="1">
              <a:defRPr/>
            </a:pPr>
            <a:r>
              <a:rPr lang="en-GB" altLang="en-US" sz="1200" dirty="0" smtClean="0">
                <a:latin typeface="Arial" panose="020B0604020202020204" pitchFamily="34" charset="0"/>
                <a:cs typeface="Arial" panose="020B0604020202020204" pitchFamily="34" charset="0"/>
              </a:rPr>
              <a:t>Significant consequences if left untreated</a:t>
            </a:r>
            <a:r>
              <a:rPr lang="en-GB" altLang="en-US" sz="1200" baseline="0" dirty="0" smtClean="0">
                <a:latin typeface="Arial" panose="020B0604020202020204" pitchFamily="34" charset="0"/>
                <a:cs typeface="Arial" panose="020B0604020202020204" pitchFamily="34" charset="0"/>
              </a:rPr>
              <a:t> including </a:t>
            </a:r>
            <a:r>
              <a:rPr lang="en-GB" altLang="en-US" sz="1200" baseline="0" dirty="0" smtClean="0">
                <a:latin typeface="Arial" panose="020B0604020202020204" pitchFamily="34" charset="0"/>
                <a:cs typeface="Arial" panose="020B0604020202020204" pitchFamily="34" charset="0"/>
              </a:rPr>
              <a:t>d</a:t>
            </a:r>
            <a:r>
              <a:rPr lang="en-GB" altLang="en-US" sz="1200" dirty="0" smtClean="0">
                <a:latin typeface="Arial" panose="020B0604020202020204" pitchFamily="34" charset="0"/>
                <a:cs typeface="Arial" panose="020B0604020202020204" pitchFamily="34" charset="0"/>
              </a:rPr>
              <a:t>elayed discharge …</a:t>
            </a:r>
            <a:endParaRPr lang="en-GB" altLang="en-US" sz="1200" dirty="0" smtClean="0">
              <a:latin typeface="Arial" panose="020B0604020202020204" pitchFamily="34" charset="0"/>
              <a:cs typeface="Arial" panose="020B0604020202020204" pitchFamily="34" charset="0"/>
            </a:endParaRPr>
          </a:p>
          <a:p>
            <a:pPr eaLnBrk="1" hangingPunct="1">
              <a:defRPr/>
            </a:pPr>
            <a:r>
              <a:rPr lang="en-GB" altLang="en-US" sz="1200" dirty="0" smtClean="0">
                <a:latin typeface="Arial" panose="020B0604020202020204" pitchFamily="34" charset="0"/>
                <a:cs typeface="Arial" panose="020B0604020202020204" pitchFamily="34" charset="0"/>
              </a:rPr>
              <a:t>Management must follow </a:t>
            </a:r>
            <a:r>
              <a:rPr lang="en-GB" altLang="en-US" sz="1200" dirty="0" smtClean="0">
                <a:latin typeface="Arial" panose="020B0604020202020204" pitchFamily="34" charset="0"/>
                <a:cs typeface="Arial" panose="020B0604020202020204" pitchFamily="34" charset="0"/>
              </a:rPr>
              <a:t>a </a:t>
            </a:r>
            <a:r>
              <a:rPr lang="en-GB" altLang="en-US" sz="1200" dirty="0" smtClean="0">
                <a:latin typeface="Arial" panose="020B0604020202020204" pitchFamily="34" charset="0"/>
                <a:cs typeface="Arial" panose="020B0604020202020204" pitchFamily="34" charset="0"/>
              </a:rPr>
              <a:t>holistic assessment.</a:t>
            </a:r>
          </a:p>
          <a:p>
            <a:pPr eaLnBrk="1" hangingPunct="1">
              <a:defRPr/>
            </a:pPr>
            <a:r>
              <a:rPr lang="en-GB" altLang="en-US" sz="1200" dirty="0" smtClean="0">
                <a:latin typeface="Arial" panose="020B0604020202020204" pitchFamily="34" charset="0"/>
                <a:cs typeface="Arial" panose="020B0604020202020204" pitchFamily="34" charset="0"/>
              </a:rPr>
              <a:t>There</a:t>
            </a:r>
            <a:r>
              <a:rPr lang="en-GB" altLang="en-US" sz="1200" baseline="0" dirty="0" smtClean="0">
                <a:latin typeface="Arial" panose="020B0604020202020204" pitchFamily="34" charset="0"/>
                <a:cs typeface="Arial" panose="020B0604020202020204" pitchFamily="34" charset="0"/>
              </a:rPr>
              <a:t> are lots of good non pharmacological measures !!!</a:t>
            </a:r>
            <a:endParaRPr lang="en-GB" altLang="en-US" sz="1200" dirty="0" smtClean="0">
              <a:latin typeface="Arial" panose="020B0604020202020204" pitchFamily="34" charset="0"/>
              <a:cs typeface="Arial" panose="020B0604020202020204" pitchFamily="34" charset="0"/>
            </a:endParaRPr>
          </a:p>
          <a:p>
            <a:endParaRPr lang="en-GB" dirty="0" smtClean="0"/>
          </a:p>
          <a:p>
            <a:endParaRPr lang="en-GB" dirty="0"/>
          </a:p>
        </p:txBody>
      </p:sp>
      <p:sp>
        <p:nvSpPr>
          <p:cNvPr id="4" name="Slide Number Placeholder 3"/>
          <p:cNvSpPr>
            <a:spLocks noGrp="1"/>
          </p:cNvSpPr>
          <p:nvPr>
            <p:ph type="sldNum" sz="quarter" idx="10"/>
          </p:nvPr>
        </p:nvSpPr>
        <p:spPr/>
        <p:txBody>
          <a:bodyPr/>
          <a:lstStyle/>
          <a:p>
            <a:fld id="{BB4C0532-F362-4DB9-BCA0-FCABBF249CF3}" type="slidenum">
              <a:rPr lang="en-GB" smtClean="0"/>
              <a:t>7</a:t>
            </a:fld>
            <a:endParaRPr lang="en-GB"/>
          </a:p>
        </p:txBody>
      </p:sp>
    </p:spTree>
    <p:extLst>
      <p:ext uri="{BB962C8B-B14F-4D97-AF65-F5344CB8AC3E}">
        <p14:creationId xmlns:p14="http://schemas.microsoft.com/office/powerpoint/2010/main" val="28042972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Choice of laxative </a:t>
            </a:r>
          </a:p>
          <a:p>
            <a:pPr marL="171450" indent="-171450">
              <a:buFontTx/>
              <a:buChar char="-"/>
            </a:pPr>
            <a:r>
              <a:rPr lang="en-GB" dirty="0" smtClean="0"/>
              <a:t>Pt preference should be taken into consideration </a:t>
            </a:r>
          </a:p>
          <a:p>
            <a:pPr marL="171450" indent="-171450">
              <a:buFontTx/>
              <a:buChar char="-"/>
            </a:pPr>
            <a:r>
              <a:rPr lang="en-GB" dirty="0" smtClean="0"/>
              <a:t>Suggested</a:t>
            </a:r>
            <a:r>
              <a:rPr lang="en-GB" baseline="0" dirty="0" smtClean="0"/>
              <a:t> laxative starting doses  provided </a:t>
            </a:r>
          </a:p>
          <a:p>
            <a:pPr marL="171450" indent="-171450">
              <a:buFontTx/>
              <a:buChar char="-"/>
            </a:pPr>
            <a:endParaRPr lang="en-GB" baseline="0" dirty="0" smtClean="0"/>
          </a:p>
          <a:p>
            <a:pPr marL="171450" indent="-171450">
              <a:buFontTx/>
              <a:buChar char="-"/>
            </a:pPr>
            <a:endParaRPr lang="en-GB" dirty="0" smtClean="0"/>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altLang="en-US" sz="1200" dirty="0" smtClean="0">
                <a:latin typeface="Arial" panose="020B0604020202020204" pitchFamily="34" charset="0"/>
                <a:cs typeface="Arial" panose="020B0604020202020204" pitchFamily="34" charset="0"/>
              </a:rPr>
              <a:t>Lactulose is not effective without a high fluid intake; it can cause flatulence and abdominal cramps in some patients.</a:t>
            </a:r>
          </a:p>
          <a:p>
            <a:pPr marL="171450" indent="-171450">
              <a:buFontTx/>
              <a:buChar char="-"/>
            </a:pPr>
            <a:endParaRPr lang="en-GB" dirty="0" smtClean="0"/>
          </a:p>
          <a:p>
            <a:pPr marL="171450" indent="-171450">
              <a:buFontTx/>
              <a:buChar char="-"/>
            </a:pPr>
            <a:endParaRPr lang="en-GB" dirty="0" smtClean="0"/>
          </a:p>
        </p:txBody>
      </p:sp>
      <p:sp>
        <p:nvSpPr>
          <p:cNvPr id="4" name="Slide Number Placeholder 3"/>
          <p:cNvSpPr>
            <a:spLocks noGrp="1"/>
          </p:cNvSpPr>
          <p:nvPr>
            <p:ph type="sldNum" sz="quarter" idx="10"/>
          </p:nvPr>
        </p:nvSpPr>
        <p:spPr/>
        <p:txBody>
          <a:bodyPr/>
          <a:lstStyle/>
          <a:p>
            <a:fld id="{BB4C0532-F362-4DB9-BCA0-FCABBF249CF3}" type="slidenum">
              <a:rPr lang="en-GB" smtClean="0"/>
              <a:t>8</a:t>
            </a:fld>
            <a:endParaRPr lang="en-GB"/>
          </a:p>
        </p:txBody>
      </p:sp>
    </p:spTree>
    <p:extLst>
      <p:ext uri="{BB962C8B-B14F-4D97-AF65-F5344CB8AC3E}">
        <p14:creationId xmlns:p14="http://schemas.microsoft.com/office/powerpoint/2010/main" val="12312868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defRPr/>
            </a:pPr>
            <a:r>
              <a:rPr lang="en-GB" altLang="en-US" sz="1200" dirty="0" smtClean="0">
                <a:latin typeface="Arial" panose="020B0604020202020204" pitchFamily="34" charset="0"/>
                <a:cs typeface="Arial" panose="020B0604020202020204" pitchFamily="34" charset="0"/>
              </a:rPr>
              <a:t>Patients who are paraplegic or bedbound</a:t>
            </a:r>
          </a:p>
          <a:p>
            <a:pPr eaLnBrk="1" hangingPunct="1">
              <a:defRPr/>
            </a:pPr>
            <a:r>
              <a:rPr lang="en-GB" altLang="en-US" sz="1200" dirty="0" smtClean="0">
                <a:latin typeface="Arial" panose="020B0604020202020204" pitchFamily="34" charset="0"/>
                <a:cs typeface="Arial" panose="020B0604020202020204" pitchFamily="34" charset="0"/>
              </a:rPr>
              <a:t>Adjust </a:t>
            </a:r>
            <a:r>
              <a:rPr lang="en-GB" altLang="en-US" sz="1200" dirty="0" err="1" smtClean="0">
                <a:latin typeface="Arial" panose="020B0604020202020204" pitchFamily="34" charset="0"/>
                <a:cs typeface="Arial" panose="020B0604020202020204" pitchFamily="34" charset="0"/>
              </a:rPr>
              <a:t>laxitives</a:t>
            </a:r>
            <a:r>
              <a:rPr lang="en-GB" altLang="en-US" sz="1200" dirty="0" smtClean="0">
                <a:latin typeface="Arial" panose="020B0604020202020204" pitchFamily="34" charset="0"/>
                <a:cs typeface="Arial" panose="020B0604020202020204" pitchFamily="34" charset="0"/>
              </a:rPr>
              <a:t> or add constipating medications such as </a:t>
            </a:r>
            <a:r>
              <a:rPr lang="en-GB" altLang="en-US" sz="1200" dirty="0" err="1" smtClean="0">
                <a:latin typeface="Arial" panose="020B0604020202020204" pitchFamily="34" charset="0"/>
                <a:cs typeface="Arial" panose="020B0604020202020204" pitchFamily="34" charset="0"/>
              </a:rPr>
              <a:t>loperimide</a:t>
            </a:r>
            <a:r>
              <a:rPr lang="en-GB" altLang="en-US" sz="1200" dirty="0" smtClean="0">
                <a:latin typeface="Arial" panose="020B0604020202020204" pitchFamily="34" charset="0"/>
                <a:cs typeface="Arial" panose="020B0604020202020204" pitchFamily="34" charset="0"/>
              </a:rPr>
              <a:t> – according to individual response – aim soft but formed stool</a:t>
            </a:r>
          </a:p>
          <a:p>
            <a:pPr eaLnBrk="1" hangingPunct="1">
              <a:defRPr/>
            </a:pPr>
            <a:r>
              <a:rPr lang="en-GB" altLang="en-US" sz="1200" dirty="0" smtClean="0">
                <a:latin typeface="Arial" panose="020B0604020202020204" pitchFamily="34" charset="0"/>
                <a:cs typeface="Arial" panose="020B0604020202020204" pitchFamily="34" charset="0"/>
              </a:rPr>
              <a:t>Commence ‘bowel </a:t>
            </a:r>
            <a:r>
              <a:rPr lang="en-GB" altLang="en-US" sz="1200" dirty="0" err="1" smtClean="0">
                <a:latin typeface="Arial" panose="020B0604020202020204" pitchFamily="34" charset="0"/>
                <a:cs typeface="Arial" panose="020B0604020202020204" pitchFamily="34" charset="0"/>
              </a:rPr>
              <a:t>regimne</a:t>
            </a:r>
            <a:r>
              <a:rPr lang="en-GB" altLang="en-US" sz="1200" dirty="0" smtClean="0">
                <a:latin typeface="Arial" panose="020B0604020202020204" pitchFamily="34" charset="0"/>
                <a:cs typeface="Arial" panose="020B0604020202020204" pitchFamily="34" charset="0"/>
              </a:rPr>
              <a:t>’ regular rectal intervention  every 1-3 days to avoid impaction </a:t>
            </a:r>
            <a:r>
              <a:rPr lang="en-GB" altLang="en-US" sz="1200" dirty="0" err="1" smtClean="0">
                <a:latin typeface="Arial" panose="020B0604020202020204" pitchFamily="34" charset="0"/>
                <a:cs typeface="Arial" panose="020B0604020202020204" pitchFamily="34" charset="0"/>
              </a:rPr>
              <a:t>leadeing</a:t>
            </a:r>
            <a:r>
              <a:rPr lang="en-GB" altLang="en-US" sz="1200" dirty="0" smtClean="0">
                <a:latin typeface="Arial" panose="020B0604020202020204" pitchFamily="34" charset="0"/>
                <a:cs typeface="Arial" panose="020B0604020202020204" pitchFamily="34" charset="0"/>
              </a:rPr>
              <a:t> to faecal incontinence , anal fissures or both </a:t>
            </a:r>
          </a:p>
          <a:p>
            <a:pPr eaLnBrk="1" hangingPunct="1">
              <a:defRPr/>
            </a:pPr>
            <a:r>
              <a:rPr lang="en-GB" altLang="en-US" dirty="0" smtClean="0">
                <a:latin typeface="Arial" panose="020B0604020202020204" pitchFamily="34" charset="0"/>
                <a:cs typeface="Arial" panose="020B0604020202020204" pitchFamily="34" charset="0"/>
              </a:rPr>
              <a:t/>
            </a:r>
            <a:br>
              <a:rPr lang="en-GB" altLang="en-US" dirty="0" smtClean="0">
                <a:latin typeface="Arial" panose="020B0604020202020204" pitchFamily="34" charset="0"/>
                <a:cs typeface="Arial" panose="020B0604020202020204" pitchFamily="34" charset="0"/>
              </a:rPr>
            </a:br>
            <a:r>
              <a:rPr lang="en-GB" altLang="en-US" dirty="0" smtClean="0">
                <a:latin typeface="Arial" panose="020B0604020202020204" pitchFamily="34" charset="0"/>
                <a:cs typeface="Arial" panose="020B0604020202020204" pitchFamily="34" charset="0"/>
              </a:rPr>
              <a:t>Opiate induced constipation – All opioids may cause constipation. Commonly worsens as doses increase .</a:t>
            </a:r>
          </a:p>
          <a:p>
            <a:pPr eaLnBrk="1" hangingPunct="1">
              <a:defRPr/>
            </a:pPr>
            <a:r>
              <a:rPr lang="en-GB" altLang="en-US" dirty="0" smtClean="0">
                <a:latin typeface="Arial" panose="020B0604020202020204" pitchFamily="34" charset="0"/>
                <a:cs typeface="Arial" panose="020B0604020202020204" pitchFamily="34" charset="0"/>
              </a:rPr>
              <a:t>We should communicate this risk and initially prescribe prn laxatives. Often people require prescribing on a regular basis </a:t>
            </a:r>
          </a:p>
          <a:p>
            <a:pPr eaLnBrk="1" hangingPunct="1">
              <a:defRPr/>
            </a:pPr>
            <a:r>
              <a:rPr lang="en-GB" altLang="en-US" dirty="0" smtClean="0">
                <a:latin typeface="Arial" panose="020B0604020202020204" pitchFamily="34" charset="0"/>
                <a:cs typeface="Arial" panose="020B0604020202020204" pitchFamily="34" charset="0"/>
              </a:rPr>
              <a:t>If pain stable and constipation not responding – consider </a:t>
            </a:r>
            <a:r>
              <a:rPr lang="en-GB" altLang="en-US" dirty="0" err="1" smtClean="0">
                <a:latin typeface="Arial" panose="020B0604020202020204" pitchFamily="34" charset="0"/>
                <a:cs typeface="Arial" panose="020B0604020202020204" pitchFamily="34" charset="0"/>
              </a:rPr>
              <a:t>swith</a:t>
            </a:r>
            <a:r>
              <a:rPr lang="en-GB" altLang="en-US" dirty="0" smtClean="0">
                <a:latin typeface="Arial" panose="020B0604020202020204" pitchFamily="34" charset="0"/>
                <a:cs typeface="Arial" panose="020B0604020202020204" pitchFamily="34" charset="0"/>
              </a:rPr>
              <a:t> to </a:t>
            </a:r>
            <a:r>
              <a:rPr lang="en-GB" altLang="en-US" dirty="0" err="1" smtClean="0">
                <a:latin typeface="Arial" panose="020B0604020202020204" pitchFamily="34" charset="0"/>
                <a:cs typeface="Arial" panose="020B0604020202020204" pitchFamily="34" charset="0"/>
              </a:rPr>
              <a:t>fentanylwith</a:t>
            </a:r>
            <a:r>
              <a:rPr lang="en-GB" altLang="en-US" dirty="0" smtClean="0">
                <a:latin typeface="Arial" panose="020B0604020202020204" pitchFamily="34" charset="0"/>
                <a:cs typeface="Arial" panose="020B0604020202020204" pitchFamily="34" charset="0"/>
              </a:rPr>
              <a:t> specialist advice . ?less constipating </a:t>
            </a:r>
          </a:p>
          <a:p>
            <a:pPr eaLnBrk="1" hangingPunct="1">
              <a:defRPr/>
            </a:pPr>
            <a:r>
              <a:rPr lang="en-GB" altLang="en-US" dirty="0" err="1" smtClean="0">
                <a:latin typeface="Arial" panose="020B0604020202020204" pitchFamily="34" charset="0"/>
                <a:cs typeface="Arial" panose="020B0604020202020204" pitchFamily="34" charset="0"/>
              </a:rPr>
              <a:t>Thre</a:t>
            </a:r>
            <a:r>
              <a:rPr lang="en-GB" altLang="en-US" dirty="0" smtClean="0">
                <a:latin typeface="Arial" panose="020B0604020202020204" pitchFamily="34" charset="0"/>
                <a:cs typeface="Arial" panose="020B0604020202020204" pitchFamily="34" charset="0"/>
              </a:rPr>
              <a:t> are medicines peripherally acting u opioid receptor antagonists that can relieve constipation</a:t>
            </a:r>
          </a:p>
          <a:p>
            <a:pPr eaLnBrk="1" hangingPunct="1">
              <a:defRPr/>
            </a:pPr>
            <a:r>
              <a:rPr lang="en-GB" altLang="en-US" sz="1200" dirty="0" smtClean="0">
                <a:latin typeface="Arial" panose="020B0604020202020204" pitchFamily="34" charset="0"/>
                <a:cs typeface="Arial" panose="020B0604020202020204" pitchFamily="34" charset="0"/>
              </a:rPr>
              <a:t>whilst preserving the central effects of the opiates.  Oral PAMORAs may be considered NALOXEGOL</a:t>
            </a:r>
            <a:r>
              <a:rPr lang="en-GB" altLang="en-US" sz="1200" baseline="0" dirty="0" smtClean="0">
                <a:latin typeface="Arial" panose="020B0604020202020204" pitchFamily="34" charset="0"/>
                <a:cs typeface="Arial" panose="020B0604020202020204" pitchFamily="34" charset="0"/>
              </a:rPr>
              <a:t> or NALDEMEDINE, </a:t>
            </a:r>
            <a:endParaRPr lang="en-GB" altLang="en-US" sz="1200" dirty="0" smtClean="0">
              <a:latin typeface="Arial" panose="020B0604020202020204" pitchFamily="34" charset="0"/>
              <a:cs typeface="Arial" panose="020B0604020202020204" pitchFamily="34" charset="0"/>
            </a:endParaRPr>
          </a:p>
          <a:p>
            <a:pPr eaLnBrk="1" hangingPunct="1">
              <a:defRPr/>
            </a:pPr>
            <a:r>
              <a:rPr lang="en-GB" altLang="en-US" sz="1200" dirty="0" smtClean="0">
                <a:latin typeface="Arial" panose="020B0604020202020204" pitchFamily="34" charset="0"/>
                <a:cs typeface="Arial" panose="020B0604020202020204" pitchFamily="34" charset="0"/>
              </a:rPr>
              <a:t>**Must not be used in patients who have been diagnosed with bowel obstruction or risk of GI perforation**</a:t>
            </a:r>
          </a:p>
          <a:p>
            <a:pPr eaLnBrk="1" hangingPunct="1">
              <a:defRPr/>
            </a:pPr>
            <a:endParaRPr lang="en-GB" altLang="en-US" sz="1200" dirty="0" smtClean="0">
              <a:latin typeface="Arial" panose="020B0604020202020204" pitchFamily="34" charset="0"/>
              <a:cs typeface="Arial" panose="020B0604020202020204" pitchFamily="34" charset="0"/>
            </a:endParaRPr>
          </a:p>
          <a:p>
            <a:pPr marL="0" indent="0" eaLnBrk="1" hangingPunct="1">
              <a:buFont typeface="Arial" panose="020B0604020202020204" pitchFamily="34" charset="0"/>
              <a:buNone/>
              <a:defRPr/>
            </a:pPr>
            <a:endParaRPr lang="en-GB" dirty="0" smtClean="0"/>
          </a:p>
          <a:p>
            <a:pPr marL="0" indent="0" eaLnBrk="1" hangingPunct="1">
              <a:buFont typeface="Arial" panose="020B0604020202020204" pitchFamily="34" charset="0"/>
              <a:buNone/>
              <a:defRPr/>
            </a:pPr>
            <a:r>
              <a:rPr lang="en-GB" dirty="0" smtClean="0"/>
              <a:t>Bowel Obstruction </a:t>
            </a:r>
          </a:p>
          <a:p>
            <a:pPr marL="0" indent="0" eaLnBrk="1" fontAlgn="auto" hangingPunct="1">
              <a:spcAft>
                <a:spcPts val="0"/>
              </a:spcAft>
              <a:buFont typeface="Arial" panose="020B0604020202020204" pitchFamily="34" charset="0"/>
              <a:buNone/>
              <a:defRPr/>
            </a:pPr>
            <a:r>
              <a:rPr lang="en-GB" sz="900" kern="1200" dirty="0" smtClean="0">
                <a:solidFill>
                  <a:schemeClr val="tx1"/>
                </a:solidFill>
                <a:latin typeface="+mn-lt"/>
                <a:ea typeface="+mn-ea"/>
                <a:cs typeface="+mn-cs"/>
              </a:rPr>
              <a:t>3 Types of obstruction:</a:t>
            </a:r>
          </a:p>
          <a:p>
            <a:pPr eaLnBrk="1" fontAlgn="auto" hangingPunct="1">
              <a:spcAft>
                <a:spcPts val="0"/>
              </a:spcAft>
              <a:defRPr/>
            </a:pPr>
            <a:r>
              <a:rPr lang="en-GB" dirty="0" smtClean="0">
                <a:latin typeface="Arial" panose="020B0604020202020204" pitchFamily="34" charset="0"/>
                <a:cs typeface="Arial" panose="020B0604020202020204" pitchFamily="34" charset="0"/>
              </a:rPr>
              <a:t>Simple - blocked in 1 place </a:t>
            </a:r>
          </a:p>
          <a:p>
            <a:pPr eaLnBrk="1" fontAlgn="auto" hangingPunct="1">
              <a:spcAft>
                <a:spcPts val="0"/>
              </a:spcAft>
              <a:defRPr/>
            </a:pPr>
            <a:r>
              <a:rPr lang="en-GB" dirty="0" smtClean="0">
                <a:latin typeface="Arial" panose="020B0604020202020204" pitchFamily="34" charset="0"/>
                <a:cs typeface="Arial" panose="020B0604020202020204" pitchFamily="34" charset="0"/>
              </a:rPr>
              <a:t>Closed loop - blocked in 2 places</a:t>
            </a:r>
          </a:p>
          <a:p>
            <a:pPr eaLnBrk="1" fontAlgn="auto" hangingPunct="1">
              <a:spcAft>
                <a:spcPts val="0"/>
              </a:spcAft>
              <a:defRPr/>
            </a:pPr>
            <a:r>
              <a:rPr lang="en-GB" dirty="0" smtClean="0">
                <a:latin typeface="Arial" panose="020B0604020202020204" pitchFamily="34" charset="0"/>
                <a:cs typeface="Arial" panose="020B0604020202020204" pitchFamily="34" charset="0"/>
              </a:rPr>
              <a:t>Strangulated - reduced blood flow to bowel</a:t>
            </a:r>
          </a:p>
          <a:p>
            <a:pPr eaLnBrk="1" fontAlgn="auto" hangingPunct="1">
              <a:spcAft>
                <a:spcPts val="0"/>
              </a:spcAft>
              <a:defRPr/>
            </a:pPr>
            <a:r>
              <a:rPr lang="en-GB" dirty="0" smtClean="0">
                <a:latin typeface="Arial" panose="020B0604020202020204" pitchFamily="34" charset="0"/>
                <a:cs typeface="Arial" panose="020B0604020202020204" pitchFamily="34" charset="0"/>
              </a:rPr>
              <a:t>Medical management – analgesics, anticholinergic's, antiemetic's, potentially octreotide, resting of the bowel, NG tube, venting gastroscopy</a:t>
            </a:r>
          </a:p>
          <a:p>
            <a:pPr eaLnBrk="1" fontAlgn="auto" hangingPunct="1">
              <a:spcAft>
                <a:spcPts val="0"/>
              </a:spcAft>
              <a:defRPr/>
            </a:pPr>
            <a:r>
              <a:rPr lang="en-GB" dirty="0" smtClean="0">
                <a:latin typeface="Arial" panose="020B0604020202020204" pitchFamily="34" charset="0"/>
                <a:cs typeface="Arial" panose="020B0604020202020204" pitchFamily="34" charset="0"/>
              </a:rPr>
              <a:t>Surgery – not possible if multiple levels of obstruction, poor performance status, recurrent ascites</a:t>
            </a:r>
          </a:p>
          <a:p>
            <a:pPr marL="0" indent="0" eaLnBrk="1" hangingPunct="1">
              <a:buFont typeface="Arial" panose="020B0604020202020204" pitchFamily="34" charset="0"/>
              <a:buNone/>
              <a:defRPr/>
            </a:pPr>
            <a:endParaRPr lang="en-GB" dirty="0" smtClean="0"/>
          </a:p>
          <a:p>
            <a:pPr marL="0" indent="0" eaLnBrk="1" hangingPunct="1">
              <a:buFont typeface="Arial" panose="020B0604020202020204" pitchFamily="34" charset="0"/>
              <a:buNone/>
              <a:defRPr/>
            </a:pPr>
            <a:endParaRPr lang="en-GB" dirty="0"/>
          </a:p>
        </p:txBody>
      </p:sp>
      <p:sp>
        <p:nvSpPr>
          <p:cNvPr id="4" name="Slide Number Placeholder 3"/>
          <p:cNvSpPr>
            <a:spLocks noGrp="1"/>
          </p:cNvSpPr>
          <p:nvPr>
            <p:ph type="sldNum" sz="quarter" idx="10"/>
          </p:nvPr>
        </p:nvSpPr>
        <p:spPr/>
        <p:txBody>
          <a:bodyPr/>
          <a:lstStyle/>
          <a:p>
            <a:fld id="{BB4C0532-F362-4DB9-BCA0-FCABBF249CF3}" type="slidenum">
              <a:rPr lang="en-GB" smtClean="0"/>
              <a:t>9</a:t>
            </a:fld>
            <a:endParaRPr lang="en-GB"/>
          </a:p>
        </p:txBody>
      </p:sp>
    </p:spTree>
    <p:extLst>
      <p:ext uri="{BB962C8B-B14F-4D97-AF65-F5344CB8AC3E}">
        <p14:creationId xmlns:p14="http://schemas.microsoft.com/office/powerpoint/2010/main" val="25464324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345610A-17B4-4656-93CF-E1D9982860F7}"/>
              </a:ext>
            </a:extLst>
          </p:cNvPr>
          <p:cNvSpPr>
            <a:spLocks noGrp="1"/>
          </p:cNvSpPr>
          <p:nvPr>
            <p:ph type="ctrTitle"/>
          </p:nvPr>
        </p:nvSpPr>
        <p:spPr>
          <a:xfrm>
            <a:off x="912629" y="1371600"/>
            <a:ext cx="5935540" cy="2696866"/>
          </a:xfrm>
        </p:spPr>
        <p:txBody>
          <a:bodyPr anchor="t">
            <a:normAutofit/>
          </a:bodyPr>
          <a:lstStyle>
            <a:lvl1pPr algn="l">
              <a:defRPr sz="4000"/>
            </a:lvl1pPr>
          </a:lstStyle>
          <a:p>
            <a:r>
              <a:rPr lang="en-US"/>
              <a:t>Click to edit Master title style</a:t>
            </a:r>
          </a:p>
        </p:txBody>
      </p:sp>
      <p:sp>
        <p:nvSpPr>
          <p:cNvPr id="3" name="Subtitle 2">
            <a:extLst>
              <a:ext uri="{FF2B5EF4-FFF2-40B4-BE49-F238E27FC236}">
                <a16:creationId xmlns:a16="http://schemas.microsoft.com/office/drawing/2014/main" xmlns="" id="{A451C80B-DFD6-415B-BA5B-E56E510CD12B}"/>
              </a:ext>
            </a:extLst>
          </p:cNvPr>
          <p:cNvSpPr>
            <a:spLocks noGrp="1"/>
          </p:cNvSpPr>
          <p:nvPr>
            <p:ph type="subTitle" idx="1"/>
          </p:nvPr>
        </p:nvSpPr>
        <p:spPr>
          <a:xfrm>
            <a:off x="912629" y="4584879"/>
            <a:ext cx="5935540" cy="1287887"/>
          </a:xfrm>
        </p:spPr>
        <p:txBody>
          <a:bodyPr anchor="b">
            <a:normAutofit/>
          </a:bodyPr>
          <a:lstStyle>
            <a:lvl1pPr marL="0" indent="0" algn="l">
              <a:lnSpc>
                <a:spcPct val="130000"/>
              </a:lnSpc>
              <a:buNone/>
              <a:defRPr sz="1800" b="1" cap="all" spc="300" baseline="0"/>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67A2065B-06FF-4991-9F8A-4BE25457B479}"/>
              </a:ext>
            </a:extLst>
          </p:cNvPr>
          <p:cNvSpPr>
            <a:spLocks noGrp="1"/>
          </p:cNvSpPr>
          <p:nvPr>
            <p:ph type="dt" sz="half" idx="10"/>
          </p:nvPr>
        </p:nvSpPr>
        <p:spPr>
          <a:xfrm>
            <a:off x="912628" y="6356350"/>
            <a:ext cx="2743200" cy="365125"/>
          </a:xfrm>
          <a:prstGeom prst="rect">
            <a:avLst/>
          </a:prstGeom>
        </p:spPr>
        <p:txBody>
          <a:bodyPr/>
          <a:lstStyle/>
          <a:p>
            <a:fld id="{8D5D83F1-BF6E-4A98-8153-BAC9ABDE7CE3}" type="datetimeFigureOut">
              <a:rPr lang="en-US" dirty="0"/>
              <a:t>2/23/2026</a:t>
            </a:fld>
            <a:endParaRPr lang="en-US"/>
          </a:p>
        </p:txBody>
      </p:sp>
      <p:sp>
        <p:nvSpPr>
          <p:cNvPr id="5" name="Footer Placeholder 4">
            <a:extLst>
              <a:ext uri="{FF2B5EF4-FFF2-40B4-BE49-F238E27FC236}">
                <a16:creationId xmlns:a16="http://schemas.microsoft.com/office/drawing/2014/main" xmlns="" id="{B20DF2FA-C604-45D8-A633-11D3742EC141}"/>
              </a:ext>
            </a:extLst>
          </p:cNvPr>
          <p:cNvSpPr>
            <a:spLocks noGrp="1"/>
          </p:cNvSpPr>
          <p:nvPr>
            <p:ph type="ftr" sz="quarter" idx="11"/>
          </p:nvPr>
        </p:nvSpPr>
        <p:spPr>
          <a:xfrm>
            <a:off x="6767622" y="6356350"/>
            <a:ext cx="4040373" cy="365125"/>
          </a:xfrm>
          <a:prstGeom prst="rect">
            <a:avLst/>
          </a:prstGeom>
        </p:spPr>
        <p:txBody>
          <a:bodyPr/>
          <a:lstStyle/>
          <a:p>
            <a:r>
              <a:rPr lang="en-US"/>
              <a:t>
              </a:t>
            </a:r>
          </a:p>
        </p:txBody>
      </p:sp>
      <p:sp>
        <p:nvSpPr>
          <p:cNvPr id="6" name="Slide Number Placeholder 5">
            <a:extLst>
              <a:ext uri="{FF2B5EF4-FFF2-40B4-BE49-F238E27FC236}">
                <a16:creationId xmlns:a16="http://schemas.microsoft.com/office/drawing/2014/main" xmlns="" id="{02EE5DA9-2D04-4850-AB9F-BD353816504A}"/>
              </a:ext>
            </a:extLst>
          </p:cNvPr>
          <p:cNvSpPr>
            <a:spLocks noGrp="1"/>
          </p:cNvSpPr>
          <p:nvPr>
            <p:ph type="sldNum" sz="quarter" idx="12"/>
          </p:nvPr>
        </p:nvSpPr>
        <p:spPr>
          <a:xfrm>
            <a:off x="10807995" y="6356350"/>
            <a:ext cx="723014" cy="365125"/>
          </a:xfrm>
          <a:prstGeom prst="rect">
            <a:avLst/>
          </a:prstGeom>
        </p:spPr>
        <p:txBody>
          <a:bodyPr/>
          <a:lstStyle/>
          <a:p>
            <a:fld id="{70C12960-6E85-460F-B6E3-5B82CB31AF3D}" type="slidenum">
              <a:rPr lang="en-US" dirty="0"/>
              <a:t>‹#›</a:t>
            </a:fld>
            <a:endParaRPr lang="en-US"/>
          </a:p>
        </p:txBody>
      </p:sp>
    </p:spTree>
    <p:extLst>
      <p:ext uri="{BB962C8B-B14F-4D97-AF65-F5344CB8AC3E}">
        <p14:creationId xmlns:p14="http://schemas.microsoft.com/office/powerpoint/2010/main" val="1233597330"/>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95E4BB7-3F30-4C31-9BB2-8EC24FC0A1D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1ECF4134-70F5-4EE6-88BE-49D129630CD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C19EABC7-C044-44DE-B303-55A0581DA1E8}"/>
              </a:ext>
            </a:extLst>
          </p:cNvPr>
          <p:cNvSpPr>
            <a:spLocks noGrp="1"/>
          </p:cNvSpPr>
          <p:nvPr>
            <p:ph type="dt" sz="half" idx="10"/>
          </p:nvPr>
        </p:nvSpPr>
        <p:spPr>
          <a:xfrm>
            <a:off x="912628" y="6356350"/>
            <a:ext cx="2743200" cy="365125"/>
          </a:xfrm>
          <a:prstGeom prst="rect">
            <a:avLst/>
          </a:prstGeom>
        </p:spPr>
        <p:txBody>
          <a:bodyPr/>
          <a:lstStyle/>
          <a:p>
            <a:fld id="{ED9BE5A2-57A1-4629-B29D-D386573AF9F3}" type="datetimeFigureOut">
              <a:rPr lang="en-US" dirty="0"/>
              <a:t>2/23/2026</a:t>
            </a:fld>
            <a:endParaRPr lang="en-US"/>
          </a:p>
        </p:txBody>
      </p:sp>
      <p:sp>
        <p:nvSpPr>
          <p:cNvPr id="5" name="Footer Placeholder 4">
            <a:extLst>
              <a:ext uri="{FF2B5EF4-FFF2-40B4-BE49-F238E27FC236}">
                <a16:creationId xmlns:a16="http://schemas.microsoft.com/office/drawing/2014/main" xmlns="" id="{4D4A63E1-5BC5-402E-9916-BAB84BCF0BB2}"/>
              </a:ext>
            </a:extLst>
          </p:cNvPr>
          <p:cNvSpPr>
            <a:spLocks noGrp="1"/>
          </p:cNvSpPr>
          <p:nvPr>
            <p:ph type="ftr" sz="quarter" idx="11"/>
          </p:nvPr>
        </p:nvSpPr>
        <p:spPr>
          <a:xfrm>
            <a:off x="6767622" y="6356350"/>
            <a:ext cx="4040373" cy="365125"/>
          </a:xfrm>
          <a:prstGeom prst="rect">
            <a:avLst/>
          </a:prstGeom>
        </p:spPr>
        <p:txBody>
          <a:bodyPr/>
          <a:lstStyle/>
          <a:p>
            <a:r>
              <a:rPr lang="en-US"/>
              <a:t>
              </a:t>
            </a:r>
          </a:p>
        </p:txBody>
      </p:sp>
      <p:sp>
        <p:nvSpPr>
          <p:cNvPr id="6" name="Slide Number Placeholder 5">
            <a:extLst>
              <a:ext uri="{FF2B5EF4-FFF2-40B4-BE49-F238E27FC236}">
                <a16:creationId xmlns:a16="http://schemas.microsoft.com/office/drawing/2014/main" xmlns="" id="{0A2EF915-AF64-4ECC-8B1A-B7E6A89B7917}"/>
              </a:ext>
            </a:extLst>
          </p:cNvPr>
          <p:cNvSpPr>
            <a:spLocks noGrp="1"/>
          </p:cNvSpPr>
          <p:nvPr>
            <p:ph type="sldNum" sz="quarter" idx="12"/>
          </p:nvPr>
        </p:nvSpPr>
        <p:spPr>
          <a:xfrm>
            <a:off x="10807995" y="6356350"/>
            <a:ext cx="723014" cy="365125"/>
          </a:xfrm>
          <a:prstGeom prst="rect">
            <a:avLst/>
          </a:prstGeom>
        </p:spPr>
        <p:txBody>
          <a:bodyPr/>
          <a:lstStyle/>
          <a:p>
            <a:fld id="{70C12960-6E85-460F-B6E3-5B82CB31AF3D}" type="slidenum">
              <a:rPr lang="en-US" dirty="0"/>
              <a:t>‹#›</a:t>
            </a:fld>
            <a:endParaRPr lang="en-US"/>
          </a:p>
        </p:txBody>
      </p:sp>
    </p:spTree>
    <p:extLst>
      <p:ext uri="{BB962C8B-B14F-4D97-AF65-F5344CB8AC3E}">
        <p14:creationId xmlns:p14="http://schemas.microsoft.com/office/powerpoint/2010/main" val="3834752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6EB09414-2AA1-4D8E-A00A-C092FBC92D91}"/>
              </a:ext>
            </a:extLst>
          </p:cNvPr>
          <p:cNvSpPr>
            <a:spLocks noGrp="1"/>
          </p:cNvSpPr>
          <p:nvPr>
            <p:ph type="title" orient="vert"/>
          </p:nvPr>
        </p:nvSpPr>
        <p:spPr>
          <a:xfrm>
            <a:off x="9198077" y="1401097"/>
            <a:ext cx="2155722" cy="477586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D42C3A78-37C5-46D0-9DF4-CB78AF883C2C}"/>
              </a:ext>
            </a:extLst>
          </p:cNvPr>
          <p:cNvSpPr>
            <a:spLocks noGrp="1"/>
          </p:cNvSpPr>
          <p:nvPr>
            <p:ph type="body" orient="vert" idx="1"/>
          </p:nvPr>
        </p:nvSpPr>
        <p:spPr>
          <a:xfrm>
            <a:off x="838200" y="1401097"/>
            <a:ext cx="8232058" cy="477586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49D8705E-925D-4F57-8268-107CE3CF4C45}"/>
              </a:ext>
            </a:extLst>
          </p:cNvPr>
          <p:cNvSpPr>
            <a:spLocks noGrp="1"/>
          </p:cNvSpPr>
          <p:nvPr>
            <p:ph type="dt" sz="half" idx="10"/>
          </p:nvPr>
        </p:nvSpPr>
        <p:spPr>
          <a:xfrm>
            <a:off x="912628" y="6356350"/>
            <a:ext cx="2743200" cy="365125"/>
          </a:xfrm>
          <a:prstGeom prst="rect">
            <a:avLst/>
          </a:prstGeom>
        </p:spPr>
        <p:txBody>
          <a:bodyPr/>
          <a:lstStyle/>
          <a:p>
            <a:fld id="{A3A72485-1B57-41B4-A998-97848CC136C2}" type="datetimeFigureOut">
              <a:rPr lang="en-US" dirty="0"/>
              <a:t>2/23/2026</a:t>
            </a:fld>
            <a:endParaRPr lang="en-US"/>
          </a:p>
        </p:txBody>
      </p:sp>
      <p:sp>
        <p:nvSpPr>
          <p:cNvPr id="5" name="Footer Placeholder 4">
            <a:extLst>
              <a:ext uri="{FF2B5EF4-FFF2-40B4-BE49-F238E27FC236}">
                <a16:creationId xmlns:a16="http://schemas.microsoft.com/office/drawing/2014/main" xmlns="" id="{50FE207E-070D-4EC8-A44C-21F1815FDAAC}"/>
              </a:ext>
            </a:extLst>
          </p:cNvPr>
          <p:cNvSpPr>
            <a:spLocks noGrp="1"/>
          </p:cNvSpPr>
          <p:nvPr>
            <p:ph type="ftr" sz="quarter" idx="11"/>
          </p:nvPr>
        </p:nvSpPr>
        <p:spPr>
          <a:xfrm>
            <a:off x="6767622" y="6356350"/>
            <a:ext cx="4040373" cy="365125"/>
          </a:xfrm>
          <a:prstGeom prst="rect">
            <a:avLst/>
          </a:prstGeom>
        </p:spPr>
        <p:txBody>
          <a:bodyPr/>
          <a:lstStyle/>
          <a:p>
            <a:r>
              <a:rPr lang="en-US"/>
              <a:t>
              </a:t>
            </a:r>
          </a:p>
        </p:txBody>
      </p:sp>
      <p:sp>
        <p:nvSpPr>
          <p:cNvPr id="6" name="Slide Number Placeholder 5">
            <a:extLst>
              <a:ext uri="{FF2B5EF4-FFF2-40B4-BE49-F238E27FC236}">
                <a16:creationId xmlns:a16="http://schemas.microsoft.com/office/drawing/2014/main" xmlns="" id="{715D01D1-C266-4161-A820-C084B980131C}"/>
              </a:ext>
            </a:extLst>
          </p:cNvPr>
          <p:cNvSpPr>
            <a:spLocks noGrp="1"/>
          </p:cNvSpPr>
          <p:nvPr>
            <p:ph type="sldNum" sz="quarter" idx="12"/>
          </p:nvPr>
        </p:nvSpPr>
        <p:spPr>
          <a:xfrm>
            <a:off x="10807995" y="6356350"/>
            <a:ext cx="723014" cy="365125"/>
          </a:xfrm>
          <a:prstGeom prst="rect">
            <a:avLst/>
          </a:prstGeom>
        </p:spPr>
        <p:txBody>
          <a:bodyPr/>
          <a:lstStyle/>
          <a:p>
            <a:fld id="{70C12960-6E85-460F-B6E3-5B82CB31AF3D}" type="slidenum">
              <a:rPr lang="en-US" dirty="0"/>
              <a:t>‹#›</a:t>
            </a:fld>
            <a:endParaRPr lang="en-US"/>
          </a:p>
        </p:txBody>
      </p:sp>
    </p:spTree>
    <p:extLst>
      <p:ext uri="{BB962C8B-B14F-4D97-AF65-F5344CB8AC3E}">
        <p14:creationId xmlns:p14="http://schemas.microsoft.com/office/powerpoint/2010/main" val="4054002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E08B246-6A68-46BE-9DBD-614FA8CF4E2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03E47706-8D18-4093-A7C1-F30D7543CED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xmlns="" id="{3E030CE6-9124-4B3A-A912-AE16B5C34003}"/>
              </a:ext>
            </a:extLst>
          </p:cNvPr>
          <p:cNvSpPr>
            <a:spLocks noGrp="1"/>
          </p:cNvSpPr>
          <p:nvPr>
            <p:ph type="sldNum" sz="quarter" idx="12"/>
          </p:nvPr>
        </p:nvSpPr>
        <p:spPr>
          <a:xfrm>
            <a:off x="10807995" y="6356350"/>
            <a:ext cx="723014" cy="365125"/>
          </a:xfrm>
          <a:prstGeom prst="rect">
            <a:avLst/>
          </a:prstGeom>
        </p:spPr>
        <p:txBody>
          <a:bodyPr/>
          <a:lstStyle/>
          <a:p>
            <a:endParaRPr lang="en-US" dirty="0"/>
          </a:p>
        </p:txBody>
      </p:sp>
    </p:spTree>
    <p:extLst>
      <p:ext uri="{BB962C8B-B14F-4D97-AF65-F5344CB8AC3E}">
        <p14:creationId xmlns:p14="http://schemas.microsoft.com/office/powerpoint/2010/main" val="35392363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6C78885-57B2-4930-BD7D-CBF916EDF1C6}"/>
              </a:ext>
            </a:extLst>
          </p:cNvPr>
          <p:cNvSpPr>
            <a:spLocks noGrp="1"/>
          </p:cNvSpPr>
          <p:nvPr>
            <p:ph type="title"/>
          </p:nvPr>
        </p:nvSpPr>
        <p:spPr>
          <a:xfrm>
            <a:off x="912629" y="1709738"/>
            <a:ext cx="9214884" cy="3159974"/>
          </a:xfrm>
        </p:spPr>
        <p:txBody>
          <a:bodyPr anchor="b">
            <a:normAutofit/>
          </a:bodyPr>
          <a:lstStyle>
            <a:lvl1pPr>
              <a:defRPr sz="4800"/>
            </a:lvl1pPr>
          </a:lstStyle>
          <a:p>
            <a:r>
              <a:rPr lang="en-US"/>
              <a:t>Click to edit Master title style</a:t>
            </a:r>
          </a:p>
        </p:txBody>
      </p:sp>
      <p:sp>
        <p:nvSpPr>
          <p:cNvPr id="3" name="Text Placeholder 2">
            <a:extLst>
              <a:ext uri="{FF2B5EF4-FFF2-40B4-BE49-F238E27FC236}">
                <a16:creationId xmlns:a16="http://schemas.microsoft.com/office/drawing/2014/main" xmlns="" id="{9BE495E4-2F8B-4CC7-88AC-A312067E60D2}"/>
              </a:ext>
            </a:extLst>
          </p:cNvPr>
          <p:cNvSpPr>
            <a:spLocks noGrp="1"/>
          </p:cNvSpPr>
          <p:nvPr>
            <p:ph type="body" idx="1"/>
          </p:nvPr>
        </p:nvSpPr>
        <p:spPr>
          <a:xfrm>
            <a:off x="912628" y="5018567"/>
            <a:ext cx="7907079" cy="1073889"/>
          </a:xfrm>
        </p:spPr>
        <p:txBody>
          <a:bodyPr>
            <a:normAutofit/>
          </a:bodyPr>
          <a:lstStyle>
            <a:lvl1pPr marL="0" indent="0">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F8585CC9-BAD3-4807-90BB-97DA2D6A6BE2}"/>
              </a:ext>
            </a:extLst>
          </p:cNvPr>
          <p:cNvSpPr>
            <a:spLocks noGrp="1"/>
          </p:cNvSpPr>
          <p:nvPr>
            <p:ph type="dt" sz="half" idx="10"/>
          </p:nvPr>
        </p:nvSpPr>
        <p:spPr>
          <a:xfrm>
            <a:off x="912628" y="6356350"/>
            <a:ext cx="2743200" cy="365125"/>
          </a:xfrm>
          <a:prstGeom prst="rect">
            <a:avLst/>
          </a:prstGeom>
        </p:spPr>
        <p:txBody>
          <a:bodyPr/>
          <a:lstStyle/>
          <a:p>
            <a:fld id="{06DDB232-C681-46A2-B21F-2BD21E9CA134}" type="datetimeFigureOut">
              <a:rPr lang="en-US" dirty="0"/>
              <a:t>2/23/2026</a:t>
            </a:fld>
            <a:endParaRPr lang="en-US"/>
          </a:p>
        </p:txBody>
      </p:sp>
      <p:sp>
        <p:nvSpPr>
          <p:cNvPr id="5" name="Footer Placeholder 4">
            <a:extLst>
              <a:ext uri="{FF2B5EF4-FFF2-40B4-BE49-F238E27FC236}">
                <a16:creationId xmlns:a16="http://schemas.microsoft.com/office/drawing/2014/main" xmlns="" id="{5F108CEF-165F-4D7E-9666-5CD0156B497C}"/>
              </a:ext>
            </a:extLst>
          </p:cNvPr>
          <p:cNvSpPr>
            <a:spLocks noGrp="1"/>
          </p:cNvSpPr>
          <p:nvPr>
            <p:ph type="ftr" sz="quarter" idx="11"/>
          </p:nvPr>
        </p:nvSpPr>
        <p:spPr>
          <a:xfrm>
            <a:off x="6767622" y="6356350"/>
            <a:ext cx="4040373" cy="365125"/>
          </a:xfrm>
          <a:prstGeom prst="rect">
            <a:avLst/>
          </a:prstGeom>
        </p:spPr>
        <p:txBody>
          <a:bodyPr/>
          <a:lstStyle/>
          <a:p>
            <a:r>
              <a:rPr lang="en-US"/>
              <a:t>
              </a:t>
            </a:r>
          </a:p>
        </p:txBody>
      </p:sp>
      <p:sp>
        <p:nvSpPr>
          <p:cNvPr id="6" name="Slide Number Placeholder 5">
            <a:extLst>
              <a:ext uri="{FF2B5EF4-FFF2-40B4-BE49-F238E27FC236}">
                <a16:creationId xmlns:a16="http://schemas.microsoft.com/office/drawing/2014/main" xmlns="" id="{FE0EBC3D-3277-4D34-9F67-71040C21E3B3}"/>
              </a:ext>
            </a:extLst>
          </p:cNvPr>
          <p:cNvSpPr>
            <a:spLocks noGrp="1"/>
          </p:cNvSpPr>
          <p:nvPr>
            <p:ph type="sldNum" sz="quarter" idx="12"/>
          </p:nvPr>
        </p:nvSpPr>
        <p:spPr>
          <a:xfrm>
            <a:off x="10807995" y="6356350"/>
            <a:ext cx="723014" cy="365125"/>
          </a:xfrm>
          <a:prstGeom prst="rect">
            <a:avLst/>
          </a:prstGeom>
        </p:spPr>
        <p:txBody>
          <a:bodyPr/>
          <a:lstStyle/>
          <a:p>
            <a:fld id="{70C12960-6E85-460F-B6E3-5B82CB31AF3D}" type="slidenum">
              <a:rPr lang="en-US" dirty="0"/>
              <a:t>‹#›</a:t>
            </a:fld>
            <a:endParaRPr lang="en-US"/>
          </a:p>
        </p:txBody>
      </p:sp>
    </p:spTree>
    <p:extLst>
      <p:ext uri="{BB962C8B-B14F-4D97-AF65-F5344CB8AC3E}">
        <p14:creationId xmlns:p14="http://schemas.microsoft.com/office/powerpoint/2010/main" val="34257540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DB477A4-4D01-45B6-9563-0BF13BA72F7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2EE17E00-96AC-45F0-82B2-9F601E9B93C2}"/>
              </a:ext>
            </a:extLst>
          </p:cNvPr>
          <p:cNvSpPr>
            <a:spLocks noGrp="1"/>
          </p:cNvSpPr>
          <p:nvPr>
            <p:ph sz="half" idx="1"/>
          </p:nvPr>
        </p:nvSpPr>
        <p:spPr>
          <a:xfrm>
            <a:off x="914400" y="2849526"/>
            <a:ext cx="5105400" cy="32104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72BA30CD-95C0-427B-A571-A7D8A53278F4}"/>
              </a:ext>
            </a:extLst>
          </p:cNvPr>
          <p:cNvSpPr>
            <a:spLocks noGrp="1"/>
          </p:cNvSpPr>
          <p:nvPr>
            <p:ph sz="half" idx="2"/>
          </p:nvPr>
        </p:nvSpPr>
        <p:spPr>
          <a:xfrm>
            <a:off x="6172200" y="2849526"/>
            <a:ext cx="5105400" cy="32104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071656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A97B549-9E51-42E0-992A-73E775957773}"/>
              </a:ext>
            </a:extLst>
          </p:cNvPr>
          <p:cNvSpPr>
            <a:spLocks noGrp="1"/>
          </p:cNvSpPr>
          <p:nvPr>
            <p:ph type="title"/>
          </p:nvPr>
        </p:nvSpPr>
        <p:spPr>
          <a:xfrm>
            <a:off x="912628" y="1371599"/>
            <a:ext cx="10442760" cy="93975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C81A5FDC-7C4B-45FB-8462-E2CE79919F33}"/>
              </a:ext>
            </a:extLst>
          </p:cNvPr>
          <p:cNvSpPr>
            <a:spLocks noGrp="1"/>
          </p:cNvSpPr>
          <p:nvPr>
            <p:ph type="body" idx="1"/>
          </p:nvPr>
        </p:nvSpPr>
        <p:spPr>
          <a:xfrm>
            <a:off x="912628" y="2311353"/>
            <a:ext cx="5084947" cy="695372"/>
          </a:xfrm>
        </p:spPr>
        <p:txBody>
          <a:bodyPr anchor="b">
            <a:normAutofit/>
          </a:bodyPr>
          <a:lstStyle>
            <a:lvl1pPr marL="0" indent="0">
              <a:buNone/>
              <a:defRPr sz="1800" b="1" cap="all" spc="300" baseline="0"/>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CBD8B686-2E92-45B9-A3D7-9DCAA0C50B36}"/>
              </a:ext>
            </a:extLst>
          </p:cNvPr>
          <p:cNvSpPr>
            <a:spLocks noGrp="1"/>
          </p:cNvSpPr>
          <p:nvPr>
            <p:ph sz="half" idx="2"/>
          </p:nvPr>
        </p:nvSpPr>
        <p:spPr>
          <a:xfrm>
            <a:off x="912628" y="3006725"/>
            <a:ext cx="5084947" cy="31829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86ADB526-4A44-47B6-8D14-93202E590AA7}"/>
              </a:ext>
            </a:extLst>
          </p:cNvPr>
          <p:cNvSpPr>
            <a:spLocks noGrp="1"/>
          </p:cNvSpPr>
          <p:nvPr>
            <p:ph type="body" sz="quarter" idx="3"/>
          </p:nvPr>
        </p:nvSpPr>
        <p:spPr>
          <a:xfrm>
            <a:off x="6172200" y="2311353"/>
            <a:ext cx="5183188" cy="695372"/>
          </a:xfrm>
        </p:spPr>
        <p:txBody>
          <a:bodyPr anchor="b">
            <a:normAutofit/>
          </a:bodyPr>
          <a:lstStyle>
            <a:lvl1pPr marL="0" indent="0">
              <a:buNone/>
              <a:defRPr sz="1800" b="1" cap="all" spc="300" baseline="0"/>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574177CA-5C13-4311-BFD3-B98FBD942DA5}"/>
              </a:ext>
            </a:extLst>
          </p:cNvPr>
          <p:cNvSpPr>
            <a:spLocks noGrp="1"/>
          </p:cNvSpPr>
          <p:nvPr>
            <p:ph sz="quarter" idx="4"/>
          </p:nvPr>
        </p:nvSpPr>
        <p:spPr>
          <a:xfrm>
            <a:off x="6172200" y="3006725"/>
            <a:ext cx="5183188" cy="31829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4DEA255A-4CB5-40CA-B756-1AA5E27C20BF}"/>
              </a:ext>
            </a:extLst>
          </p:cNvPr>
          <p:cNvSpPr>
            <a:spLocks noGrp="1"/>
          </p:cNvSpPr>
          <p:nvPr>
            <p:ph type="dt" sz="half" idx="10"/>
          </p:nvPr>
        </p:nvSpPr>
        <p:spPr>
          <a:xfrm>
            <a:off x="912628" y="6356350"/>
            <a:ext cx="2743200" cy="365125"/>
          </a:xfrm>
          <a:prstGeom prst="rect">
            <a:avLst/>
          </a:prstGeom>
        </p:spPr>
        <p:txBody>
          <a:bodyPr/>
          <a:lstStyle/>
          <a:p>
            <a:fld id="{85A1A01C-F286-49E7-998E-3D5BB613F99A}" type="datetimeFigureOut">
              <a:rPr lang="en-US" dirty="0"/>
              <a:t>2/23/2026</a:t>
            </a:fld>
            <a:endParaRPr lang="en-US"/>
          </a:p>
        </p:txBody>
      </p:sp>
      <p:sp>
        <p:nvSpPr>
          <p:cNvPr id="8" name="Footer Placeholder 7">
            <a:extLst>
              <a:ext uri="{FF2B5EF4-FFF2-40B4-BE49-F238E27FC236}">
                <a16:creationId xmlns:a16="http://schemas.microsoft.com/office/drawing/2014/main" xmlns="" id="{FF3072C4-10F1-49B8-B0BF-69204EDDCFAE}"/>
              </a:ext>
            </a:extLst>
          </p:cNvPr>
          <p:cNvSpPr>
            <a:spLocks noGrp="1"/>
          </p:cNvSpPr>
          <p:nvPr>
            <p:ph type="ftr" sz="quarter" idx="11"/>
          </p:nvPr>
        </p:nvSpPr>
        <p:spPr>
          <a:xfrm>
            <a:off x="6767622" y="6356350"/>
            <a:ext cx="4040373" cy="365125"/>
          </a:xfrm>
          <a:prstGeom prst="rect">
            <a:avLst/>
          </a:prstGeom>
        </p:spPr>
        <p:txBody>
          <a:bodyPr/>
          <a:lstStyle/>
          <a:p>
            <a:r>
              <a:rPr lang="en-US"/>
              <a:t>
              </a:t>
            </a:r>
          </a:p>
        </p:txBody>
      </p:sp>
      <p:sp>
        <p:nvSpPr>
          <p:cNvPr id="9" name="Slide Number Placeholder 8">
            <a:extLst>
              <a:ext uri="{FF2B5EF4-FFF2-40B4-BE49-F238E27FC236}">
                <a16:creationId xmlns:a16="http://schemas.microsoft.com/office/drawing/2014/main" xmlns="" id="{4A5ACC97-44C1-4887-909B-E6732D3C1FFE}"/>
              </a:ext>
            </a:extLst>
          </p:cNvPr>
          <p:cNvSpPr>
            <a:spLocks noGrp="1"/>
          </p:cNvSpPr>
          <p:nvPr>
            <p:ph type="sldNum" sz="quarter" idx="12"/>
          </p:nvPr>
        </p:nvSpPr>
        <p:spPr>
          <a:xfrm>
            <a:off x="10807995" y="6356350"/>
            <a:ext cx="723014" cy="365125"/>
          </a:xfrm>
          <a:prstGeom prst="rect">
            <a:avLst/>
          </a:prstGeom>
        </p:spPr>
        <p:txBody>
          <a:bodyPr/>
          <a:lstStyle/>
          <a:p>
            <a:fld id="{70C12960-6E85-460F-B6E3-5B82CB31AF3D}" type="slidenum">
              <a:rPr lang="en-US" dirty="0"/>
              <a:t>‹#›</a:t>
            </a:fld>
            <a:endParaRPr lang="en-US"/>
          </a:p>
        </p:txBody>
      </p:sp>
    </p:spTree>
    <p:extLst>
      <p:ext uri="{BB962C8B-B14F-4D97-AF65-F5344CB8AC3E}">
        <p14:creationId xmlns:p14="http://schemas.microsoft.com/office/powerpoint/2010/main" val="194927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E27D313-943A-47E0-8A7A-DFFBCC297AB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23AC25A7-81C8-4AA1-AD9F-C78A451FDE2E}"/>
              </a:ext>
            </a:extLst>
          </p:cNvPr>
          <p:cNvSpPr>
            <a:spLocks noGrp="1"/>
          </p:cNvSpPr>
          <p:nvPr>
            <p:ph type="dt" sz="half" idx="10"/>
          </p:nvPr>
        </p:nvSpPr>
        <p:spPr>
          <a:xfrm>
            <a:off x="912628" y="6356350"/>
            <a:ext cx="2743200" cy="365125"/>
          </a:xfrm>
          <a:prstGeom prst="rect">
            <a:avLst/>
          </a:prstGeom>
        </p:spPr>
        <p:txBody>
          <a:bodyPr/>
          <a:lstStyle/>
          <a:p>
            <a:fld id="{B7CC2C0A-F771-42D9-AAB0-90C3A2B0FEAD}" type="datetimeFigureOut">
              <a:rPr lang="en-US" dirty="0"/>
              <a:t>2/23/2026</a:t>
            </a:fld>
            <a:endParaRPr lang="en-US"/>
          </a:p>
        </p:txBody>
      </p:sp>
      <p:sp>
        <p:nvSpPr>
          <p:cNvPr id="4" name="Footer Placeholder 3">
            <a:extLst>
              <a:ext uri="{FF2B5EF4-FFF2-40B4-BE49-F238E27FC236}">
                <a16:creationId xmlns:a16="http://schemas.microsoft.com/office/drawing/2014/main" xmlns="" id="{6EF54740-6022-46B2-9C55-B60E9651684F}"/>
              </a:ext>
            </a:extLst>
          </p:cNvPr>
          <p:cNvSpPr>
            <a:spLocks noGrp="1"/>
          </p:cNvSpPr>
          <p:nvPr>
            <p:ph type="ftr" sz="quarter" idx="11"/>
          </p:nvPr>
        </p:nvSpPr>
        <p:spPr>
          <a:xfrm>
            <a:off x="6767622" y="6356350"/>
            <a:ext cx="4040373" cy="365125"/>
          </a:xfrm>
          <a:prstGeom prst="rect">
            <a:avLst/>
          </a:prstGeom>
        </p:spPr>
        <p:txBody>
          <a:bodyPr/>
          <a:lstStyle/>
          <a:p>
            <a:r>
              <a:rPr lang="en-US"/>
              <a:t>
              </a:t>
            </a:r>
          </a:p>
        </p:txBody>
      </p:sp>
      <p:sp>
        <p:nvSpPr>
          <p:cNvPr id="5" name="Slide Number Placeholder 4">
            <a:extLst>
              <a:ext uri="{FF2B5EF4-FFF2-40B4-BE49-F238E27FC236}">
                <a16:creationId xmlns:a16="http://schemas.microsoft.com/office/drawing/2014/main" xmlns="" id="{089497C9-6B5E-46D6-8FE9-0A5E0CF7F95B}"/>
              </a:ext>
            </a:extLst>
          </p:cNvPr>
          <p:cNvSpPr>
            <a:spLocks noGrp="1"/>
          </p:cNvSpPr>
          <p:nvPr>
            <p:ph type="sldNum" sz="quarter" idx="12"/>
          </p:nvPr>
        </p:nvSpPr>
        <p:spPr>
          <a:xfrm>
            <a:off x="10807995" y="6356350"/>
            <a:ext cx="723014" cy="365125"/>
          </a:xfrm>
          <a:prstGeom prst="rect">
            <a:avLst/>
          </a:prstGeom>
        </p:spPr>
        <p:txBody>
          <a:bodyPr/>
          <a:lstStyle/>
          <a:p>
            <a:fld id="{70C12960-6E85-460F-B6E3-5B82CB31AF3D}" type="slidenum">
              <a:rPr lang="en-US" dirty="0"/>
              <a:t>‹#›</a:t>
            </a:fld>
            <a:endParaRPr lang="en-US"/>
          </a:p>
        </p:txBody>
      </p:sp>
    </p:spTree>
    <p:extLst>
      <p:ext uri="{BB962C8B-B14F-4D97-AF65-F5344CB8AC3E}">
        <p14:creationId xmlns:p14="http://schemas.microsoft.com/office/powerpoint/2010/main" val="37433927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92740D3C-270A-401A-810C-2F86BBBB87D4}"/>
              </a:ext>
            </a:extLst>
          </p:cNvPr>
          <p:cNvSpPr>
            <a:spLocks noGrp="1"/>
          </p:cNvSpPr>
          <p:nvPr>
            <p:ph type="dt" sz="half" idx="10"/>
          </p:nvPr>
        </p:nvSpPr>
        <p:spPr>
          <a:xfrm>
            <a:off x="912628" y="6356350"/>
            <a:ext cx="2743200" cy="365125"/>
          </a:xfrm>
          <a:prstGeom prst="rect">
            <a:avLst/>
          </a:prstGeom>
        </p:spPr>
        <p:txBody>
          <a:bodyPr/>
          <a:lstStyle/>
          <a:p>
            <a:fld id="{2CA2A270-409D-4410-9649-B7481576446C}" type="datetimeFigureOut">
              <a:rPr lang="en-US" dirty="0"/>
              <a:t>2/23/2026</a:t>
            </a:fld>
            <a:endParaRPr lang="en-US"/>
          </a:p>
        </p:txBody>
      </p:sp>
      <p:sp>
        <p:nvSpPr>
          <p:cNvPr id="3" name="Footer Placeholder 2">
            <a:extLst>
              <a:ext uri="{FF2B5EF4-FFF2-40B4-BE49-F238E27FC236}">
                <a16:creationId xmlns:a16="http://schemas.microsoft.com/office/drawing/2014/main" xmlns="" id="{DDCBE9F8-1765-4F36-A4DE-1DB136025AC9}"/>
              </a:ext>
            </a:extLst>
          </p:cNvPr>
          <p:cNvSpPr>
            <a:spLocks noGrp="1"/>
          </p:cNvSpPr>
          <p:nvPr>
            <p:ph type="ftr" sz="quarter" idx="11"/>
          </p:nvPr>
        </p:nvSpPr>
        <p:spPr>
          <a:xfrm>
            <a:off x="6767622" y="6356350"/>
            <a:ext cx="4040373" cy="365125"/>
          </a:xfrm>
          <a:prstGeom prst="rect">
            <a:avLst/>
          </a:prstGeom>
        </p:spPr>
        <p:txBody>
          <a:bodyPr/>
          <a:lstStyle/>
          <a:p>
            <a:r>
              <a:rPr lang="en-US"/>
              <a:t>
              </a:t>
            </a:r>
          </a:p>
        </p:txBody>
      </p:sp>
      <p:sp>
        <p:nvSpPr>
          <p:cNvPr id="4" name="Slide Number Placeholder 3">
            <a:extLst>
              <a:ext uri="{FF2B5EF4-FFF2-40B4-BE49-F238E27FC236}">
                <a16:creationId xmlns:a16="http://schemas.microsoft.com/office/drawing/2014/main" xmlns="" id="{7790CF9E-A6C6-4873-ADBE-7A2939319E58}"/>
              </a:ext>
            </a:extLst>
          </p:cNvPr>
          <p:cNvSpPr>
            <a:spLocks noGrp="1"/>
          </p:cNvSpPr>
          <p:nvPr>
            <p:ph type="sldNum" sz="quarter" idx="12"/>
          </p:nvPr>
        </p:nvSpPr>
        <p:spPr>
          <a:xfrm>
            <a:off x="10807995" y="6356350"/>
            <a:ext cx="723014" cy="365125"/>
          </a:xfrm>
          <a:prstGeom prst="rect">
            <a:avLst/>
          </a:prstGeom>
        </p:spPr>
        <p:txBody>
          <a:bodyPr/>
          <a:lstStyle/>
          <a:p>
            <a:fld id="{70C12960-6E85-460F-B6E3-5B82CB31AF3D}" type="slidenum">
              <a:rPr lang="en-US" dirty="0"/>
              <a:t>‹#›</a:t>
            </a:fld>
            <a:endParaRPr lang="en-US"/>
          </a:p>
        </p:txBody>
      </p:sp>
    </p:spTree>
    <p:extLst>
      <p:ext uri="{BB962C8B-B14F-4D97-AF65-F5344CB8AC3E}">
        <p14:creationId xmlns:p14="http://schemas.microsoft.com/office/powerpoint/2010/main" val="4999929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F08CDF8-00AD-4441-A6D5-9D7A659EB6C0}"/>
              </a:ext>
            </a:extLst>
          </p:cNvPr>
          <p:cNvSpPr>
            <a:spLocks noGrp="1"/>
          </p:cNvSpPr>
          <p:nvPr>
            <p:ph type="title"/>
          </p:nvPr>
        </p:nvSpPr>
        <p:spPr>
          <a:xfrm>
            <a:off x="912628" y="1463038"/>
            <a:ext cx="3859397" cy="1471548"/>
          </a:xfrm>
        </p:spPr>
        <p:txBody>
          <a:bodyPr anchor="t"/>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28C330AF-CB7E-420A-AE8A-E02E90325885}"/>
              </a:ext>
            </a:extLst>
          </p:cNvPr>
          <p:cNvSpPr>
            <a:spLocks noGrp="1"/>
          </p:cNvSpPr>
          <p:nvPr>
            <p:ph idx="1"/>
          </p:nvPr>
        </p:nvSpPr>
        <p:spPr>
          <a:xfrm>
            <a:off x="5183188" y="987425"/>
            <a:ext cx="6172200" cy="4873625"/>
          </a:xfrm>
        </p:spPr>
        <p:txBody>
          <a:bodyPr>
            <a:normAutofit/>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F43257AD-2422-4CDA-9C55-700F4B5BF251}"/>
              </a:ext>
            </a:extLst>
          </p:cNvPr>
          <p:cNvSpPr>
            <a:spLocks noGrp="1"/>
          </p:cNvSpPr>
          <p:nvPr>
            <p:ph type="body" sz="half" idx="2"/>
          </p:nvPr>
        </p:nvSpPr>
        <p:spPr>
          <a:xfrm>
            <a:off x="912628" y="2934586"/>
            <a:ext cx="3859397" cy="293440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E51B7454-C1CC-46F2-A6FB-1FE786C48F49}"/>
              </a:ext>
            </a:extLst>
          </p:cNvPr>
          <p:cNvSpPr>
            <a:spLocks noGrp="1"/>
          </p:cNvSpPr>
          <p:nvPr>
            <p:ph type="dt" sz="half" idx="10"/>
          </p:nvPr>
        </p:nvSpPr>
        <p:spPr>
          <a:xfrm>
            <a:off x="912628" y="6356350"/>
            <a:ext cx="2743200" cy="365125"/>
          </a:xfrm>
          <a:prstGeom prst="rect">
            <a:avLst/>
          </a:prstGeom>
        </p:spPr>
        <p:txBody>
          <a:bodyPr/>
          <a:lstStyle/>
          <a:p>
            <a:fld id="{42200AA3-798A-4433-8927-6E115914B6EF}" type="datetimeFigureOut">
              <a:rPr lang="en-US" dirty="0"/>
              <a:t>2/23/2026</a:t>
            </a:fld>
            <a:endParaRPr lang="en-US"/>
          </a:p>
        </p:txBody>
      </p:sp>
      <p:sp>
        <p:nvSpPr>
          <p:cNvPr id="6" name="Footer Placeholder 5">
            <a:extLst>
              <a:ext uri="{FF2B5EF4-FFF2-40B4-BE49-F238E27FC236}">
                <a16:creationId xmlns:a16="http://schemas.microsoft.com/office/drawing/2014/main" xmlns="" id="{49077DBE-6CC7-421B-AB5E-341E20BD922B}"/>
              </a:ext>
            </a:extLst>
          </p:cNvPr>
          <p:cNvSpPr>
            <a:spLocks noGrp="1"/>
          </p:cNvSpPr>
          <p:nvPr>
            <p:ph type="ftr" sz="quarter" idx="11"/>
          </p:nvPr>
        </p:nvSpPr>
        <p:spPr>
          <a:xfrm>
            <a:off x="6767622" y="6356350"/>
            <a:ext cx="4040373" cy="365125"/>
          </a:xfrm>
          <a:prstGeom prst="rect">
            <a:avLst/>
          </a:prstGeom>
        </p:spPr>
        <p:txBody>
          <a:bodyPr/>
          <a:lstStyle/>
          <a:p>
            <a:r>
              <a:rPr lang="en-US"/>
              <a:t>
              </a:t>
            </a:r>
          </a:p>
        </p:txBody>
      </p:sp>
      <p:sp>
        <p:nvSpPr>
          <p:cNvPr id="7" name="Slide Number Placeholder 6">
            <a:extLst>
              <a:ext uri="{FF2B5EF4-FFF2-40B4-BE49-F238E27FC236}">
                <a16:creationId xmlns:a16="http://schemas.microsoft.com/office/drawing/2014/main" xmlns="" id="{FD6EAB8F-7526-4CDB-B782-FAD8B3E70B0A}"/>
              </a:ext>
            </a:extLst>
          </p:cNvPr>
          <p:cNvSpPr>
            <a:spLocks noGrp="1"/>
          </p:cNvSpPr>
          <p:nvPr>
            <p:ph type="sldNum" sz="quarter" idx="12"/>
          </p:nvPr>
        </p:nvSpPr>
        <p:spPr>
          <a:xfrm>
            <a:off x="10807995" y="6356350"/>
            <a:ext cx="723014" cy="365125"/>
          </a:xfrm>
          <a:prstGeom prst="rect">
            <a:avLst/>
          </a:prstGeom>
        </p:spPr>
        <p:txBody>
          <a:bodyPr/>
          <a:lstStyle/>
          <a:p>
            <a:fld id="{70C12960-6E85-460F-B6E3-5B82CB31AF3D}" type="slidenum">
              <a:rPr lang="en-US" dirty="0"/>
              <a:t>‹#›</a:t>
            </a:fld>
            <a:endParaRPr lang="en-US"/>
          </a:p>
        </p:txBody>
      </p:sp>
    </p:spTree>
    <p:extLst>
      <p:ext uri="{BB962C8B-B14F-4D97-AF65-F5344CB8AC3E}">
        <p14:creationId xmlns:p14="http://schemas.microsoft.com/office/powerpoint/2010/main" val="23475844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231647F-5A61-44C9-81DC-331C9AE5DDAE}"/>
              </a:ext>
            </a:extLst>
          </p:cNvPr>
          <p:cNvSpPr>
            <a:spLocks noGrp="1"/>
          </p:cNvSpPr>
          <p:nvPr>
            <p:ph type="title"/>
          </p:nvPr>
        </p:nvSpPr>
        <p:spPr>
          <a:xfrm>
            <a:off x="912628" y="1463038"/>
            <a:ext cx="3859397" cy="1471548"/>
          </a:xfrm>
        </p:spPr>
        <p:txBody>
          <a:bodyPr anchor="t"/>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31627A0F-F1B8-49BE-A0FF-7FE16E3BDCC1}"/>
              </a:ext>
            </a:extLst>
          </p:cNvPr>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a:p>
        </p:txBody>
      </p:sp>
      <p:sp>
        <p:nvSpPr>
          <p:cNvPr id="4" name="Text Placeholder 3">
            <a:extLst>
              <a:ext uri="{FF2B5EF4-FFF2-40B4-BE49-F238E27FC236}">
                <a16:creationId xmlns:a16="http://schemas.microsoft.com/office/drawing/2014/main" xmlns="" id="{C86D1BD6-1519-4431-9FAF-7D4F4129972C}"/>
              </a:ext>
            </a:extLst>
          </p:cNvPr>
          <p:cNvSpPr>
            <a:spLocks noGrp="1"/>
          </p:cNvSpPr>
          <p:nvPr>
            <p:ph type="body" sz="half" idx="2"/>
          </p:nvPr>
        </p:nvSpPr>
        <p:spPr>
          <a:xfrm>
            <a:off x="912628" y="2934586"/>
            <a:ext cx="3859397" cy="293440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25A587A0-353B-42C2-BA96-B1ADEDF642BE}"/>
              </a:ext>
            </a:extLst>
          </p:cNvPr>
          <p:cNvSpPr>
            <a:spLocks noGrp="1"/>
          </p:cNvSpPr>
          <p:nvPr>
            <p:ph type="dt" sz="half" idx="10"/>
          </p:nvPr>
        </p:nvSpPr>
        <p:spPr>
          <a:xfrm>
            <a:off x="912628" y="6356350"/>
            <a:ext cx="2743200" cy="365125"/>
          </a:xfrm>
          <a:prstGeom prst="rect">
            <a:avLst/>
          </a:prstGeom>
        </p:spPr>
        <p:txBody>
          <a:bodyPr/>
          <a:lstStyle/>
          <a:p>
            <a:fld id="{36322871-0F85-43DC-99D7-CA8E7437E2EC}" type="datetimeFigureOut">
              <a:rPr lang="en-US" dirty="0"/>
              <a:t>2/23/2026</a:t>
            </a:fld>
            <a:endParaRPr lang="en-US"/>
          </a:p>
        </p:txBody>
      </p:sp>
      <p:sp>
        <p:nvSpPr>
          <p:cNvPr id="6" name="Footer Placeholder 5">
            <a:extLst>
              <a:ext uri="{FF2B5EF4-FFF2-40B4-BE49-F238E27FC236}">
                <a16:creationId xmlns:a16="http://schemas.microsoft.com/office/drawing/2014/main" xmlns="" id="{44D5A88E-3957-4B76-B1BE-4164029217B5}"/>
              </a:ext>
            </a:extLst>
          </p:cNvPr>
          <p:cNvSpPr>
            <a:spLocks noGrp="1"/>
          </p:cNvSpPr>
          <p:nvPr>
            <p:ph type="ftr" sz="quarter" idx="11"/>
          </p:nvPr>
        </p:nvSpPr>
        <p:spPr>
          <a:xfrm>
            <a:off x="6767622" y="6356350"/>
            <a:ext cx="4040373" cy="365125"/>
          </a:xfrm>
          <a:prstGeom prst="rect">
            <a:avLst/>
          </a:prstGeom>
        </p:spPr>
        <p:txBody>
          <a:bodyPr/>
          <a:lstStyle/>
          <a:p>
            <a:r>
              <a:rPr lang="en-US"/>
              <a:t>
              </a:t>
            </a:r>
          </a:p>
        </p:txBody>
      </p:sp>
      <p:sp>
        <p:nvSpPr>
          <p:cNvPr id="7" name="Slide Number Placeholder 6">
            <a:extLst>
              <a:ext uri="{FF2B5EF4-FFF2-40B4-BE49-F238E27FC236}">
                <a16:creationId xmlns:a16="http://schemas.microsoft.com/office/drawing/2014/main" xmlns="" id="{A5F7C5FD-E56A-4C66-8F23-087F95A2FD0E}"/>
              </a:ext>
            </a:extLst>
          </p:cNvPr>
          <p:cNvSpPr>
            <a:spLocks noGrp="1"/>
          </p:cNvSpPr>
          <p:nvPr>
            <p:ph type="sldNum" sz="quarter" idx="12"/>
          </p:nvPr>
        </p:nvSpPr>
        <p:spPr>
          <a:xfrm>
            <a:off x="10807995" y="6356350"/>
            <a:ext cx="723014" cy="365125"/>
          </a:xfrm>
          <a:prstGeom prst="rect">
            <a:avLst/>
          </a:prstGeom>
        </p:spPr>
        <p:txBody>
          <a:bodyPr/>
          <a:lstStyle/>
          <a:p>
            <a:fld id="{70C12960-6E85-460F-B6E3-5B82CB31AF3D}" type="slidenum">
              <a:rPr lang="en-US" dirty="0"/>
              <a:t>‹#›</a:t>
            </a:fld>
            <a:endParaRPr lang="en-US"/>
          </a:p>
        </p:txBody>
      </p:sp>
    </p:spTree>
    <p:extLst>
      <p:ext uri="{BB962C8B-B14F-4D97-AF65-F5344CB8AC3E}">
        <p14:creationId xmlns:p14="http://schemas.microsoft.com/office/powerpoint/2010/main" val="31157346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1AB4E786-7636-4278-8595-D365D28A796A}"/>
              </a:ext>
            </a:extLst>
          </p:cNvPr>
          <p:cNvSpPr>
            <a:spLocks noGrp="1"/>
          </p:cNvSpPr>
          <p:nvPr>
            <p:ph type="title"/>
          </p:nvPr>
        </p:nvSpPr>
        <p:spPr>
          <a:xfrm>
            <a:off x="914400" y="1371601"/>
            <a:ext cx="10363200" cy="1187570"/>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a:extLst>
              <a:ext uri="{FF2B5EF4-FFF2-40B4-BE49-F238E27FC236}">
                <a16:creationId xmlns:a16="http://schemas.microsoft.com/office/drawing/2014/main" xmlns="" id="{EA740849-7059-4C70-992B-5304D2EE9BAB}"/>
              </a:ext>
            </a:extLst>
          </p:cNvPr>
          <p:cNvSpPr>
            <a:spLocks noGrp="1"/>
          </p:cNvSpPr>
          <p:nvPr>
            <p:ph type="body" idx="1"/>
          </p:nvPr>
        </p:nvSpPr>
        <p:spPr>
          <a:xfrm>
            <a:off x="914399" y="2559171"/>
            <a:ext cx="10363200" cy="338265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7" name="Straight Connector 6">
            <a:extLst>
              <a:ext uri="{FF2B5EF4-FFF2-40B4-BE49-F238E27FC236}">
                <a16:creationId xmlns:a16="http://schemas.microsoft.com/office/drawing/2014/main" xmlns="" id="{F209B62C-3402-4623-9A7C-AA048B56F8C3}"/>
              </a:ext>
            </a:extLst>
          </p:cNvPr>
          <p:cNvCxnSpPr>
            <a:cxnSpLocks/>
          </p:cNvCxnSpPr>
          <p:nvPr/>
        </p:nvCxnSpPr>
        <p:spPr>
          <a:xfrm>
            <a:off x="990600"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6150252"/>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p:txStyles>
    <p:titleStyle>
      <a:lvl1pPr algn="l" defTabSz="914400" rtl="0" eaLnBrk="1" latinLnBrk="0" hangingPunct="1">
        <a:lnSpc>
          <a:spcPct val="100000"/>
        </a:lnSpc>
        <a:spcBef>
          <a:spcPct val="0"/>
        </a:spcBef>
        <a:buNone/>
        <a:defRPr sz="4000"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87000"/>
        <a:buFont typeface="Arial" panose="020B0604020202020204" pitchFamily="34" charset="0"/>
        <a:buChar char="•"/>
        <a:defRPr sz="2000" kern="1200">
          <a:solidFill>
            <a:schemeClr val="tx1"/>
          </a:solidFill>
          <a:latin typeface="+mn-lt"/>
          <a:ea typeface="+mn-ea"/>
          <a:cs typeface="+mn-cs"/>
        </a:defRPr>
      </a:lvl1pPr>
      <a:lvl2pPr marL="493776" indent="-228600" algn="l" defTabSz="914400" rtl="0" eaLnBrk="1" latinLnBrk="0" hangingPunct="1">
        <a:lnSpc>
          <a:spcPct val="120000"/>
        </a:lnSpc>
        <a:spcBef>
          <a:spcPts val="500"/>
        </a:spcBef>
        <a:buSzPct val="87000"/>
        <a:buFont typeface="Arial" panose="020B0604020202020204" pitchFamily="34" charset="0"/>
        <a:buChar char="•"/>
        <a:defRPr sz="1800" kern="1200">
          <a:solidFill>
            <a:schemeClr val="tx1"/>
          </a:solidFill>
          <a:latin typeface="+mn-lt"/>
          <a:ea typeface="+mn-ea"/>
          <a:cs typeface="+mn-cs"/>
        </a:defRPr>
      </a:lvl2pPr>
      <a:lvl3pPr marL="731520" indent="-228600" algn="l" defTabSz="914400" rtl="0" eaLnBrk="1" latinLnBrk="0" hangingPunct="1">
        <a:lnSpc>
          <a:spcPct val="120000"/>
        </a:lnSpc>
        <a:spcBef>
          <a:spcPts val="500"/>
        </a:spcBef>
        <a:buSzPct val="87000"/>
        <a:buFont typeface="Arial" panose="020B0604020202020204" pitchFamily="34" charset="0"/>
        <a:buChar char="•"/>
        <a:defRPr sz="1600" kern="1200">
          <a:solidFill>
            <a:schemeClr val="tx1"/>
          </a:solidFill>
          <a:latin typeface="+mn-lt"/>
          <a:ea typeface="+mn-ea"/>
          <a:cs typeface="+mn-cs"/>
        </a:defRPr>
      </a:lvl3pPr>
      <a:lvl4pPr marL="1051560" indent="-285750" algn="l" defTabSz="914400" rtl="0" eaLnBrk="1" latinLnBrk="0" hangingPunct="1">
        <a:lnSpc>
          <a:spcPct val="120000"/>
        </a:lnSpc>
        <a:spcBef>
          <a:spcPts val="500"/>
        </a:spcBef>
        <a:buSzPct val="87000"/>
        <a:buFont typeface="Arial" panose="020B0604020202020204" pitchFamily="34" charset="0"/>
        <a:buChar char="•"/>
        <a:defRPr sz="1400" kern="1200">
          <a:solidFill>
            <a:schemeClr val="tx1"/>
          </a:solidFill>
          <a:latin typeface="+mn-lt"/>
          <a:ea typeface="+mn-ea"/>
          <a:cs typeface="+mn-cs"/>
        </a:defRPr>
      </a:lvl4pPr>
      <a:lvl5pPr marL="1298448" indent="-228600" algn="l" defTabSz="914400" rtl="0" eaLnBrk="1" latinLnBrk="0" hangingPunct="1">
        <a:lnSpc>
          <a:spcPct val="120000"/>
        </a:lnSpc>
        <a:spcBef>
          <a:spcPts val="500"/>
        </a:spcBef>
        <a:buSzPct val="87000"/>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2160">
          <p15:clr>
            <a:srgbClr val="F26B43"/>
          </p15:clr>
        </p15:guide>
        <p15:guide id="4" pos="3840">
          <p15:clr>
            <a:srgbClr val="F26B43"/>
          </p15:clr>
        </p15:guide>
        <p15:guide id="5" pos="576">
          <p15:clr>
            <a:srgbClr val="F26B43"/>
          </p15:clr>
        </p15:guide>
        <p15:guide id="6" orient="horz" pos="864">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image" Target="../media/image5.jpeg"/><Relationship Id="rId4" Type="http://schemas.openxmlformats.org/officeDocument/2006/relationships/image" Target="../media/image4.jpeg"/></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jpeg"/><Relationship Id="rId1" Type="http://schemas.openxmlformats.org/officeDocument/2006/relationships/slideLayout" Target="../slideLayouts/slideLayout4.xml"/><Relationship Id="rId4" Type="http://schemas.openxmlformats.org/officeDocument/2006/relationships/hyperlink" Target="https://rightdecisions.scot.nhs.uk/scottish-palliative-care-guidelines/symptom-management/constipation/"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371601"/>
            <a:ext cx="10363200" cy="1187570"/>
          </a:xfrm>
        </p:spPr>
        <p:txBody>
          <a:bodyPr anchor="t">
            <a:normAutofit fontScale="90000"/>
          </a:bodyPr>
          <a:lstStyle/>
          <a:p>
            <a:r>
              <a:rPr lang="en-GB" sz="4400" dirty="0" smtClean="0">
                <a:latin typeface="Arial"/>
                <a:cs typeface="Arial"/>
              </a:rPr>
              <a:t>Management of </a:t>
            </a:r>
            <a:br>
              <a:rPr lang="en-GB" sz="4400" dirty="0" smtClean="0">
                <a:latin typeface="Arial"/>
                <a:cs typeface="Arial"/>
              </a:rPr>
            </a:br>
            <a:r>
              <a:rPr lang="en-GB" sz="4400" dirty="0" smtClean="0">
                <a:latin typeface="Arial"/>
                <a:cs typeface="Arial"/>
              </a:rPr>
              <a:t>Constipation</a:t>
            </a:r>
            <a:r>
              <a:rPr lang="en-GB" dirty="0" smtClean="0">
                <a:latin typeface="Arial"/>
                <a:cs typeface="Arial"/>
              </a:rPr>
              <a:t/>
            </a:r>
            <a:br>
              <a:rPr lang="en-GB" dirty="0" smtClean="0">
                <a:latin typeface="Arial"/>
                <a:cs typeface="Arial"/>
              </a:rPr>
            </a:br>
            <a:r>
              <a:rPr lang="en-GB" dirty="0" smtClean="0">
                <a:latin typeface="Arial"/>
                <a:cs typeface="Arial"/>
              </a:rPr>
              <a:t> </a:t>
            </a:r>
            <a:r>
              <a:rPr lang="en-GB" sz="3100" dirty="0" smtClean="0">
                <a:latin typeface="Arial"/>
                <a:cs typeface="Arial"/>
              </a:rPr>
              <a:t>Palliative Care Module – Day 4 </a:t>
            </a:r>
            <a:endParaRPr lang="en-GB" sz="3100" dirty="0">
              <a:latin typeface="Arial"/>
              <a:cs typeface="Arial"/>
            </a:endParaRPr>
          </a:p>
        </p:txBody>
      </p:sp>
      <p:pic>
        <p:nvPicPr>
          <p:cNvPr id="4" name="Content Placeholder 3">
            <a:extLst>
              <a:ext uri="{FF2B5EF4-FFF2-40B4-BE49-F238E27FC236}">
                <a16:creationId xmlns:a16="http://schemas.microsoft.com/office/drawing/2014/main" xmlns="" id="{8EEF184C-4FDE-C1CD-D2D6-F4CF4D21F0AE}"/>
              </a:ext>
            </a:extLst>
          </p:cNvPr>
          <p:cNvPicPr>
            <a:picLocks noGrp="1" noChangeAspect="1"/>
          </p:cNvPicPr>
          <p:nvPr>
            <p:ph sz="half" idx="2"/>
          </p:nvPr>
        </p:nvPicPr>
        <p:blipFill>
          <a:blip r:embed="rId3"/>
          <a:stretch>
            <a:fillRect/>
          </a:stretch>
        </p:blipFill>
        <p:spPr>
          <a:xfrm>
            <a:off x="8063996" y="368206"/>
            <a:ext cx="3748254" cy="1451324"/>
          </a:xfrm>
          <a:prstGeom prst="rect">
            <a:avLst/>
          </a:prstGeom>
        </p:spPr>
      </p:pic>
      <p:sp>
        <p:nvSpPr>
          <p:cNvPr id="7" name="Footer Placeholder 5">
            <a:extLst>
              <a:ext uri="{FF2B5EF4-FFF2-40B4-BE49-F238E27FC236}">
                <a16:creationId xmlns:a16="http://schemas.microsoft.com/office/drawing/2014/main" xmlns="" id="{A5072E74-7475-4680-DE7A-7C867CEA37ED}"/>
              </a:ext>
            </a:extLst>
          </p:cNvPr>
          <p:cNvSpPr>
            <a:spLocks noGrp="1"/>
          </p:cNvSpPr>
          <p:nvPr>
            <p:ph type="ftr" sz="quarter" idx="4294967295"/>
          </p:nvPr>
        </p:nvSpPr>
        <p:spPr>
          <a:xfrm>
            <a:off x="6767622" y="6356350"/>
            <a:ext cx="4040373" cy="365125"/>
          </a:xfrm>
          <a:prstGeom prst="rect">
            <a:avLst/>
          </a:prstGeom>
        </p:spPr>
        <p:txBody>
          <a:bodyPr/>
          <a:lstStyle/>
          <a:p>
            <a:pPr>
              <a:spcAft>
                <a:spcPts val="600"/>
              </a:spcAft>
            </a:pPr>
            <a:r>
              <a:rPr lang="en-US"/>
              <a:t>
              </a:t>
            </a:r>
          </a:p>
        </p:txBody>
      </p:sp>
      <p:sp>
        <p:nvSpPr>
          <p:cNvPr id="9" name="Slide Number Placeholder 6">
            <a:extLst>
              <a:ext uri="{FF2B5EF4-FFF2-40B4-BE49-F238E27FC236}">
                <a16:creationId xmlns:a16="http://schemas.microsoft.com/office/drawing/2014/main" xmlns="" id="{98E31DEB-24BB-E922-2DCD-107E14A48EBA}"/>
              </a:ext>
            </a:extLst>
          </p:cNvPr>
          <p:cNvSpPr>
            <a:spLocks noGrp="1"/>
          </p:cNvSpPr>
          <p:nvPr>
            <p:ph type="sldNum" sz="quarter" idx="4294967295"/>
          </p:nvPr>
        </p:nvSpPr>
        <p:spPr>
          <a:xfrm>
            <a:off x="10807995" y="6356350"/>
            <a:ext cx="723014" cy="365125"/>
          </a:xfrm>
          <a:prstGeom prst="rect">
            <a:avLst/>
          </a:prstGeom>
        </p:spPr>
        <p:txBody>
          <a:bodyPr/>
          <a:lstStyle/>
          <a:p>
            <a:pPr>
              <a:spcAft>
                <a:spcPts val="600"/>
              </a:spcAft>
            </a:pPr>
            <a:fld id="{70C12960-6E85-460F-B6E3-5B82CB31AF3D}" type="slidenum">
              <a:rPr lang="en-US" dirty="0"/>
              <a:pPr>
                <a:spcAft>
                  <a:spcPts val="600"/>
                </a:spcAft>
              </a:pPr>
              <a:t>1</a:t>
            </a:fld>
            <a:endParaRPr lang="en-US"/>
          </a:p>
        </p:txBody>
      </p:sp>
    </p:spTree>
    <p:extLst>
      <p:ext uri="{BB962C8B-B14F-4D97-AF65-F5344CB8AC3E}">
        <p14:creationId xmlns:p14="http://schemas.microsoft.com/office/powerpoint/2010/main" val="1098572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9"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601075" y="2301875"/>
            <a:ext cx="28448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0" name="Picture 2" descr="Image result for bristol stool chart cak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3088" y="2301875"/>
            <a:ext cx="3333750" cy="431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1" name="Picture 4" descr="Image result for Bristol Stool Chart Wedding Cak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65625" y="2301875"/>
            <a:ext cx="3778250" cy="419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Content Placeholder 3">
            <a:extLst>
              <a:ext uri="{FF2B5EF4-FFF2-40B4-BE49-F238E27FC236}">
                <a16:creationId xmlns:a16="http://schemas.microsoft.com/office/drawing/2014/main" xmlns="" id="{8EEF184C-4FDE-C1CD-D2D6-F4CF4D21F0AE}"/>
              </a:ext>
            </a:extLst>
          </p:cNvPr>
          <p:cNvPicPr>
            <a:picLocks noChangeAspect="1"/>
          </p:cNvPicPr>
          <p:nvPr/>
        </p:nvPicPr>
        <p:blipFill>
          <a:blip r:embed="rId6"/>
          <a:stretch>
            <a:fillRect/>
          </a:stretch>
        </p:blipFill>
        <p:spPr>
          <a:xfrm>
            <a:off x="8063996" y="368206"/>
            <a:ext cx="3748254" cy="1451324"/>
          </a:xfrm>
          <a:prstGeom prst="rect">
            <a:avLst/>
          </a:prstGeom>
        </p:spPr>
      </p:pic>
    </p:spTree>
    <p:extLst>
      <p:ext uri="{BB962C8B-B14F-4D97-AF65-F5344CB8AC3E}">
        <p14:creationId xmlns:p14="http://schemas.microsoft.com/office/powerpoint/2010/main" val="34358802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595313" y="1193800"/>
            <a:ext cx="10515600" cy="879475"/>
          </a:xfrm>
        </p:spPr>
        <p:txBody>
          <a:bodyPr/>
          <a:lstStyle/>
          <a:p>
            <a:r>
              <a:rPr lang="en-GB" altLang="en-US" dirty="0" smtClean="0">
                <a:latin typeface="Arial" panose="020B0604020202020204" pitchFamily="34" charset="0"/>
                <a:cs typeface="Arial" panose="020B0604020202020204" pitchFamily="34" charset="0"/>
              </a:rPr>
              <a:t>Practice Points</a:t>
            </a:r>
            <a:endParaRPr lang="en-GB" altLang="en-US" sz="4000" dirty="0" smtClean="0">
              <a:latin typeface="Arial" panose="020B0604020202020204" pitchFamily="34" charset="0"/>
              <a:cs typeface="Arial" panose="020B0604020202020204" pitchFamily="34" charset="0"/>
            </a:endParaRPr>
          </a:p>
        </p:txBody>
      </p:sp>
      <p:pic>
        <p:nvPicPr>
          <p:cNvPr id="2" name="Content Placeholder 1"/>
          <p:cNvPicPr>
            <a:picLocks noGrp="1" noChangeAspect="1"/>
          </p:cNvPicPr>
          <p:nvPr>
            <p:ph idx="1"/>
          </p:nvPr>
        </p:nvPicPr>
        <p:blipFill>
          <a:blip r:embed="rId3"/>
          <a:stretch>
            <a:fillRect/>
          </a:stretch>
        </p:blipFill>
        <p:spPr>
          <a:xfrm>
            <a:off x="3748713" y="2494133"/>
            <a:ext cx="3968911" cy="3968911"/>
          </a:xfrm>
          <a:prstGeom prst="rect">
            <a:avLst/>
          </a:prstGeom>
          <a:ln>
            <a:solidFill>
              <a:schemeClr val="tx1"/>
            </a:solidFill>
          </a:ln>
        </p:spPr>
      </p:pic>
      <p:pic>
        <p:nvPicPr>
          <p:cNvPr id="7" name="Content Placeholder 3">
            <a:extLst>
              <a:ext uri="{FF2B5EF4-FFF2-40B4-BE49-F238E27FC236}">
                <a16:creationId xmlns:a16="http://schemas.microsoft.com/office/drawing/2014/main" xmlns="" id="{8EEF184C-4FDE-C1CD-D2D6-F4CF4D21F0AE}"/>
              </a:ext>
            </a:extLst>
          </p:cNvPr>
          <p:cNvPicPr>
            <a:picLocks noChangeAspect="1"/>
          </p:cNvPicPr>
          <p:nvPr/>
        </p:nvPicPr>
        <p:blipFill>
          <a:blip r:embed="rId4"/>
          <a:stretch>
            <a:fillRect/>
          </a:stretch>
        </p:blipFill>
        <p:spPr>
          <a:xfrm>
            <a:off x="8063996" y="368206"/>
            <a:ext cx="3748254" cy="1451324"/>
          </a:xfrm>
          <a:prstGeom prst="rect">
            <a:avLst/>
          </a:prstGeom>
        </p:spPr>
      </p:pic>
    </p:spTree>
    <p:extLst>
      <p:ext uri="{BB962C8B-B14F-4D97-AF65-F5344CB8AC3E}">
        <p14:creationId xmlns:p14="http://schemas.microsoft.com/office/powerpoint/2010/main" val="3189855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425450" y="1304145"/>
            <a:ext cx="11112500" cy="1661306"/>
          </a:xfrm>
        </p:spPr>
        <p:txBody>
          <a:bodyPr/>
          <a:lstStyle/>
          <a:p>
            <a:r>
              <a:rPr lang="en-GB" altLang="en-US" sz="4000" dirty="0" smtClean="0">
                <a:latin typeface="Arial" panose="020B0604020202020204" pitchFamily="34" charset="0"/>
                <a:cs typeface="Arial" panose="020B0604020202020204" pitchFamily="34" charset="0"/>
              </a:rPr>
              <a:t>Remember …</a:t>
            </a:r>
            <a:br>
              <a:rPr lang="en-GB" altLang="en-US" sz="4000" dirty="0" smtClean="0">
                <a:latin typeface="Arial" panose="020B0604020202020204" pitchFamily="34" charset="0"/>
                <a:cs typeface="Arial" panose="020B0604020202020204" pitchFamily="34" charset="0"/>
              </a:rPr>
            </a:br>
            <a:r>
              <a:rPr lang="en-GB" altLang="en-US" dirty="0" smtClean="0">
                <a:latin typeface="Arial" panose="020B0604020202020204" pitchFamily="34" charset="0"/>
                <a:cs typeface="Arial" panose="020B0604020202020204" pitchFamily="34" charset="0"/>
              </a:rPr>
              <a:t>Think </a:t>
            </a:r>
            <a:r>
              <a:rPr lang="en-GB" altLang="en-US" sz="4000" dirty="0" smtClean="0">
                <a:latin typeface="Arial" panose="020B0604020202020204" pitchFamily="34" charset="0"/>
                <a:cs typeface="Arial" panose="020B0604020202020204" pitchFamily="34" charset="0"/>
              </a:rPr>
              <a:t>Scottish Palliative Care Guidelines…</a:t>
            </a:r>
          </a:p>
        </p:txBody>
      </p:sp>
      <p:pic>
        <p:nvPicPr>
          <p:cNvPr id="17412" name="Picture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981700" y="2794116"/>
            <a:ext cx="3117850" cy="369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Content Placeholder 3">
            <a:extLst>
              <a:ext uri="{FF2B5EF4-FFF2-40B4-BE49-F238E27FC236}">
                <a16:creationId xmlns:a16="http://schemas.microsoft.com/office/drawing/2014/main" xmlns="" id="{8EEF184C-4FDE-C1CD-D2D6-F4CF4D21F0AE}"/>
              </a:ext>
            </a:extLst>
          </p:cNvPr>
          <p:cNvPicPr>
            <a:picLocks noGrp="1" noChangeAspect="1"/>
          </p:cNvPicPr>
          <p:nvPr>
            <p:ph sz="half" idx="2"/>
          </p:nvPr>
        </p:nvPicPr>
        <p:blipFill>
          <a:blip r:embed="rId3"/>
          <a:stretch>
            <a:fillRect/>
          </a:stretch>
        </p:blipFill>
        <p:spPr>
          <a:xfrm>
            <a:off x="8063996" y="368206"/>
            <a:ext cx="3748254" cy="1451324"/>
          </a:xfrm>
          <a:prstGeom prst="rect">
            <a:avLst/>
          </a:prstGeom>
        </p:spPr>
      </p:pic>
      <p:sp>
        <p:nvSpPr>
          <p:cNvPr id="2" name="Rectangle 1"/>
          <p:cNvSpPr/>
          <p:nvPr/>
        </p:nvSpPr>
        <p:spPr>
          <a:xfrm>
            <a:off x="615221" y="6002524"/>
            <a:ext cx="3257623" cy="369332"/>
          </a:xfrm>
          <a:prstGeom prst="rect">
            <a:avLst/>
          </a:prstGeom>
        </p:spPr>
        <p:txBody>
          <a:bodyPr wrap="none">
            <a:spAutoFit/>
          </a:bodyPr>
          <a:lstStyle/>
          <a:p>
            <a:r>
              <a:rPr lang="en-GB" dirty="0">
                <a:hlinkClick r:id="rId4"/>
              </a:rPr>
              <a:t>Constipation | Right Decisions</a:t>
            </a:r>
            <a:endParaRPr lang="en-GB" dirty="0"/>
          </a:p>
        </p:txBody>
      </p:sp>
    </p:spTree>
    <p:extLst>
      <p:ext uri="{BB962C8B-B14F-4D97-AF65-F5344CB8AC3E}">
        <p14:creationId xmlns:p14="http://schemas.microsoft.com/office/powerpoint/2010/main" val="22012741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7308" y="1371600"/>
            <a:ext cx="10363200" cy="1187570"/>
          </a:xfrm>
        </p:spPr>
        <p:txBody>
          <a:bodyPr anchor="t">
            <a:normAutofit fontScale="90000"/>
          </a:bodyPr>
          <a:lstStyle/>
          <a:p>
            <a:r>
              <a:rPr lang="en-GB" sz="4400" dirty="0" smtClean="0">
                <a:latin typeface="Arial"/>
                <a:cs typeface="Arial"/>
              </a:rPr>
              <a:t>Your Experiences…</a:t>
            </a:r>
            <a:r>
              <a:rPr lang="en-GB" dirty="0" smtClean="0">
                <a:latin typeface="Arial"/>
                <a:cs typeface="Arial"/>
              </a:rPr>
              <a:t/>
            </a:r>
            <a:br>
              <a:rPr lang="en-GB" dirty="0" smtClean="0">
                <a:latin typeface="Arial"/>
                <a:cs typeface="Arial"/>
              </a:rPr>
            </a:br>
            <a:r>
              <a:rPr lang="en-GB" dirty="0" smtClean="0">
                <a:latin typeface="Arial"/>
                <a:cs typeface="Arial"/>
              </a:rPr>
              <a:t> </a:t>
            </a:r>
            <a:endParaRPr lang="en-GB" sz="2700" dirty="0">
              <a:latin typeface="Arial"/>
              <a:cs typeface="Arial"/>
            </a:endParaRPr>
          </a:p>
        </p:txBody>
      </p:sp>
      <p:sp>
        <p:nvSpPr>
          <p:cNvPr id="7" name="Footer Placeholder 5">
            <a:extLst>
              <a:ext uri="{FF2B5EF4-FFF2-40B4-BE49-F238E27FC236}">
                <a16:creationId xmlns:a16="http://schemas.microsoft.com/office/drawing/2014/main" xmlns="" id="{A5072E74-7475-4680-DE7A-7C867CEA37ED}"/>
              </a:ext>
            </a:extLst>
          </p:cNvPr>
          <p:cNvSpPr>
            <a:spLocks noGrp="1"/>
          </p:cNvSpPr>
          <p:nvPr>
            <p:ph type="ftr" sz="quarter" idx="4294967295"/>
          </p:nvPr>
        </p:nvSpPr>
        <p:spPr>
          <a:xfrm>
            <a:off x="6767622" y="6356350"/>
            <a:ext cx="4040373" cy="365125"/>
          </a:xfrm>
          <a:prstGeom prst="rect">
            <a:avLst/>
          </a:prstGeom>
        </p:spPr>
        <p:txBody>
          <a:bodyPr/>
          <a:lstStyle/>
          <a:p>
            <a:pPr>
              <a:spcAft>
                <a:spcPts val="600"/>
              </a:spcAft>
            </a:pPr>
            <a:r>
              <a:rPr lang="en-US"/>
              <a:t>
              </a:t>
            </a:r>
          </a:p>
        </p:txBody>
      </p:sp>
      <p:sp>
        <p:nvSpPr>
          <p:cNvPr id="9" name="Slide Number Placeholder 6">
            <a:extLst>
              <a:ext uri="{FF2B5EF4-FFF2-40B4-BE49-F238E27FC236}">
                <a16:creationId xmlns:a16="http://schemas.microsoft.com/office/drawing/2014/main" xmlns="" id="{98E31DEB-24BB-E922-2DCD-107E14A48EBA}"/>
              </a:ext>
            </a:extLst>
          </p:cNvPr>
          <p:cNvSpPr>
            <a:spLocks noGrp="1"/>
          </p:cNvSpPr>
          <p:nvPr>
            <p:ph type="sldNum" sz="quarter" idx="4294967295"/>
          </p:nvPr>
        </p:nvSpPr>
        <p:spPr>
          <a:xfrm>
            <a:off x="10807995" y="6356350"/>
            <a:ext cx="723014" cy="365125"/>
          </a:xfrm>
          <a:prstGeom prst="rect">
            <a:avLst/>
          </a:prstGeom>
        </p:spPr>
        <p:txBody>
          <a:bodyPr/>
          <a:lstStyle/>
          <a:p>
            <a:pPr>
              <a:spcAft>
                <a:spcPts val="600"/>
              </a:spcAft>
            </a:pPr>
            <a:fld id="{70C12960-6E85-460F-B6E3-5B82CB31AF3D}" type="slidenum">
              <a:rPr lang="en-US" dirty="0"/>
              <a:pPr>
                <a:spcAft>
                  <a:spcPts val="600"/>
                </a:spcAft>
              </a:pPr>
              <a:t>2</a:t>
            </a:fld>
            <a:endParaRPr lang="en-US"/>
          </a:p>
        </p:txBody>
      </p:sp>
      <p:sp>
        <p:nvSpPr>
          <p:cNvPr id="6" name="Rectangle 5"/>
          <p:cNvSpPr/>
          <p:nvPr/>
        </p:nvSpPr>
        <p:spPr>
          <a:xfrm>
            <a:off x="235744" y="5041328"/>
            <a:ext cx="11104764" cy="1446550"/>
          </a:xfrm>
          <a:prstGeom prst="rect">
            <a:avLst/>
          </a:prstGeom>
        </p:spPr>
        <p:txBody>
          <a:bodyPr wrap="square">
            <a:spAutoFit/>
          </a:bodyPr>
          <a:lstStyle/>
          <a:p>
            <a:pPr algn="ctr"/>
            <a:endParaRPr lang="en-GB" sz="4400" dirty="0">
              <a:solidFill>
                <a:schemeClr val="accent1">
                  <a:lumMod val="50000"/>
                </a:schemeClr>
              </a:solidFill>
              <a:latin typeface="Harrington" panose="04040505050A02020702" pitchFamily="82" charset="0"/>
            </a:endParaRPr>
          </a:p>
          <a:p>
            <a:pPr algn="ctr"/>
            <a:endParaRPr lang="en-GB" sz="4400" dirty="0" smtClean="0">
              <a:solidFill>
                <a:schemeClr val="accent1">
                  <a:lumMod val="50000"/>
                </a:schemeClr>
              </a:solidFill>
              <a:latin typeface="Harrington" panose="04040505050A02020702" pitchFamily="82" charset="0"/>
            </a:endParaRPr>
          </a:p>
        </p:txBody>
      </p:sp>
      <p:sp>
        <p:nvSpPr>
          <p:cNvPr id="13" name="Rectangle 12"/>
          <p:cNvSpPr/>
          <p:nvPr/>
        </p:nvSpPr>
        <p:spPr>
          <a:xfrm>
            <a:off x="235744" y="3572461"/>
            <a:ext cx="11521414" cy="954107"/>
          </a:xfrm>
          <a:prstGeom prst="rect">
            <a:avLst/>
          </a:prstGeom>
        </p:spPr>
        <p:txBody>
          <a:bodyPr wrap="square">
            <a:spAutoFit/>
          </a:bodyPr>
          <a:lstStyle/>
          <a:p>
            <a:pPr algn="ctr" fontAlgn="base">
              <a:spcAft>
                <a:spcPts val="0"/>
              </a:spcAft>
            </a:pPr>
            <a:r>
              <a:rPr lang="en-GB" sz="2800" i="1" dirty="0" smtClean="0">
                <a:solidFill>
                  <a:schemeClr val="accent1">
                    <a:lumMod val="50000"/>
                  </a:schemeClr>
                </a:solidFill>
                <a:latin typeface="Harrington" panose="04040505050A02020702" pitchFamily="82" charset="0"/>
                <a:ea typeface="Times New Roman" panose="02020603050405020304" pitchFamily="18" charset="0"/>
              </a:rPr>
              <a:t> </a:t>
            </a:r>
            <a:endParaRPr lang="en-GB" sz="2800" i="1" dirty="0">
              <a:solidFill>
                <a:schemeClr val="accent1">
                  <a:lumMod val="50000"/>
                </a:schemeClr>
              </a:solidFill>
              <a:latin typeface="Harrington" panose="04040505050A02020702" pitchFamily="82" charset="0"/>
              <a:ea typeface="Times New Roman" panose="02020603050405020304" pitchFamily="18" charset="0"/>
            </a:endParaRPr>
          </a:p>
          <a:p>
            <a:pPr algn="ctr" fontAlgn="base">
              <a:spcAft>
                <a:spcPts val="0"/>
              </a:spcAft>
            </a:pPr>
            <a:r>
              <a:rPr lang="en-GB" sz="2800" i="1" dirty="0" smtClean="0">
                <a:solidFill>
                  <a:schemeClr val="accent1">
                    <a:lumMod val="50000"/>
                  </a:schemeClr>
                </a:solidFill>
                <a:latin typeface="Harrington" panose="04040505050A02020702" pitchFamily="82" charset="0"/>
                <a:ea typeface="Times New Roman" panose="02020603050405020304" pitchFamily="18" charset="0"/>
              </a:rPr>
              <a:t>                                                  </a:t>
            </a:r>
            <a:endParaRPr lang="en-GB" sz="2800" i="1" dirty="0">
              <a:solidFill>
                <a:schemeClr val="accent1">
                  <a:lumMod val="50000"/>
                </a:schemeClr>
              </a:solidFill>
              <a:latin typeface="Harrington" panose="04040505050A02020702" pitchFamily="82" charset="0"/>
              <a:ea typeface="Times New Roman" panose="02020603050405020304" pitchFamily="18" charset="0"/>
            </a:endParaRPr>
          </a:p>
        </p:txBody>
      </p:sp>
      <p:pic>
        <p:nvPicPr>
          <p:cNvPr id="15" name="Content Placeholder 3">
            <a:extLst>
              <a:ext uri="{FF2B5EF4-FFF2-40B4-BE49-F238E27FC236}">
                <a16:creationId xmlns:a16="http://schemas.microsoft.com/office/drawing/2014/main" xmlns="" id="{8EEF184C-4FDE-C1CD-D2D6-F4CF4D21F0AE}"/>
              </a:ext>
            </a:extLst>
          </p:cNvPr>
          <p:cNvPicPr>
            <a:picLocks noGrp="1" noChangeAspect="1"/>
          </p:cNvPicPr>
          <p:nvPr>
            <p:ph sz="half" idx="2"/>
          </p:nvPr>
        </p:nvPicPr>
        <p:blipFill>
          <a:blip r:embed="rId3"/>
          <a:stretch>
            <a:fillRect/>
          </a:stretch>
        </p:blipFill>
        <p:spPr>
          <a:xfrm>
            <a:off x="8063996" y="368206"/>
            <a:ext cx="3748254" cy="1451324"/>
          </a:xfrm>
          <a:prstGeom prst="rect">
            <a:avLst/>
          </a:prstGeom>
        </p:spPr>
      </p:pic>
      <p:sp>
        <p:nvSpPr>
          <p:cNvPr id="3" name="Oval Callout 2"/>
          <p:cNvSpPr/>
          <p:nvPr/>
        </p:nvSpPr>
        <p:spPr>
          <a:xfrm>
            <a:off x="1184555" y="2248030"/>
            <a:ext cx="4215322" cy="3044339"/>
          </a:xfrm>
          <a:prstGeom prst="wedgeEllipseCallou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accent1">
                    <a:lumMod val="50000"/>
                  </a:schemeClr>
                </a:solidFill>
                <a:latin typeface="Harrington" panose="04040505050A02020702" pitchFamily="82" charset="0"/>
              </a:rPr>
              <a:t>Are you a bowel Nurse ?</a:t>
            </a:r>
          </a:p>
        </p:txBody>
      </p:sp>
      <p:sp>
        <p:nvSpPr>
          <p:cNvPr id="10" name="Oval Callout 9"/>
          <p:cNvSpPr/>
          <p:nvPr/>
        </p:nvSpPr>
        <p:spPr>
          <a:xfrm>
            <a:off x="5893586" y="1956706"/>
            <a:ext cx="5834747" cy="4185616"/>
          </a:xfrm>
          <a:prstGeom prst="wedgeEllipseCallou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a:solidFill>
                  <a:schemeClr val="accent1">
                    <a:lumMod val="50000"/>
                  </a:schemeClr>
                </a:solidFill>
                <a:latin typeface="Harrington" panose="04040505050A02020702" pitchFamily="82" charset="0"/>
              </a:rPr>
              <a:t>Is constipation assessed and managed well in your area?</a:t>
            </a:r>
            <a:endParaRPr lang="en-GB" sz="3200" dirty="0">
              <a:solidFill>
                <a:schemeClr val="accent1">
                  <a:lumMod val="50000"/>
                </a:schemeClr>
              </a:solidFill>
              <a:latin typeface="Harrington" panose="04040505050A02020702" pitchFamily="82" charset="0"/>
            </a:endParaRPr>
          </a:p>
        </p:txBody>
      </p:sp>
    </p:spTree>
    <p:extLst>
      <p:ext uri="{BB962C8B-B14F-4D97-AF65-F5344CB8AC3E}">
        <p14:creationId xmlns:p14="http://schemas.microsoft.com/office/powerpoint/2010/main" val="418060925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371601"/>
            <a:ext cx="10363200" cy="1187570"/>
          </a:xfrm>
        </p:spPr>
        <p:txBody>
          <a:bodyPr anchor="t">
            <a:normAutofit/>
          </a:bodyPr>
          <a:lstStyle/>
          <a:p>
            <a:r>
              <a:rPr lang="en-GB" sz="4400" dirty="0" smtClean="0">
                <a:latin typeface="Arial"/>
                <a:cs typeface="Arial"/>
              </a:rPr>
              <a:t>Constipation is…</a:t>
            </a:r>
            <a:r>
              <a:rPr lang="en-GB" dirty="0" smtClean="0">
                <a:latin typeface="Arial"/>
                <a:cs typeface="Arial"/>
              </a:rPr>
              <a:t/>
            </a:r>
            <a:br>
              <a:rPr lang="en-GB" dirty="0" smtClean="0">
                <a:latin typeface="Arial"/>
                <a:cs typeface="Arial"/>
              </a:rPr>
            </a:br>
            <a:endParaRPr lang="en-GB" sz="2700" dirty="0">
              <a:latin typeface="Arial"/>
              <a:cs typeface="Arial"/>
            </a:endParaRPr>
          </a:p>
        </p:txBody>
      </p:sp>
      <p:sp>
        <p:nvSpPr>
          <p:cNvPr id="7" name="Footer Placeholder 5">
            <a:extLst>
              <a:ext uri="{FF2B5EF4-FFF2-40B4-BE49-F238E27FC236}">
                <a16:creationId xmlns:a16="http://schemas.microsoft.com/office/drawing/2014/main" xmlns="" id="{A5072E74-7475-4680-DE7A-7C867CEA37ED}"/>
              </a:ext>
            </a:extLst>
          </p:cNvPr>
          <p:cNvSpPr>
            <a:spLocks noGrp="1"/>
          </p:cNvSpPr>
          <p:nvPr>
            <p:ph type="ftr" sz="quarter" idx="4294967295"/>
          </p:nvPr>
        </p:nvSpPr>
        <p:spPr>
          <a:xfrm>
            <a:off x="6767622" y="6356350"/>
            <a:ext cx="4040373" cy="365125"/>
          </a:xfrm>
          <a:prstGeom prst="rect">
            <a:avLst/>
          </a:prstGeom>
        </p:spPr>
        <p:txBody>
          <a:bodyPr/>
          <a:lstStyle/>
          <a:p>
            <a:pPr>
              <a:spcAft>
                <a:spcPts val="600"/>
              </a:spcAft>
            </a:pPr>
            <a:r>
              <a:rPr lang="en-US"/>
              <a:t>
              </a:t>
            </a:r>
          </a:p>
        </p:txBody>
      </p:sp>
      <p:sp>
        <p:nvSpPr>
          <p:cNvPr id="9" name="Slide Number Placeholder 6">
            <a:extLst>
              <a:ext uri="{FF2B5EF4-FFF2-40B4-BE49-F238E27FC236}">
                <a16:creationId xmlns:a16="http://schemas.microsoft.com/office/drawing/2014/main" xmlns="" id="{98E31DEB-24BB-E922-2DCD-107E14A48EBA}"/>
              </a:ext>
            </a:extLst>
          </p:cNvPr>
          <p:cNvSpPr>
            <a:spLocks noGrp="1"/>
          </p:cNvSpPr>
          <p:nvPr>
            <p:ph type="sldNum" sz="quarter" idx="4294967295"/>
          </p:nvPr>
        </p:nvSpPr>
        <p:spPr>
          <a:xfrm>
            <a:off x="10807995" y="6356350"/>
            <a:ext cx="723014" cy="365125"/>
          </a:xfrm>
          <a:prstGeom prst="rect">
            <a:avLst/>
          </a:prstGeom>
        </p:spPr>
        <p:txBody>
          <a:bodyPr/>
          <a:lstStyle/>
          <a:p>
            <a:pPr>
              <a:spcAft>
                <a:spcPts val="600"/>
              </a:spcAft>
            </a:pPr>
            <a:fld id="{70C12960-6E85-460F-B6E3-5B82CB31AF3D}" type="slidenum">
              <a:rPr lang="en-US" dirty="0"/>
              <a:pPr>
                <a:spcAft>
                  <a:spcPts val="600"/>
                </a:spcAft>
              </a:pPr>
              <a:t>3</a:t>
            </a:fld>
            <a:endParaRPr lang="en-US"/>
          </a:p>
        </p:txBody>
      </p:sp>
      <p:sp>
        <p:nvSpPr>
          <p:cNvPr id="5" name="Content Placeholder 4"/>
          <p:cNvSpPr>
            <a:spLocks noGrp="1"/>
          </p:cNvSpPr>
          <p:nvPr>
            <p:ph sz="half" idx="2"/>
          </p:nvPr>
        </p:nvSpPr>
        <p:spPr>
          <a:xfrm>
            <a:off x="1364105" y="2248525"/>
            <a:ext cx="9913495" cy="3811481"/>
          </a:xfrm>
        </p:spPr>
        <p:txBody>
          <a:bodyPr>
            <a:noAutofit/>
          </a:bodyPr>
          <a:lstStyle/>
          <a:p>
            <a:pPr marL="0" indent="0">
              <a:buNone/>
            </a:pPr>
            <a:r>
              <a:rPr lang="en-GB" sz="2800" dirty="0" smtClean="0">
                <a:latin typeface="Arial" panose="020B0604020202020204" pitchFamily="34" charset="0"/>
                <a:cs typeface="Arial" panose="020B0604020202020204" pitchFamily="34" charset="0"/>
              </a:rPr>
              <a:t>…d</a:t>
            </a:r>
            <a:r>
              <a:rPr lang="en-GB" sz="2800" dirty="0" smtClean="0">
                <a:latin typeface="Arial" panose="020B0604020202020204" pitchFamily="34" charset="0"/>
                <a:cs typeface="Arial" panose="020B0604020202020204" pitchFamily="34" charset="0"/>
              </a:rPr>
              <a:t>efecation that is unsatisfactory because of infrequent stools, difficult stool passage or seemingly incomplete defecation. Stools are often hard and can be abnormally small or large. Constipation can cause unpleasant symptoms, such as abdominal and rectal pain , distension , nausea and vomiting and other negative effects on the patient’s wellbeing. As well as the physical suffering , constipation can cause psychological distress and agitation.  </a:t>
            </a:r>
            <a:r>
              <a:rPr lang="en-GB" sz="1600" dirty="0" smtClean="0">
                <a:latin typeface="Arial" panose="020B0604020202020204" pitchFamily="34" charset="0"/>
                <a:cs typeface="Arial" panose="020B0604020202020204" pitchFamily="34" charset="0"/>
              </a:rPr>
              <a:t>(ref: SPCG 2026)</a:t>
            </a:r>
            <a:endParaRPr lang="en-GB" sz="1600" dirty="0">
              <a:latin typeface="Arial" panose="020B0604020202020204" pitchFamily="34" charset="0"/>
              <a:cs typeface="Arial" panose="020B0604020202020204" pitchFamily="34" charset="0"/>
            </a:endParaRPr>
          </a:p>
        </p:txBody>
      </p:sp>
      <p:pic>
        <p:nvPicPr>
          <p:cNvPr id="10" name="Content Placeholder 3">
            <a:extLst>
              <a:ext uri="{FF2B5EF4-FFF2-40B4-BE49-F238E27FC236}">
                <a16:creationId xmlns:a16="http://schemas.microsoft.com/office/drawing/2014/main" xmlns="" id="{8EEF184C-4FDE-C1CD-D2D6-F4CF4D21F0AE}"/>
              </a:ext>
            </a:extLst>
          </p:cNvPr>
          <p:cNvPicPr>
            <a:picLocks noGrp="1" noChangeAspect="1"/>
          </p:cNvPicPr>
          <p:nvPr>
            <p:ph sz="half" idx="2"/>
          </p:nvPr>
        </p:nvPicPr>
        <p:blipFill>
          <a:blip r:embed="rId3"/>
          <a:stretch>
            <a:fillRect/>
          </a:stretch>
        </p:blipFill>
        <p:spPr>
          <a:xfrm>
            <a:off x="8063996" y="368206"/>
            <a:ext cx="3748254" cy="1451324"/>
          </a:xfrm>
          <a:prstGeom prst="rect">
            <a:avLst/>
          </a:prstGeom>
        </p:spPr>
      </p:pic>
    </p:spTree>
    <p:extLst>
      <p:ext uri="{BB962C8B-B14F-4D97-AF65-F5344CB8AC3E}">
        <p14:creationId xmlns:p14="http://schemas.microsoft.com/office/powerpoint/2010/main" val="367431610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458788" y="1363363"/>
            <a:ext cx="10887075" cy="900113"/>
          </a:xfrm>
        </p:spPr>
        <p:txBody>
          <a:bodyPr>
            <a:normAutofit/>
          </a:bodyPr>
          <a:lstStyle/>
          <a:p>
            <a:pPr eaLnBrk="1" hangingPunct="1"/>
            <a:r>
              <a:rPr lang="en-GB" altLang="en-US" dirty="0" smtClean="0">
                <a:latin typeface="Arial" panose="020B0604020202020204" pitchFamily="34" charset="0"/>
                <a:cs typeface="Arial" panose="020B0604020202020204" pitchFamily="34" charset="0"/>
              </a:rPr>
              <a:t>Assessment </a:t>
            </a:r>
          </a:p>
        </p:txBody>
      </p:sp>
      <p:sp>
        <p:nvSpPr>
          <p:cNvPr id="6147" name="Content Placeholder 2"/>
          <p:cNvSpPr>
            <a:spLocks noGrp="1"/>
          </p:cNvSpPr>
          <p:nvPr>
            <p:ph idx="1"/>
          </p:nvPr>
        </p:nvSpPr>
        <p:spPr>
          <a:xfrm>
            <a:off x="458788" y="2128603"/>
            <a:ext cx="10515600" cy="4586989"/>
          </a:xfrm>
        </p:spPr>
        <p:txBody>
          <a:bodyPr>
            <a:normAutofit/>
          </a:bodyPr>
          <a:lstStyle/>
          <a:p>
            <a:pPr marL="0" indent="0" eaLnBrk="1" hangingPunct="1">
              <a:buNone/>
              <a:defRPr/>
            </a:pPr>
            <a:r>
              <a:rPr lang="en-GB" altLang="en-US" dirty="0" smtClean="0">
                <a:latin typeface="Arial" panose="020B0604020202020204" pitchFamily="34" charset="0"/>
                <a:cs typeface="Arial" panose="020B0604020202020204" pitchFamily="34" charset="0"/>
              </a:rPr>
              <a:t>A full assessment of the patient and their symptoms should be made, looking at:</a:t>
            </a:r>
            <a:endParaRPr lang="en-GB" altLang="en-US" dirty="0" smtClean="0">
              <a:latin typeface="Arial" panose="020B0604020202020204" pitchFamily="34" charset="0"/>
              <a:cs typeface="Arial" panose="020B0604020202020204" pitchFamily="34" charset="0"/>
            </a:endParaRPr>
          </a:p>
          <a:p>
            <a:pPr eaLnBrk="1" hangingPunct="1">
              <a:defRPr/>
            </a:pPr>
            <a:r>
              <a:rPr lang="en-GB" altLang="en-US" dirty="0" smtClean="0">
                <a:latin typeface="Arial" panose="020B0604020202020204" pitchFamily="34" charset="0"/>
                <a:cs typeface="Arial" panose="020B0604020202020204" pitchFamily="34" charset="0"/>
              </a:rPr>
              <a:t>Identify normal </a:t>
            </a:r>
            <a:r>
              <a:rPr lang="en-GB" altLang="en-US" dirty="0" smtClean="0">
                <a:latin typeface="Arial" panose="020B0604020202020204" pitchFamily="34" charset="0"/>
                <a:cs typeface="Arial" panose="020B0604020202020204" pitchFamily="34" charset="0"/>
              </a:rPr>
              <a:t>&amp; current bowel </a:t>
            </a:r>
            <a:r>
              <a:rPr lang="en-GB" altLang="en-US" dirty="0" smtClean="0">
                <a:latin typeface="Arial" panose="020B0604020202020204" pitchFamily="34" charset="0"/>
                <a:cs typeface="Arial" panose="020B0604020202020204" pitchFamily="34" charset="0"/>
              </a:rPr>
              <a:t>pattern </a:t>
            </a:r>
          </a:p>
          <a:p>
            <a:pPr eaLnBrk="1" hangingPunct="1">
              <a:defRPr/>
            </a:pPr>
            <a:r>
              <a:rPr lang="en-GB" altLang="en-US" dirty="0" smtClean="0">
                <a:latin typeface="Arial" panose="020B0604020202020204" pitchFamily="34" charset="0"/>
                <a:cs typeface="Arial" panose="020B0604020202020204" pitchFamily="34" charset="0"/>
              </a:rPr>
              <a:t>Current or previous treatment </a:t>
            </a:r>
          </a:p>
          <a:p>
            <a:pPr eaLnBrk="1" hangingPunct="1">
              <a:defRPr/>
            </a:pPr>
            <a:r>
              <a:rPr lang="en-GB" altLang="en-US" dirty="0" smtClean="0">
                <a:latin typeface="Arial" panose="020B0604020202020204" pitchFamily="34" charset="0"/>
                <a:cs typeface="Arial" panose="020B0604020202020204" pitchFamily="34" charset="0"/>
              </a:rPr>
              <a:t>Effectiveness of any treatment</a:t>
            </a:r>
          </a:p>
          <a:p>
            <a:pPr eaLnBrk="1" hangingPunct="1">
              <a:defRPr/>
            </a:pPr>
            <a:r>
              <a:rPr lang="en-GB" altLang="en-US" dirty="0" smtClean="0">
                <a:latin typeface="Arial" panose="020B0604020202020204" pitchFamily="34" charset="0"/>
                <a:cs typeface="Arial" panose="020B0604020202020204" pitchFamily="34" charset="0"/>
              </a:rPr>
              <a:t>Clinical features </a:t>
            </a:r>
          </a:p>
          <a:p>
            <a:pPr lvl="2" eaLnBrk="1" hangingPunct="1">
              <a:defRPr/>
            </a:pPr>
            <a:r>
              <a:rPr lang="en-GB" altLang="en-US" sz="2000" dirty="0" smtClean="0">
                <a:latin typeface="Arial" panose="020B0604020202020204" pitchFamily="34" charset="0"/>
                <a:cs typeface="Arial" panose="020B0604020202020204" pitchFamily="34" charset="0"/>
              </a:rPr>
              <a:t>Is there pain</a:t>
            </a:r>
          </a:p>
          <a:p>
            <a:pPr lvl="2" eaLnBrk="1" hangingPunct="1">
              <a:defRPr/>
            </a:pPr>
            <a:r>
              <a:rPr lang="en-GB" altLang="en-US" sz="2000" dirty="0" smtClean="0">
                <a:latin typeface="Arial" panose="020B0604020202020204" pitchFamily="34" charset="0"/>
                <a:cs typeface="Arial" panose="020B0604020202020204" pitchFamily="34" charset="0"/>
              </a:rPr>
              <a:t>Nausea, vomiting, anorexia</a:t>
            </a:r>
          </a:p>
          <a:p>
            <a:pPr lvl="2" eaLnBrk="1" hangingPunct="1">
              <a:defRPr/>
            </a:pPr>
            <a:r>
              <a:rPr lang="en-GB" altLang="en-US" sz="2000" dirty="0" smtClean="0">
                <a:latin typeface="Arial" panose="020B0604020202020204" pitchFamily="34" charset="0"/>
                <a:cs typeface="Arial" panose="020B0604020202020204" pitchFamily="34" charset="0"/>
              </a:rPr>
              <a:t>Flatulence, bloating, malaise</a:t>
            </a:r>
          </a:p>
          <a:p>
            <a:pPr lvl="2" eaLnBrk="1" hangingPunct="1">
              <a:defRPr/>
            </a:pPr>
            <a:r>
              <a:rPr lang="en-GB" altLang="en-US" sz="2000" dirty="0" smtClean="0">
                <a:latin typeface="Arial" panose="020B0604020202020204" pitchFamily="34" charset="0"/>
                <a:cs typeface="Arial" panose="020B0604020202020204" pitchFamily="34" charset="0"/>
              </a:rPr>
              <a:t>Overflow diarrhoea</a:t>
            </a:r>
          </a:p>
          <a:p>
            <a:pPr lvl="2" eaLnBrk="1" hangingPunct="1">
              <a:defRPr/>
            </a:pPr>
            <a:r>
              <a:rPr lang="en-GB" altLang="en-US" sz="2000" dirty="0" smtClean="0">
                <a:latin typeface="Arial" panose="020B0604020202020204" pitchFamily="34" charset="0"/>
                <a:cs typeface="Arial" panose="020B0604020202020204" pitchFamily="34" charset="0"/>
              </a:rPr>
              <a:t>Urinary retention</a:t>
            </a:r>
          </a:p>
          <a:p>
            <a:pPr marL="914400" lvl="2" indent="0" eaLnBrk="1" hangingPunct="1">
              <a:buFont typeface="Arial" panose="020B0604020202020204" pitchFamily="34" charset="0"/>
              <a:buNone/>
              <a:defRPr/>
            </a:pPr>
            <a:endParaRPr lang="en-GB" altLang="en-US" dirty="0" smtClean="0"/>
          </a:p>
          <a:p>
            <a:pPr lvl="2" eaLnBrk="1" hangingPunct="1">
              <a:defRPr/>
            </a:pPr>
            <a:endParaRPr lang="en-GB" altLang="en-US" dirty="0" smtClean="0"/>
          </a:p>
        </p:txBody>
      </p:sp>
      <p:pic>
        <p:nvPicPr>
          <p:cNvPr id="5" name="Content Placeholder 3">
            <a:extLst>
              <a:ext uri="{FF2B5EF4-FFF2-40B4-BE49-F238E27FC236}">
                <a16:creationId xmlns:a16="http://schemas.microsoft.com/office/drawing/2014/main" xmlns="" id="{8EEF184C-4FDE-C1CD-D2D6-F4CF4D21F0AE}"/>
              </a:ext>
            </a:extLst>
          </p:cNvPr>
          <p:cNvPicPr>
            <a:picLocks noChangeAspect="1"/>
          </p:cNvPicPr>
          <p:nvPr/>
        </p:nvPicPr>
        <p:blipFill>
          <a:blip r:embed="rId3"/>
          <a:stretch>
            <a:fillRect/>
          </a:stretch>
        </p:blipFill>
        <p:spPr>
          <a:xfrm>
            <a:off x="8063996" y="368206"/>
            <a:ext cx="3748254" cy="1451324"/>
          </a:xfrm>
          <a:prstGeom prst="rect">
            <a:avLst/>
          </a:prstGeom>
        </p:spPr>
      </p:pic>
    </p:spTree>
    <p:extLst>
      <p:ext uri="{BB962C8B-B14F-4D97-AF65-F5344CB8AC3E}">
        <p14:creationId xmlns:p14="http://schemas.microsoft.com/office/powerpoint/2010/main" val="1899896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94FB35E-1079-5768-5AC1-F585117323F3}"/>
              </a:ext>
            </a:extLst>
          </p:cNvPr>
          <p:cNvSpPr>
            <a:spLocks noGrp="1"/>
          </p:cNvSpPr>
          <p:nvPr>
            <p:ph type="title"/>
          </p:nvPr>
        </p:nvSpPr>
        <p:spPr/>
        <p:txBody>
          <a:bodyPr rtlCol="0">
            <a:normAutofit fontScale="90000"/>
          </a:bodyPr>
          <a:lstStyle/>
          <a:p>
            <a:pPr eaLnBrk="1" fontAlgn="auto" hangingPunct="1">
              <a:spcAft>
                <a:spcPts val="0"/>
              </a:spcAft>
              <a:defRPr/>
            </a:pPr>
            <a:r>
              <a:rPr lang="en-GB" sz="5400" dirty="0"/>
              <a:t/>
            </a:r>
            <a:br>
              <a:rPr lang="en-GB" sz="5400" dirty="0"/>
            </a:br>
            <a:endParaRPr lang="en-GB" sz="5400" dirty="0"/>
          </a:p>
        </p:txBody>
      </p:sp>
      <p:sp>
        <p:nvSpPr>
          <p:cNvPr id="4" name="Content Placeholder 3">
            <a:extLst>
              <a:ext uri="{FF2B5EF4-FFF2-40B4-BE49-F238E27FC236}">
                <a16:creationId xmlns="" xmlns:a16="http://schemas.microsoft.com/office/drawing/2014/main" id="{63764CED-F570-255B-81EE-093473FEAA69}"/>
              </a:ext>
            </a:extLst>
          </p:cNvPr>
          <p:cNvSpPr>
            <a:spLocks noGrp="1"/>
          </p:cNvSpPr>
          <p:nvPr>
            <p:ph sz="half" idx="2"/>
          </p:nvPr>
        </p:nvSpPr>
        <p:spPr>
          <a:xfrm>
            <a:off x="210975" y="1382713"/>
            <a:ext cx="11199975" cy="5475287"/>
          </a:xfrm>
        </p:spPr>
        <p:txBody>
          <a:bodyPr vert="horz" lIns="91440" tIns="45720" rIns="91440" bIns="45720" rtlCol="0" anchor="t">
            <a:normAutofit fontScale="77500" lnSpcReduction="20000"/>
          </a:bodyPr>
          <a:lstStyle/>
          <a:p>
            <a:pPr marL="0" indent="0">
              <a:buNone/>
            </a:pPr>
            <a:r>
              <a:rPr lang="en-GB" sz="5700" dirty="0">
                <a:latin typeface="Arial" panose="020B0604020202020204" pitchFamily="34" charset="0"/>
                <a:ea typeface="+mn-lt"/>
                <a:cs typeface="Arial" panose="020B0604020202020204" pitchFamily="34" charset="0"/>
              </a:rPr>
              <a:t> </a:t>
            </a:r>
            <a:r>
              <a:rPr lang="en-GB" sz="5200" dirty="0" smtClean="0">
                <a:solidFill>
                  <a:srgbClr val="555555"/>
                </a:solidFill>
                <a:latin typeface="Arial" panose="020B0604020202020204" pitchFamily="34" charset="0"/>
                <a:cs typeface="Arial" panose="020B0604020202020204" pitchFamily="34" charset="0"/>
              </a:rPr>
              <a:t>Possible </a:t>
            </a:r>
            <a:r>
              <a:rPr lang="en-GB" sz="5200" dirty="0">
                <a:solidFill>
                  <a:srgbClr val="555555"/>
                </a:solidFill>
                <a:latin typeface="Arial" panose="020B0604020202020204" pitchFamily="34" charset="0"/>
                <a:cs typeface="Arial" panose="020B0604020202020204" pitchFamily="34" charset="0"/>
              </a:rPr>
              <a:t>causes </a:t>
            </a:r>
            <a:r>
              <a:rPr lang="en-GB" sz="5200" dirty="0" smtClean="0">
                <a:solidFill>
                  <a:srgbClr val="555555"/>
                </a:solidFill>
                <a:latin typeface="Arial" panose="020B0604020202020204" pitchFamily="34" charset="0"/>
                <a:cs typeface="Arial" panose="020B0604020202020204" pitchFamily="34" charset="0"/>
              </a:rPr>
              <a:t>of constipation</a:t>
            </a:r>
          </a:p>
          <a:p>
            <a:pPr marL="0" indent="0">
              <a:buNone/>
            </a:pPr>
            <a:endParaRPr lang="en-GB" sz="2200" b="1" dirty="0">
              <a:solidFill>
                <a:srgbClr val="555555"/>
              </a:solidFill>
              <a:latin typeface="+mj-lt"/>
            </a:endParaRPr>
          </a:p>
          <a:p>
            <a:pPr marL="742950" lvl="1" indent="-285750"/>
            <a:r>
              <a:rPr lang="en-GB" sz="3400" dirty="0" smtClean="0">
                <a:solidFill>
                  <a:srgbClr val="555555"/>
                </a:solidFill>
                <a:latin typeface="Arial" panose="020B0604020202020204" pitchFamily="34" charset="0"/>
                <a:cs typeface="Arial" panose="020B0604020202020204" pitchFamily="34" charset="0"/>
              </a:rPr>
              <a:t>Medication (opioids</a:t>
            </a:r>
            <a:r>
              <a:rPr lang="en-GB" sz="3400" dirty="0">
                <a:solidFill>
                  <a:srgbClr val="555555"/>
                </a:solidFill>
                <a:latin typeface="Arial" panose="020B0604020202020204" pitchFamily="34" charset="0"/>
                <a:cs typeface="Arial" panose="020B0604020202020204" pitchFamily="34" charset="0"/>
              </a:rPr>
              <a:t>, antacids, diuretics, iron, 5HT3 </a:t>
            </a:r>
            <a:r>
              <a:rPr lang="en-GB" sz="3400" dirty="0" smtClean="0">
                <a:solidFill>
                  <a:srgbClr val="555555"/>
                </a:solidFill>
                <a:latin typeface="Arial" panose="020B0604020202020204" pitchFamily="34" charset="0"/>
                <a:cs typeface="Arial" panose="020B0604020202020204" pitchFamily="34" charset="0"/>
              </a:rPr>
              <a:t>antagonists, anticholinergics)</a:t>
            </a:r>
            <a:endParaRPr lang="en-GB" sz="3400" dirty="0">
              <a:solidFill>
                <a:srgbClr val="555555"/>
              </a:solidFill>
              <a:latin typeface="Arial" panose="020B0604020202020204" pitchFamily="34" charset="0"/>
              <a:cs typeface="Arial" panose="020B0604020202020204" pitchFamily="34" charset="0"/>
            </a:endParaRPr>
          </a:p>
          <a:p>
            <a:pPr marL="742950" lvl="1" indent="-285750"/>
            <a:r>
              <a:rPr lang="en-GB" sz="3400" dirty="0">
                <a:solidFill>
                  <a:srgbClr val="555555"/>
                </a:solidFill>
                <a:latin typeface="Arial" panose="020B0604020202020204" pitchFamily="34" charset="0"/>
                <a:cs typeface="Arial" panose="020B0604020202020204" pitchFamily="34" charset="0"/>
              </a:rPr>
              <a:t>S</a:t>
            </a:r>
            <a:r>
              <a:rPr lang="en-GB" sz="3400" dirty="0" smtClean="0">
                <a:solidFill>
                  <a:srgbClr val="555555"/>
                </a:solidFill>
                <a:latin typeface="Arial" panose="020B0604020202020204" pitchFamily="34" charset="0"/>
                <a:cs typeface="Arial" panose="020B0604020202020204" pitchFamily="34" charset="0"/>
              </a:rPr>
              <a:t>econdary </a:t>
            </a:r>
            <a:r>
              <a:rPr lang="en-GB" sz="3400" dirty="0">
                <a:solidFill>
                  <a:srgbClr val="555555"/>
                </a:solidFill>
                <a:latin typeface="Arial" panose="020B0604020202020204" pitchFamily="34" charset="0"/>
                <a:cs typeface="Arial" panose="020B0604020202020204" pitchFamily="34" charset="0"/>
              </a:rPr>
              <a:t>effects of illness (dehydration, immobility, poor diet, anorexia)</a:t>
            </a:r>
          </a:p>
          <a:p>
            <a:pPr marL="742950" lvl="1" indent="-285750"/>
            <a:r>
              <a:rPr lang="en-GB" sz="3400" dirty="0">
                <a:solidFill>
                  <a:srgbClr val="555555"/>
                </a:solidFill>
                <a:latin typeface="Arial" panose="020B0604020202020204" pitchFamily="34" charset="0"/>
                <a:cs typeface="Arial" panose="020B0604020202020204" pitchFamily="34" charset="0"/>
              </a:rPr>
              <a:t>T</a:t>
            </a:r>
            <a:r>
              <a:rPr lang="en-GB" sz="3400" dirty="0" smtClean="0">
                <a:solidFill>
                  <a:srgbClr val="555555"/>
                </a:solidFill>
                <a:latin typeface="Arial" panose="020B0604020202020204" pitchFamily="34" charset="0"/>
                <a:cs typeface="Arial" panose="020B0604020202020204" pitchFamily="34" charset="0"/>
              </a:rPr>
              <a:t>umour </a:t>
            </a:r>
            <a:r>
              <a:rPr lang="en-GB" sz="3400" dirty="0">
                <a:solidFill>
                  <a:srgbClr val="555555"/>
                </a:solidFill>
                <a:latin typeface="Arial" panose="020B0604020202020204" pitchFamily="34" charset="0"/>
                <a:cs typeface="Arial" panose="020B0604020202020204" pitchFamily="34" charset="0"/>
              </a:rPr>
              <a:t>in, or compressing, bowel wall</a:t>
            </a:r>
          </a:p>
          <a:p>
            <a:pPr marL="742950" lvl="1" indent="-285750"/>
            <a:r>
              <a:rPr lang="en-GB" sz="3400" dirty="0">
                <a:solidFill>
                  <a:srgbClr val="555555"/>
                </a:solidFill>
                <a:latin typeface="Arial" panose="020B0604020202020204" pitchFamily="34" charset="0"/>
                <a:cs typeface="Arial" panose="020B0604020202020204" pitchFamily="34" charset="0"/>
              </a:rPr>
              <a:t>D</a:t>
            </a:r>
            <a:r>
              <a:rPr lang="en-GB" sz="3400" dirty="0" smtClean="0">
                <a:solidFill>
                  <a:srgbClr val="555555"/>
                </a:solidFill>
                <a:latin typeface="Arial" panose="020B0604020202020204" pitchFamily="34" charset="0"/>
                <a:cs typeface="Arial" panose="020B0604020202020204" pitchFamily="34" charset="0"/>
              </a:rPr>
              <a:t>amage </a:t>
            </a:r>
            <a:r>
              <a:rPr lang="en-GB" sz="3400" dirty="0">
                <a:solidFill>
                  <a:srgbClr val="555555"/>
                </a:solidFill>
                <a:latin typeface="Arial" panose="020B0604020202020204" pitchFamily="34" charset="0"/>
                <a:cs typeface="Arial" panose="020B0604020202020204" pitchFamily="34" charset="0"/>
              </a:rPr>
              <a:t>to lumbosacral spinal cord, cauda </a:t>
            </a:r>
            <a:r>
              <a:rPr lang="en-GB" sz="3400" dirty="0" err="1">
                <a:solidFill>
                  <a:srgbClr val="555555"/>
                </a:solidFill>
                <a:latin typeface="Arial" panose="020B0604020202020204" pitchFamily="34" charset="0"/>
                <a:cs typeface="Arial" panose="020B0604020202020204" pitchFamily="34" charset="0"/>
              </a:rPr>
              <a:t>equina</a:t>
            </a:r>
            <a:r>
              <a:rPr lang="en-GB" sz="3400" dirty="0">
                <a:solidFill>
                  <a:srgbClr val="555555"/>
                </a:solidFill>
                <a:latin typeface="Arial" panose="020B0604020202020204" pitchFamily="34" charset="0"/>
                <a:cs typeface="Arial" panose="020B0604020202020204" pitchFamily="34" charset="0"/>
              </a:rPr>
              <a:t> or pelvic nerves</a:t>
            </a:r>
          </a:p>
          <a:p>
            <a:pPr marL="742950" lvl="1" indent="-285750"/>
            <a:r>
              <a:rPr lang="en-GB" sz="3400" dirty="0" smtClean="0">
                <a:solidFill>
                  <a:srgbClr val="555555"/>
                </a:solidFill>
                <a:latin typeface="Arial" panose="020B0604020202020204" pitchFamily="34" charset="0"/>
                <a:cs typeface="Arial" panose="020B0604020202020204" pitchFamily="34" charset="0"/>
              </a:rPr>
              <a:t>Hypercalcaemia , hypokalaemia, hypomagnesaemia </a:t>
            </a:r>
            <a:endParaRPr lang="en-GB" sz="3400" dirty="0">
              <a:solidFill>
                <a:srgbClr val="555555"/>
              </a:solidFill>
              <a:latin typeface="Arial" panose="020B0604020202020204" pitchFamily="34" charset="0"/>
              <a:cs typeface="Arial" panose="020B0604020202020204" pitchFamily="34" charset="0"/>
            </a:endParaRPr>
          </a:p>
          <a:p>
            <a:pPr marL="742950" lvl="1" indent="-285750"/>
            <a:r>
              <a:rPr lang="en-GB" sz="3400" dirty="0">
                <a:solidFill>
                  <a:srgbClr val="555555"/>
                </a:solidFill>
                <a:latin typeface="Arial" panose="020B0604020202020204" pitchFamily="34" charset="0"/>
                <a:cs typeface="Arial" panose="020B0604020202020204" pitchFamily="34" charset="0"/>
              </a:rPr>
              <a:t>C</a:t>
            </a:r>
            <a:r>
              <a:rPr lang="en-GB" sz="3400" dirty="0" smtClean="0">
                <a:solidFill>
                  <a:srgbClr val="555555"/>
                </a:solidFill>
                <a:latin typeface="Arial" panose="020B0604020202020204" pitchFamily="34" charset="0"/>
                <a:cs typeface="Arial" panose="020B0604020202020204" pitchFamily="34" charset="0"/>
              </a:rPr>
              <a:t>oncurrent </a:t>
            </a:r>
            <a:r>
              <a:rPr lang="en-GB" sz="3400" dirty="0">
                <a:solidFill>
                  <a:srgbClr val="555555"/>
                </a:solidFill>
                <a:latin typeface="Arial" panose="020B0604020202020204" pitchFamily="34" charset="0"/>
                <a:cs typeface="Arial" panose="020B0604020202020204" pitchFamily="34" charset="0"/>
              </a:rPr>
              <a:t>disease such as diabetes, hypothyroidism, diverticular disease, anal fissure, haemorrhoids, P</a:t>
            </a:r>
            <a:r>
              <a:rPr lang="en-GB" sz="3400" dirty="0" smtClean="0">
                <a:solidFill>
                  <a:srgbClr val="555555"/>
                </a:solidFill>
                <a:latin typeface="Arial" panose="020B0604020202020204" pitchFamily="34" charset="0"/>
                <a:cs typeface="Arial" panose="020B0604020202020204" pitchFamily="34" charset="0"/>
              </a:rPr>
              <a:t>arkinson’s disease</a:t>
            </a:r>
          </a:p>
          <a:p>
            <a:pPr marL="742950" lvl="1" indent="-285750"/>
            <a:endParaRPr lang="en-GB" sz="2600" dirty="0" smtClean="0">
              <a:solidFill>
                <a:srgbClr val="555555"/>
              </a:solidFill>
              <a:latin typeface="Arial" panose="020B0604020202020204" pitchFamily="34" charset="0"/>
              <a:cs typeface="Arial" panose="020B0604020202020204" pitchFamily="34" charset="0"/>
            </a:endParaRPr>
          </a:p>
        </p:txBody>
      </p:sp>
      <p:pic>
        <p:nvPicPr>
          <p:cNvPr id="6" name="Content Placeholder 3">
            <a:extLst>
              <a:ext uri="{FF2B5EF4-FFF2-40B4-BE49-F238E27FC236}">
                <a16:creationId xmlns:a16="http://schemas.microsoft.com/office/drawing/2014/main" xmlns="" id="{8EEF184C-4FDE-C1CD-D2D6-F4CF4D21F0AE}"/>
              </a:ext>
            </a:extLst>
          </p:cNvPr>
          <p:cNvPicPr>
            <a:picLocks noGrp="1" noChangeAspect="1"/>
          </p:cNvPicPr>
          <p:nvPr>
            <p:ph sz="half" idx="2"/>
          </p:nvPr>
        </p:nvPicPr>
        <p:blipFill>
          <a:blip r:embed="rId3"/>
          <a:stretch>
            <a:fillRect/>
          </a:stretch>
        </p:blipFill>
        <p:spPr>
          <a:xfrm>
            <a:off x="8063996" y="368206"/>
            <a:ext cx="3748254" cy="1451324"/>
          </a:xfrm>
          <a:prstGeom prst="rect">
            <a:avLst/>
          </a:prstGeom>
        </p:spPr>
      </p:pic>
    </p:spTree>
    <p:extLst>
      <p:ext uri="{BB962C8B-B14F-4D97-AF65-F5344CB8AC3E}">
        <p14:creationId xmlns:p14="http://schemas.microsoft.com/office/powerpoint/2010/main" val="2012991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94FB35E-1079-5768-5AC1-F585117323F3}"/>
              </a:ext>
            </a:extLst>
          </p:cNvPr>
          <p:cNvSpPr>
            <a:spLocks noGrp="1"/>
          </p:cNvSpPr>
          <p:nvPr>
            <p:ph type="title"/>
          </p:nvPr>
        </p:nvSpPr>
        <p:spPr/>
        <p:txBody>
          <a:bodyPr rtlCol="0">
            <a:normAutofit fontScale="90000"/>
          </a:bodyPr>
          <a:lstStyle/>
          <a:p>
            <a:pPr eaLnBrk="1" fontAlgn="auto" hangingPunct="1">
              <a:spcAft>
                <a:spcPts val="0"/>
              </a:spcAft>
              <a:defRPr/>
            </a:pPr>
            <a:r>
              <a:rPr lang="en-GB" sz="5400" dirty="0"/>
              <a:t/>
            </a:r>
            <a:br>
              <a:rPr lang="en-GB" sz="5400" dirty="0"/>
            </a:br>
            <a:endParaRPr lang="en-GB" sz="5400" dirty="0"/>
          </a:p>
        </p:txBody>
      </p:sp>
      <p:sp>
        <p:nvSpPr>
          <p:cNvPr id="4" name="Content Placeholder 3">
            <a:extLst>
              <a:ext uri="{FF2B5EF4-FFF2-40B4-BE49-F238E27FC236}">
                <a16:creationId xmlns="" xmlns:a16="http://schemas.microsoft.com/office/drawing/2014/main" id="{63764CED-F570-255B-81EE-093473FEAA69}"/>
              </a:ext>
            </a:extLst>
          </p:cNvPr>
          <p:cNvSpPr>
            <a:spLocks noGrp="1"/>
          </p:cNvSpPr>
          <p:nvPr>
            <p:ph sz="half" idx="2"/>
          </p:nvPr>
        </p:nvSpPr>
        <p:spPr>
          <a:xfrm>
            <a:off x="632215" y="1109273"/>
            <a:ext cx="11199975" cy="5531370"/>
          </a:xfrm>
        </p:spPr>
        <p:txBody>
          <a:bodyPr vert="horz" lIns="91440" tIns="45720" rIns="91440" bIns="45720" rtlCol="0" anchor="t">
            <a:normAutofit fontScale="62500" lnSpcReduction="20000"/>
          </a:bodyPr>
          <a:lstStyle/>
          <a:p>
            <a:pPr marL="0" indent="0">
              <a:buNone/>
            </a:pPr>
            <a:r>
              <a:rPr lang="en-GB" sz="5700" dirty="0" smtClean="0">
                <a:solidFill>
                  <a:srgbClr val="555555"/>
                </a:solidFill>
                <a:latin typeface="Arial" panose="020B0604020202020204" pitchFamily="34" charset="0"/>
                <a:cs typeface="Arial" panose="020B0604020202020204" pitchFamily="34" charset="0"/>
              </a:rPr>
              <a:t>Management</a:t>
            </a:r>
            <a:r>
              <a:rPr lang="en-GB" sz="5200" dirty="0" smtClean="0">
                <a:solidFill>
                  <a:srgbClr val="555555"/>
                </a:solidFill>
                <a:latin typeface="Arial" panose="020B0604020202020204" pitchFamily="34" charset="0"/>
                <a:cs typeface="Arial" panose="020B0604020202020204" pitchFamily="34" charset="0"/>
              </a:rPr>
              <a:t> </a:t>
            </a:r>
            <a:endParaRPr lang="en-GB" sz="5200" dirty="0" smtClean="0">
              <a:solidFill>
                <a:srgbClr val="555555"/>
              </a:solidFill>
              <a:latin typeface="Arial" panose="020B0604020202020204" pitchFamily="34" charset="0"/>
              <a:cs typeface="Arial" panose="020B0604020202020204" pitchFamily="34" charset="0"/>
            </a:endParaRPr>
          </a:p>
          <a:p>
            <a:pPr marL="0" indent="0">
              <a:buNone/>
            </a:pPr>
            <a:r>
              <a:rPr lang="en-GB" sz="3600" dirty="0">
                <a:latin typeface="Arial" panose="020B0604020202020204" pitchFamily="34" charset="0"/>
                <a:cs typeface="Arial" panose="020B0604020202020204" pitchFamily="34" charset="0"/>
              </a:rPr>
              <a:t>The aim of management is to achieve comfortable defaecation, rather than any particular frequency of bowel motion</a:t>
            </a:r>
            <a:r>
              <a:rPr lang="en-GB" sz="3600" dirty="0" smtClean="0">
                <a:latin typeface="Arial" panose="020B0604020202020204" pitchFamily="34" charset="0"/>
                <a:cs typeface="Arial" panose="020B0604020202020204" pitchFamily="34" charset="0"/>
              </a:rPr>
              <a:t>.</a:t>
            </a:r>
          </a:p>
          <a:p>
            <a:pPr marL="0" indent="0">
              <a:buNone/>
            </a:pPr>
            <a:r>
              <a:rPr lang="en-GB" sz="3600" b="1" dirty="0" smtClean="0">
                <a:solidFill>
                  <a:srgbClr val="555555"/>
                </a:solidFill>
                <a:latin typeface="Arial" panose="020B0604020202020204" pitchFamily="34" charset="0"/>
                <a:cs typeface="Arial" panose="020B0604020202020204" pitchFamily="34" charset="0"/>
              </a:rPr>
              <a:t>General Advice:</a:t>
            </a:r>
            <a:endParaRPr lang="en-GB" sz="3600" b="1" dirty="0">
              <a:solidFill>
                <a:srgbClr val="555555"/>
              </a:solidFill>
              <a:latin typeface="Arial" panose="020B0604020202020204" pitchFamily="34" charset="0"/>
              <a:cs typeface="Arial" panose="020B0604020202020204" pitchFamily="34" charset="0"/>
            </a:endParaRPr>
          </a:p>
          <a:p>
            <a:r>
              <a:rPr lang="en-GB" sz="3600" dirty="0" smtClean="0">
                <a:latin typeface="Arial" panose="020B0604020202020204" pitchFamily="34" charset="0"/>
                <a:cs typeface="Arial" panose="020B0604020202020204" pitchFamily="34" charset="0"/>
              </a:rPr>
              <a:t>Encourage </a:t>
            </a:r>
            <a:r>
              <a:rPr lang="en-GB" sz="3600" dirty="0">
                <a:latin typeface="Arial" panose="020B0604020202020204" pitchFamily="34" charset="0"/>
                <a:cs typeface="Arial" panose="020B0604020202020204" pitchFamily="34" charset="0"/>
              </a:rPr>
              <a:t>a good oral fluid intake </a:t>
            </a:r>
            <a:r>
              <a:rPr lang="en-GB" sz="3600" dirty="0" smtClean="0">
                <a:latin typeface="Arial" panose="020B0604020202020204" pitchFamily="34" charset="0"/>
                <a:cs typeface="Arial" panose="020B0604020202020204" pitchFamily="34" charset="0"/>
              </a:rPr>
              <a:t>(</a:t>
            </a:r>
            <a:r>
              <a:rPr lang="en-GB" sz="3600" dirty="0" smtClean="0">
                <a:latin typeface="Arial" panose="020B0604020202020204" pitchFamily="34" charset="0"/>
                <a:cs typeface="Arial" panose="020B0604020202020204" pitchFamily="34" charset="0"/>
              </a:rPr>
              <a:t>1.5 - </a:t>
            </a:r>
            <a:r>
              <a:rPr lang="en-GB" sz="3600" dirty="0" smtClean="0">
                <a:latin typeface="Arial" panose="020B0604020202020204" pitchFamily="34" charset="0"/>
                <a:cs typeface="Arial" panose="020B0604020202020204" pitchFamily="34" charset="0"/>
              </a:rPr>
              <a:t>2 </a:t>
            </a:r>
            <a:r>
              <a:rPr lang="en-GB" sz="3600" dirty="0">
                <a:latin typeface="Arial" panose="020B0604020202020204" pitchFamily="34" charset="0"/>
                <a:cs typeface="Arial" panose="020B0604020202020204" pitchFamily="34" charset="0"/>
              </a:rPr>
              <a:t>litres per day if able) </a:t>
            </a:r>
            <a:endParaRPr lang="en-GB" sz="3600" dirty="0">
              <a:latin typeface="Arial" panose="020B0604020202020204" pitchFamily="34" charset="0"/>
              <a:cs typeface="Arial" panose="020B0604020202020204" pitchFamily="34" charset="0"/>
            </a:endParaRPr>
          </a:p>
          <a:p>
            <a:r>
              <a:rPr lang="en-GB" sz="3600" dirty="0" smtClean="0">
                <a:latin typeface="Arial" panose="020B0604020202020204" pitchFamily="34" charset="0"/>
                <a:cs typeface="Arial" panose="020B0604020202020204" pitchFamily="34" charset="0"/>
              </a:rPr>
              <a:t>Review dietary intake ( aim to increase fibre unless contraindicated, </a:t>
            </a:r>
            <a:r>
              <a:rPr lang="en-GB" sz="3600" dirty="0" err="1" smtClean="0">
                <a:latin typeface="Arial" panose="020B0604020202020204" pitchFamily="34" charset="0"/>
                <a:cs typeface="Arial" panose="020B0604020202020204" pitchFamily="34" charset="0"/>
              </a:rPr>
              <a:t>eg</a:t>
            </a:r>
            <a:r>
              <a:rPr lang="en-GB" sz="3600" dirty="0" smtClean="0">
                <a:latin typeface="Arial" panose="020B0604020202020204" pitchFamily="34" charset="0"/>
                <a:cs typeface="Arial" panose="020B0604020202020204" pitchFamily="34" charset="0"/>
              </a:rPr>
              <a:t>. Bowel obstruction)</a:t>
            </a:r>
            <a:endParaRPr lang="en-GB" sz="3600" dirty="0">
              <a:latin typeface="Arial" panose="020B0604020202020204" pitchFamily="34" charset="0"/>
              <a:cs typeface="Arial" panose="020B0604020202020204" pitchFamily="34" charset="0"/>
            </a:endParaRPr>
          </a:p>
          <a:p>
            <a:r>
              <a:rPr lang="en-GB" sz="3600" dirty="0">
                <a:latin typeface="Arial" panose="020B0604020202020204" pitchFamily="34" charset="0"/>
                <a:cs typeface="Arial" panose="020B0604020202020204" pitchFamily="34" charset="0"/>
              </a:rPr>
              <a:t>Ensure patient has privacy and access to toilet facilities</a:t>
            </a:r>
            <a:r>
              <a:rPr lang="en-GB" sz="3600" dirty="0" smtClean="0">
                <a:latin typeface="Arial" panose="020B0604020202020204" pitchFamily="34" charset="0"/>
                <a:cs typeface="Arial" panose="020B0604020202020204" pitchFamily="34" charset="0"/>
              </a:rPr>
              <a:t>.   </a:t>
            </a:r>
            <a:r>
              <a:rPr lang="en-GB" sz="3600" dirty="0">
                <a:latin typeface="Arial" panose="020B0604020202020204" pitchFamily="34" charset="0"/>
                <a:cs typeface="Arial" panose="020B0604020202020204" pitchFamily="34" charset="0"/>
              </a:rPr>
              <a:t>A foot stool to elevate knees may help.</a:t>
            </a:r>
          </a:p>
          <a:p>
            <a:r>
              <a:rPr lang="en-GB" sz="3600" dirty="0">
                <a:latin typeface="Arial" panose="020B0604020202020204" pitchFamily="34" charset="0"/>
                <a:cs typeface="Arial" panose="020B0604020202020204" pitchFamily="34" charset="0"/>
              </a:rPr>
              <a:t>Encourage daily exercise according to ability.</a:t>
            </a:r>
          </a:p>
          <a:p>
            <a:r>
              <a:rPr lang="en-GB" sz="3600" dirty="0" smtClean="0">
                <a:latin typeface="Arial" panose="020B0604020202020204" pitchFamily="34" charset="0"/>
                <a:cs typeface="Arial" panose="020B0604020202020204" pitchFamily="34" charset="0"/>
              </a:rPr>
              <a:t>Review </a:t>
            </a:r>
            <a:r>
              <a:rPr lang="en-GB" sz="3600" dirty="0" smtClean="0">
                <a:latin typeface="Arial" panose="020B0604020202020204" pitchFamily="34" charset="0"/>
                <a:cs typeface="Arial" panose="020B0604020202020204" pitchFamily="34" charset="0"/>
              </a:rPr>
              <a:t>reversible </a:t>
            </a:r>
            <a:r>
              <a:rPr lang="en-GB" sz="3600" dirty="0">
                <a:latin typeface="Arial" panose="020B0604020202020204" pitchFamily="34" charset="0"/>
                <a:cs typeface="Arial" panose="020B0604020202020204" pitchFamily="34" charset="0"/>
              </a:rPr>
              <a:t>factors </a:t>
            </a:r>
            <a:r>
              <a:rPr lang="en-GB" sz="3600" dirty="0" smtClean="0">
                <a:latin typeface="Arial" panose="020B0604020202020204" pitchFamily="34" charset="0"/>
                <a:cs typeface="Arial" panose="020B0604020202020204" pitchFamily="34" charset="0"/>
              </a:rPr>
              <a:t>contributing to the constipation (</a:t>
            </a:r>
            <a:r>
              <a:rPr lang="en-GB" sz="3600" dirty="0" err="1" smtClean="0">
                <a:latin typeface="Arial" panose="020B0604020202020204" pitchFamily="34" charset="0"/>
                <a:cs typeface="Arial" panose="020B0604020202020204" pitchFamily="34" charset="0"/>
              </a:rPr>
              <a:t>eg</a:t>
            </a:r>
            <a:r>
              <a:rPr lang="en-GB" sz="3600" dirty="0" smtClean="0">
                <a:latin typeface="Arial" panose="020B0604020202020204" pitchFamily="34" charset="0"/>
                <a:cs typeface="Arial" panose="020B0604020202020204" pitchFamily="34" charset="0"/>
              </a:rPr>
              <a:t>.  including  </a:t>
            </a:r>
            <a:r>
              <a:rPr lang="en-GB" sz="3600" dirty="0" err="1" smtClean="0">
                <a:latin typeface="Arial" panose="020B0604020202020204" pitchFamily="34" charset="0"/>
                <a:cs typeface="Arial" panose="020B0604020202020204" pitchFamily="34" charset="0"/>
              </a:rPr>
              <a:t>deprescribing</a:t>
            </a:r>
            <a:r>
              <a:rPr lang="en-GB" sz="3600" dirty="0" smtClean="0">
                <a:latin typeface="Arial" panose="020B0604020202020204" pitchFamily="34" charset="0"/>
                <a:cs typeface="Arial" panose="020B0604020202020204" pitchFamily="34" charset="0"/>
              </a:rPr>
              <a:t> any </a:t>
            </a:r>
            <a:r>
              <a:rPr lang="en-GB" sz="3600" dirty="0" smtClean="0">
                <a:latin typeface="Arial" panose="020B0604020202020204" pitchFamily="34" charset="0"/>
                <a:cs typeface="Arial" panose="020B0604020202020204" pitchFamily="34" charset="0"/>
              </a:rPr>
              <a:t>contributing medications)</a:t>
            </a:r>
          </a:p>
          <a:p>
            <a:endParaRPr lang="en-GB" sz="2600" dirty="0">
              <a:latin typeface="Arial" panose="020B0604020202020204" pitchFamily="34" charset="0"/>
              <a:cs typeface="Arial" panose="020B0604020202020204" pitchFamily="34" charset="0"/>
            </a:endParaRPr>
          </a:p>
          <a:p>
            <a:pPr marL="457200" lvl="1" indent="0">
              <a:buNone/>
            </a:pPr>
            <a:endParaRPr lang="en-GB" sz="4000" dirty="0">
              <a:latin typeface="+mj-lt"/>
              <a:cs typeface="Calibri" panose="020F0502020204030204"/>
            </a:endParaRPr>
          </a:p>
        </p:txBody>
      </p:sp>
      <p:pic>
        <p:nvPicPr>
          <p:cNvPr id="6" name="Content Placeholder 3">
            <a:extLst>
              <a:ext uri="{FF2B5EF4-FFF2-40B4-BE49-F238E27FC236}">
                <a16:creationId xmlns:a16="http://schemas.microsoft.com/office/drawing/2014/main" xmlns="" id="{8EEF184C-4FDE-C1CD-D2D6-F4CF4D21F0AE}"/>
              </a:ext>
            </a:extLst>
          </p:cNvPr>
          <p:cNvPicPr>
            <a:picLocks noGrp="1" noChangeAspect="1"/>
          </p:cNvPicPr>
          <p:nvPr>
            <p:ph sz="half" idx="2"/>
          </p:nvPr>
        </p:nvPicPr>
        <p:blipFill>
          <a:blip r:embed="rId3"/>
          <a:stretch>
            <a:fillRect/>
          </a:stretch>
        </p:blipFill>
        <p:spPr>
          <a:xfrm>
            <a:off x="8063996" y="368206"/>
            <a:ext cx="3748254" cy="1451324"/>
          </a:xfrm>
          <a:prstGeom prst="rect">
            <a:avLst/>
          </a:prstGeom>
        </p:spPr>
      </p:pic>
    </p:spTree>
    <p:extLst>
      <p:ext uri="{BB962C8B-B14F-4D97-AF65-F5344CB8AC3E}">
        <p14:creationId xmlns:p14="http://schemas.microsoft.com/office/powerpoint/2010/main" val="19958777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94FB35E-1079-5768-5AC1-F585117323F3}"/>
              </a:ext>
            </a:extLst>
          </p:cNvPr>
          <p:cNvSpPr>
            <a:spLocks noGrp="1"/>
          </p:cNvSpPr>
          <p:nvPr>
            <p:ph type="title"/>
          </p:nvPr>
        </p:nvSpPr>
        <p:spPr/>
        <p:txBody>
          <a:bodyPr rtlCol="0">
            <a:normAutofit fontScale="90000"/>
          </a:bodyPr>
          <a:lstStyle/>
          <a:p>
            <a:pPr eaLnBrk="1" fontAlgn="auto" hangingPunct="1">
              <a:spcAft>
                <a:spcPts val="0"/>
              </a:spcAft>
              <a:defRPr/>
            </a:pPr>
            <a:r>
              <a:rPr lang="en-GB" sz="5400" dirty="0"/>
              <a:t/>
            </a:r>
            <a:br>
              <a:rPr lang="en-GB" sz="5400" dirty="0"/>
            </a:br>
            <a:endParaRPr lang="en-GB" sz="5400" dirty="0"/>
          </a:p>
        </p:txBody>
      </p:sp>
      <p:sp>
        <p:nvSpPr>
          <p:cNvPr id="4" name="Content Placeholder 3">
            <a:extLst>
              <a:ext uri="{FF2B5EF4-FFF2-40B4-BE49-F238E27FC236}">
                <a16:creationId xmlns="" xmlns:a16="http://schemas.microsoft.com/office/drawing/2014/main" id="{63764CED-F570-255B-81EE-093473FEAA69}"/>
              </a:ext>
            </a:extLst>
          </p:cNvPr>
          <p:cNvSpPr>
            <a:spLocks noGrp="1"/>
          </p:cNvSpPr>
          <p:nvPr>
            <p:ph sz="half" idx="2"/>
          </p:nvPr>
        </p:nvSpPr>
        <p:spPr>
          <a:xfrm>
            <a:off x="632215" y="1109273"/>
            <a:ext cx="11199975" cy="5531370"/>
          </a:xfrm>
        </p:spPr>
        <p:txBody>
          <a:bodyPr vert="horz" lIns="91440" tIns="45720" rIns="91440" bIns="45720" rtlCol="0" anchor="t">
            <a:normAutofit/>
          </a:bodyPr>
          <a:lstStyle/>
          <a:p>
            <a:pPr marL="0" indent="0">
              <a:buNone/>
            </a:pPr>
            <a:r>
              <a:rPr lang="en-GB" sz="3900" dirty="0" smtClean="0">
                <a:solidFill>
                  <a:srgbClr val="555555"/>
                </a:solidFill>
                <a:latin typeface="Arial" panose="020B0604020202020204" pitchFamily="34" charset="0"/>
                <a:cs typeface="Arial" panose="020B0604020202020204" pitchFamily="34" charset="0"/>
              </a:rPr>
              <a:t>Management </a:t>
            </a:r>
            <a:endParaRPr lang="en-GB" sz="3900" dirty="0" smtClean="0">
              <a:solidFill>
                <a:srgbClr val="555555"/>
              </a:solidFill>
              <a:latin typeface="Arial" panose="020B0604020202020204" pitchFamily="34" charset="0"/>
              <a:cs typeface="Arial" panose="020B0604020202020204" pitchFamily="34" charset="0"/>
            </a:endParaRPr>
          </a:p>
          <a:p>
            <a:pPr marL="0" indent="0">
              <a:buNone/>
            </a:pPr>
            <a:r>
              <a:rPr lang="en-GB" sz="2400" b="1" dirty="0" smtClean="0">
                <a:solidFill>
                  <a:srgbClr val="555555"/>
                </a:solidFill>
                <a:latin typeface="Arial" panose="020B0604020202020204" pitchFamily="34" charset="0"/>
                <a:cs typeface="Arial" panose="020B0604020202020204" pitchFamily="34" charset="0"/>
              </a:rPr>
              <a:t>General Advice:</a:t>
            </a:r>
            <a:endParaRPr lang="en-GB" sz="2400" b="1" dirty="0">
              <a:solidFill>
                <a:srgbClr val="555555"/>
              </a:solidFill>
              <a:latin typeface="Arial" panose="020B0604020202020204" pitchFamily="34" charset="0"/>
              <a:cs typeface="Arial" panose="020B0604020202020204" pitchFamily="34" charset="0"/>
            </a:endParaRPr>
          </a:p>
          <a:p>
            <a:r>
              <a:rPr lang="en-GB" sz="2400" dirty="0" smtClean="0">
                <a:latin typeface="Arial" panose="020B0604020202020204" pitchFamily="34" charset="0"/>
                <a:cs typeface="Arial" panose="020B0604020202020204" pitchFamily="34" charset="0"/>
              </a:rPr>
              <a:t>Do </a:t>
            </a:r>
            <a:r>
              <a:rPr lang="en-GB" sz="2400" dirty="0">
                <a:latin typeface="Arial" panose="020B0604020202020204" pitchFamily="34" charset="0"/>
                <a:cs typeface="Arial" panose="020B0604020202020204" pitchFamily="34" charset="0"/>
              </a:rPr>
              <a:t>not delay treatment whilst waiting for the results of investigations such as blood tests. </a:t>
            </a:r>
          </a:p>
          <a:p>
            <a:r>
              <a:rPr lang="en-GB" sz="2400" dirty="0">
                <a:latin typeface="Arial" panose="020B0604020202020204" pitchFamily="34" charset="0"/>
                <a:cs typeface="Arial" panose="020B0604020202020204" pitchFamily="34" charset="0"/>
              </a:rPr>
              <a:t>Laxative doses should be titrated according to individual response.</a:t>
            </a:r>
          </a:p>
          <a:p>
            <a:r>
              <a:rPr lang="en-GB" sz="2400" dirty="0">
                <a:latin typeface="Arial" panose="020B0604020202020204" pitchFamily="34" charset="0"/>
                <a:cs typeface="Arial" panose="020B0604020202020204" pitchFamily="34" charset="0"/>
              </a:rPr>
              <a:t>If current regimen is satisfactory and well tolerated continue, but review patient regularly and explain importance of preventing constipation.</a:t>
            </a:r>
          </a:p>
          <a:p>
            <a:r>
              <a:rPr lang="en-GB" sz="2400" dirty="0">
                <a:latin typeface="Arial" panose="020B0604020202020204" pitchFamily="34" charset="0"/>
                <a:cs typeface="Arial" panose="020B0604020202020204" pitchFamily="34" charset="0"/>
              </a:rPr>
              <a:t>Use oral laxatives if possible in preference to alternative routes of administration</a:t>
            </a:r>
          </a:p>
          <a:p>
            <a:r>
              <a:rPr lang="en-GB" sz="2400" dirty="0">
                <a:latin typeface="Arial" panose="020B0604020202020204" pitchFamily="34" charset="0"/>
                <a:cs typeface="Arial" panose="020B0604020202020204" pitchFamily="34" charset="0"/>
              </a:rPr>
              <a:t>Co-prescribe laxatives when commencing opioids </a:t>
            </a:r>
          </a:p>
          <a:p>
            <a:endParaRPr lang="en-GB" sz="2600" dirty="0">
              <a:latin typeface="Arial" panose="020B0604020202020204" pitchFamily="34" charset="0"/>
              <a:cs typeface="Arial" panose="020B0604020202020204" pitchFamily="34" charset="0"/>
            </a:endParaRPr>
          </a:p>
          <a:p>
            <a:pPr marL="457200" lvl="1" indent="0">
              <a:buNone/>
            </a:pPr>
            <a:endParaRPr lang="en-GB" sz="4000" dirty="0">
              <a:latin typeface="+mj-lt"/>
              <a:cs typeface="Calibri" panose="020F0502020204030204"/>
            </a:endParaRPr>
          </a:p>
        </p:txBody>
      </p:sp>
      <p:pic>
        <p:nvPicPr>
          <p:cNvPr id="6" name="Content Placeholder 3">
            <a:extLst>
              <a:ext uri="{FF2B5EF4-FFF2-40B4-BE49-F238E27FC236}">
                <a16:creationId xmlns:a16="http://schemas.microsoft.com/office/drawing/2014/main" xmlns="" id="{8EEF184C-4FDE-C1CD-D2D6-F4CF4D21F0AE}"/>
              </a:ext>
            </a:extLst>
          </p:cNvPr>
          <p:cNvPicPr>
            <a:picLocks noGrp="1" noChangeAspect="1"/>
          </p:cNvPicPr>
          <p:nvPr>
            <p:ph sz="half" idx="2"/>
          </p:nvPr>
        </p:nvPicPr>
        <p:blipFill>
          <a:blip r:embed="rId3"/>
          <a:stretch>
            <a:fillRect/>
          </a:stretch>
        </p:blipFill>
        <p:spPr>
          <a:xfrm>
            <a:off x="8063996" y="368206"/>
            <a:ext cx="3748254" cy="1451324"/>
          </a:xfrm>
          <a:prstGeom prst="rect">
            <a:avLst/>
          </a:prstGeom>
        </p:spPr>
      </p:pic>
    </p:spTree>
    <p:extLst>
      <p:ext uri="{BB962C8B-B14F-4D97-AF65-F5344CB8AC3E}">
        <p14:creationId xmlns:p14="http://schemas.microsoft.com/office/powerpoint/2010/main" val="36005480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94FB35E-1079-5768-5AC1-F585117323F3}"/>
              </a:ext>
            </a:extLst>
          </p:cNvPr>
          <p:cNvSpPr>
            <a:spLocks noGrp="1"/>
          </p:cNvSpPr>
          <p:nvPr>
            <p:ph type="title"/>
          </p:nvPr>
        </p:nvSpPr>
        <p:spPr>
          <a:xfrm>
            <a:off x="838200" y="1133475"/>
            <a:ext cx="10515600" cy="703262"/>
          </a:xfrm>
        </p:spPr>
        <p:txBody>
          <a:bodyPr rtlCol="0">
            <a:noAutofit/>
          </a:bodyPr>
          <a:lstStyle/>
          <a:p>
            <a:pPr fontAlgn="base"/>
            <a:r>
              <a:rPr lang="en-GB" sz="2000" dirty="0" smtClean="0"/>
              <a:t/>
            </a:r>
            <a:br>
              <a:rPr lang="en-GB" sz="2000" dirty="0" smtClean="0"/>
            </a:br>
            <a:r>
              <a:rPr lang="en-GB" sz="2000" dirty="0"/>
              <a:t/>
            </a:r>
            <a:br>
              <a:rPr lang="en-GB" sz="2000" dirty="0"/>
            </a:br>
            <a:r>
              <a:rPr lang="en-GB" sz="2000" dirty="0" smtClean="0"/>
              <a:t> </a:t>
            </a:r>
            <a:r>
              <a:rPr lang="en-GB" sz="2000" dirty="0"/>
              <a:t/>
            </a:r>
            <a:br>
              <a:rPr lang="en-GB" sz="2000" dirty="0"/>
            </a:br>
            <a:r>
              <a:rPr lang="en-GB" sz="2000" dirty="0"/>
              <a:t> </a:t>
            </a:r>
            <a:br>
              <a:rPr lang="en-GB" sz="2000" dirty="0"/>
            </a:br>
            <a:r>
              <a:rPr lang="en-GB" sz="2000" dirty="0" smtClean="0"/>
              <a:t/>
            </a:r>
            <a:br>
              <a:rPr lang="en-GB" sz="2000" dirty="0" smtClean="0"/>
            </a:br>
            <a:r>
              <a:rPr lang="en-GB" sz="2000" dirty="0"/>
              <a:t/>
            </a:r>
            <a:br>
              <a:rPr lang="en-GB" sz="2000" dirty="0"/>
            </a:br>
            <a:r>
              <a:rPr lang="en-GB" sz="2000" dirty="0" smtClean="0"/>
              <a:t/>
            </a:r>
            <a:br>
              <a:rPr lang="en-GB" sz="2000" dirty="0" smtClean="0"/>
            </a:br>
            <a:r>
              <a:rPr lang="en-GB" sz="2000" dirty="0"/>
              <a:t/>
            </a:r>
            <a:br>
              <a:rPr lang="en-GB" sz="2000" dirty="0"/>
            </a:br>
            <a:endParaRPr lang="en-GB" sz="2000" dirty="0">
              <a:effectLst/>
            </a:endParaRPr>
          </a:p>
        </p:txBody>
      </p:sp>
      <p:sp>
        <p:nvSpPr>
          <p:cNvPr id="7" name="Rectangle 1"/>
          <p:cNvSpPr>
            <a:spLocks noChangeArrowheads="1"/>
          </p:cNvSpPr>
          <p:nvPr/>
        </p:nvSpPr>
        <p:spPr bwMode="auto">
          <a:xfrm>
            <a:off x="-10755307" y="1011923"/>
            <a:ext cx="3442373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Arial" panose="020B0604020202020204" pitchFamily="34" charset="0"/>
              </a:rPr>
              <a:t/>
            </a:r>
            <a:br>
              <a:rPr kumimoji="0" lang="en-US" altLang="en-US" sz="1800" b="0" i="0" u="none" strike="noStrike" cap="none" normalizeH="0" baseline="0" smtClean="0">
                <a:ln>
                  <a:noFill/>
                </a:ln>
                <a:solidFill>
                  <a:schemeClr val="tx1"/>
                </a:solidFill>
                <a:effectLst/>
                <a:latin typeface="Arial" panose="020B0604020202020204" pitchFamily="34" charset="0"/>
              </a:rPr>
            </a:b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pic>
        <p:nvPicPr>
          <p:cNvPr id="9" name="Picture 8"/>
          <p:cNvPicPr/>
          <p:nvPr/>
        </p:nvPicPr>
        <p:blipFill rotWithShape="1">
          <a:blip r:embed="rId3"/>
          <a:srcRect l="9016" t="15312" r="30000" b="27811"/>
          <a:stretch/>
        </p:blipFill>
        <p:spPr bwMode="auto">
          <a:xfrm>
            <a:off x="604434" y="1301858"/>
            <a:ext cx="10749366" cy="5021449"/>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2696462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72684" y="1289154"/>
            <a:ext cx="8080948" cy="5112704"/>
          </a:xfrm>
        </p:spPr>
        <p:txBody>
          <a:bodyPr>
            <a:normAutofit/>
          </a:bodyPr>
          <a:lstStyle/>
          <a:p>
            <a:pPr marL="0" lvl="0" indent="0" fontAlgn="base">
              <a:buNone/>
            </a:pPr>
            <a:r>
              <a:rPr lang="en-GB" sz="4000" dirty="0" smtClean="0">
                <a:latin typeface="Arial" panose="020B0604020202020204" pitchFamily="34" charset="0"/>
                <a:cs typeface="Arial" panose="020B0604020202020204" pitchFamily="34" charset="0"/>
              </a:rPr>
              <a:t>Other Considerations    </a:t>
            </a:r>
            <a:endParaRPr lang="en-GB" sz="4000" dirty="0">
              <a:latin typeface="Arial" panose="020B0604020202020204" pitchFamily="34" charset="0"/>
              <a:cs typeface="Arial" panose="020B0604020202020204" pitchFamily="34" charset="0"/>
            </a:endParaRPr>
          </a:p>
        </p:txBody>
      </p:sp>
      <p:sp>
        <p:nvSpPr>
          <p:cNvPr id="6" name="Rectangle 5"/>
          <p:cNvSpPr/>
          <p:nvPr/>
        </p:nvSpPr>
        <p:spPr>
          <a:xfrm>
            <a:off x="672684" y="2463115"/>
            <a:ext cx="8305800" cy="1938992"/>
          </a:xfrm>
          <a:prstGeom prst="rect">
            <a:avLst/>
          </a:prstGeom>
        </p:spPr>
        <p:txBody>
          <a:bodyPr wrap="square">
            <a:spAutoFit/>
          </a:bodyPr>
          <a:lstStyle/>
          <a:p>
            <a:endParaRPr lang="en-GB" sz="2000" dirty="0" smtClean="0">
              <a:solidFill>
                <a:srgbClr val="555555"/>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000" dirty="0" smtClean="0">
                <a:solidFill>
                  <a:srgbClr val="555555"/>
                </a:solidFill>
                <a:latin typeface="Arial" panose="020B0604020202020204" pitchFamily="34" charset="0"/>
                <a:cs typeface="Arial" panose="020B0604020202020204" pitchFamily="34" charset="0"/>
              </a:rPr>
              <a:t>Paraplegic </a:t>
            </a:r>
            <a:r>
              <a:rPr lang="en-GB" sz="2000" dirty="0">
                <a:solidFill>
                  <a:srgbClr val="555555"/>
                </a:solidFill>
                <a:latin typeface="Arial" panose="020B0604020202020204" pitchFamily="34" charset="0"/>
                <a:cs typeface="Arial" panose="020B0604020202020204" pitchFamily="34" charset="0"/>
              </a:rPr>
              <a:t>or bedbound patient</a:t>
            </a:r>
          </a:p>
          <a:p>
            <a:pPr marL="342900" indent="-342900">
              <a:buFont typeface="Arial" panose="020B0604020202020204" pitchFamily="34" charset="0"/>
              <a:buChar char="•"/>
            </a:pPr>
            <a:r>
              <a:rPr lang="en-GB" sz="2000" dirty="0" smtClean="0">
                <a:solidFill>
                  <a:srgbClr val="555555"/>
                </a:solidFill>
                <a:latin typeface="Arial" panose="020B0604020202020204" pitchFamily="34" charset="0"/>
                <a:cs typeface="Arial" panose="020B0604020202020204" pitchFamily="34" charset="0"/>
              </a:rPr>
              <a:t>Opioid-induced constipation</a:t>
            </a:r>
          </a:p>
          <a:p>
            <a:pPr marL="342900" indent="-342900">
              <a:buFont typeface="Arial" panose="020B0604020202020204" pitchFamily="34" charset="0"/>
              <a:buChar char="•"/>
            </a:pPr>
            <a:r>
              <a:rPr lang="en-GB" sz="2000" i="0" dirty="0" smtClean="0">
                <a:solidFill>
                  <a:srgbClr val="555555"/>
                </a:solidFill>
                <a:effectLst/>
                <a:latin typeface="Arial" panose="020B0604020202020204" pitchFamily="34" charset="0"/>
                <a:cs typeface="Arial" panose="020B0604020202020204" pitchFamily="34" charset="0"/>
              </a:rPr>
              <a:t>Bowel Obstruction</a:t>
            </a:r>
          </a:p>
          <a:p>
            <a:pPr marL="342900" indent="-342900">
              <a:buFont typeface="Arial" panose="020B0604020202020204" pitchFamily="34" charset="0"/>
              <a:buChar char="•"/>
            </a:pPr>
            <a:r>
              <a:rPr lang="en-GB" sz="2000" dirty="0" smtClean="0">
                <a:solidFill>
                  <a:srgbClr val="555555"/>
                </a:solidFill>
                <a:latin typeface="Arial" panose="020B0604020202020204" pitchFamily="34" charset="0"/>
                <a:cs typeface="Arial" panose="020B0604020202020204" pitchFamily="34" charset="0"/>
              </a:rPr>
              <a:t>Documentation </a:t>
            </a:r>
            <a:r>
              <a:rPr lang="en-GB" sz="2000" dirty="0" smtClean="0">
                <a:solidFill>
                  <a:srgbClr val="555555"/>
                </a:solidFill>
                <a:latin typeface="Arial" panose="020B0604020202020204" pitchFamily="34" charset="0"/>
                <a:cs typeface="Arial" panose="020B0604020202020204" pitchFamily="34" charset="0"/>
              </a:rPr>
              <a:t>!! </a:t>
            </a:r>
          </a:p>
          <a:p>
            <a:pPr marL="342900" indent="-342900">
              <a:buFont typeface="Arial" panose="020B0604020202020204" pitchFamily="34" charset="0"/>
              <a:buChar char="•"/>
            </a:pPr>
            <a:r>
              <a:rPr lang="en-GB" sz="2000" i="0" dirty="0" smtClean="0">
                <a:solidFill>
                  <a:srgbClr val="555555"/>
                </a:solidFill>
                <a:effectLst/>
                <a:latin typeface="Arial" panose="020B0604020202020204" pitchFamily="34" charset="0"/>
                <a:cs typeface="Arial" panose="020B0604020202020204" pitchFamily="34" charset="0"/>
              </a:rPr>
              <a:t>Use of assessment Tools / visual aids </a:t>
            </a:r>
            <a:endParaRPr lang="en-GB" sz="2000" i="0" dirty="0">
              <a:solidFill>
                <a:srgbClr val="555555"/>
              </a:solidFill>
              <a:effectLst/>
              <a:latin typeface="Arial" panose="020B0604020202020204" pitchFamily="34" charset="0"/>
              <a:cs typeface="Arial" panose="020B0604020202020204" pitchFamily="34" charset="0"/>
            </a:endParaRPr>
          </a:p>
        </p:txBody>
      </p:sp>
      <p:pic>
        <p:nvPicPr>
          <p:cNvPr id="7" name="Content Placeholder 3">
            <a:extLst>
              <a:ext uri="{FF2B5EF4-FFF2-40B4-BE49-F238E27FC236}">
                <a16:creationId xmlns:a16="http://schemas.microsoft.com/office/drawing/2014/main" xmlns="" id="{8EEF184C-4FDE-C1CD-D2D6-F4CF4D21F0AE}"/>
              </a:ext>
            </a:extLst>
          </p:cNvPr>
          <p:cNvPicPr>
            <a:picLocks noGrp="1" noChangeAspect="1"/>
          </p:cNvPicPr>
          <p:nvPr>
            <p:ph sz="half" idx="2"/>
          </p:nvPr>
        </p:nvPicPr>
        <p:blipFill>
          <a:blip r:embed="rId3"/>
          <a:stretch>
            <a:fillRect/>
          </a:stretch>
        </p:blipFill>
        <p:spPr>
          <a:xfrm>
            <a:off x="8063996" y="368206"/>
            <a:ext cx="3748254" cy="1451324"/>
          </a:xfrm>
          <a:prstGeom prst="rect">
            <a:avLst/>
          </a:prstGeom>
        </p:spPr>
      </p:pic>
    </p:spTree>
    <p:extLst>
      <p:ext uri="{BB962C8B-B14F-4D97-AF65-F5344CB8AC3E}">
        <p14:creationId xmlns:p14="http://schemas.microsoft.com/office/powerpoint/2010/main" val="3650564000"/>
      </p:ext>
    </p:extLst>
  </p:cSld>
  <p:clrMapOvr>
    <a:masterClrMapping/>
  </p:clrMapOvr>
</p:sld>
</file>

<file path=ppt/theme/theme1.xml><?xml version="1.0" encoding="utf-8"?>
<a:theme xmlns:a="http://schemas.openxmlformats.org/drawingml/2006/main" name="DashVTI">
  <a:themeElements>
    <a:clrScheme name="DashVTI">
      <a:dk1>
        <a:sysClr val="windowText" lastClr="000000"/>
      </a:dk1>
      <a:lt1>
        <a:sysClr val="window" lastClr="FFFFFF"/>
      </a:lt1>
      <a:dk2>
        <a:srgbClr val="0D1C3B"/>
      </a:dk2>
      <a:lt2>
        <a:srgbClr val="F5F2F9"/>
      </a:lt2>
      <a:accent1>
        <a:srgbClr val="1973EB"/>
      </a:accent1>
      <a:accent2>
        <a:srgbClr val="25C8A2"/>
      </a:accent2>
      <a:accent3>
        <a:srgbClr val="BF8ED1"/>
      </a:accent3>
      <a:accent4>
        <a:srgbClr val="FE733C"/>
      </a:accent4>
      <a:accent5>
        <a:srgbClr val="FE5A5A"/>
      </a:accent5>
      <a:accent6>
        <a:srgbClr val="1AC16E"/>
      </a:accent6>
      <a:hlink>
        <a:srgbClr val="1AC16E"/>
      </a:hlink>
      <a:folHlink>
        <a:srgbClr val="00B0F0"/>
      </a:folHlink>
    </a:clrScheme>
    <a:fontScheme name="DashVTI">
      <a:majorFont>
        <a:latin typeface="Grandview Display"/>
        <a:ea typeface=""/>
        <a:cs typeface=""/>
      </a:majorFont>
      <a:minorFont>
        <a:latin typeface="Grandview Display"/>
        <a:ea typeface=""/>
        <a:cs typeface=""/>
      </a:minorFont>
    </a:fontScheme>
    <a:fmtScheme name="DashVTI">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ashVTI" id="{E0E31462-65AE-4087-9B94-B3347EE711B2}" vid="{CA8B31CB-369F-4872-A917-A9EAAF91827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541</TotalTime>
  <Words>756</Words>
  <Application>Microsoft Office PowerPoint</Application>
  <PresentationFormat>Widescreen</PresentationFormat>
  <Paragraphs>138</Paragraphs>
  <Slides>12</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Grandview Display</vt:lpstr>
      <vt:lpstr>Harrington</vt:lpstr>
      <vt:lpstr>Times New Roman</vt:lpstr>
      <vt:lpstr>DashVTI</vt:lpstr>
      <vt:lpstr>Management of  Constipation  Palliative Care Module – Day 4 </vt:lpstr>
      <vt:lpstr>Your Experiences…  </vt:lpstr>
      <vt:lpstr>Constipation is… </vt:lpstr>
      <vt:lpstr>Assessment </vt:lpstr>
      <vt:lpstr> </vt:lpstr>
      <vt:lpstr> </vt:lpstr>
      <vt:lpstr> </vt:lpstr>
      <vt:lpstr>          </vt:lpstr>
      <vt:lpstr>PowerPoint Presentation</vt:lpstr>
      <vt:lpstr>PowerPoint Presentation</vt:lpstr>
      <vt:lpstr>Practice Points</vt:lpstr>
      <vt:lpstr>Remember … Think Scottish Palliative Care Guidelines…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 of Palliative Care</dc:title>
  <dc:creator>Bradley, Lynsay</dc:creator>
  <cp:lastModifiedBy>Elaine O'Donnell (NHS Greater Glasgow and Clyde)</cp:lastModifiedBy>
  <cp:revision>52</cp:revision>
  <dcterms:created xsi:type="dcterms:W3CDTF">2025-07-20T15:09:38Z</dcterms:created>
  <dcterms:modified xsi:type="dcterms:W3CDTF">2026-02-23T17:03:57Z</dcterms:modified>
</cp:coreProperties>
</file>