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0" r:id="rId3"/>
    <p:sldId id="320" r:id="rId4"/>
    <p:sldId id="327" r:id="rId5"/>
    <p:sldId id="323" r:id="rId6"/>
    <p:sldId id="324" r:id="rId7"/>
    <p:sldId id="325" r:id="rId8"/>
    <p:sldId id="322" r:id="rId9"/>
    <p:sldId id="326" r:id="rId10"/>
    <p:sldId id="338" r:id="rId11"/>
    <p:sldId id="328" r:id="rId12"/>
    <p:sldId id="337" r:id="rId13"/>
    <p:sldId id="336" r:id="rId14"/>
    <p:sldId id="334" r:id="rId15"/>
    <p:sldId id="350" r:id="rId16"/>
    <p:sldId id="332" r:id="rId17"/>
    <p:sldId id="349" r:id="rId18"/>
    <p:sldId id="330" r:id="rId19"/>
    <p:sldId id="348" r:id="rId20"/>
    <p:sldId id="343" r:id="rId21"/>
    <p:sldId id="347" r:id="rId22"/>
    <p:sldId id="341" r:id="rId23"/>
    <p:sldId id="346" r:id="rId24"/>
    <p:sldId id="340" r:id="rId25"/>
    <p:sldId id="345" r:id="rId26"/>
    <p:sldId id="289" r:id="rId2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8A954-D882-837E-56EB-55E8E177D5CB}" v="39" dt="2025-07-20T18:21:55.050"/>
    <p1510:client id="{16C0B24D-C19B-4BCF-E895-60FBBADDEE22}" v="548" dt="2025-07-20T16:17:25.558"/>
    <p1510:client id="{53B9DD13-8711-BCC3-8581-5D564AA56EA1}" v="73" dt="2025-07-20T18:28:09.634"/>
    <p1510:client id="{96FFEA00-169E-DD75-D809-FD2DDECB1DF7}" v="70" dt="2025-07-20T16:46:19.351"/>
    <p1510:client id="{A467DD83-0A1C-F452-46B5-B4F7D521CA27}" v="13" dt="2025-07-20T16:32:58.501"/>
    <p1510:client id="{AFECE53D-63E5-8D97-ED4D-FD60FF2A491C}" v="106" dt="2025-07-20T18:13:28.519"/>
    <p1510:client id="{D5EC7742-E52C-3CC4-0D08-E35208D17DFC}" v="54" dt="2025-07-20T18:02:16.869"/>
    <p1510:client id="{E2C110B2-6332-4799-0273-8D942F687056}" v="37" dt="2025-07-20T17:51:24.439"/>
    <p1510:client id="{EEC4A758-D7D6-24BF-5F3A-8DCBD8FFA916}" v="56" dt="2025-07-20T17:40:29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0858" autoAdjust="0"/>
  </p:normalViewPr>
  <p:slideViewPr>
    <p:cSldViewPr snapToGrid="0">
      <p:cViewPr varScale="1">
        <p:scale>
          <a:sx n="64" d="100"/>
          <a:sy n="64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FE6BA2A-7906-7977-B647-68D005F9D5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7B67EC-9B95-162C-FB52-C5534FAC76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5E4BF0E-A3F1-BEAB-7A39-C38623BEBA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4B2C815-5C7F-2A8C-EE4A-21A8B4DBA6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17C0C-12BC-48E0-8F66-EAC805F59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28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FB1E-CA8B-443E-8277-3886B5E2CE39}" type="datetimeFigureOut">
              <a:t>2/19/2026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C0532-F362-4DB9-BCA0-FCABBF249C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9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C0532-F362-4DB9-BCA0-FCABBF249C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9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3F391A32-1C03-48D8-9CB9-3003D854F1F6}" type="slidenum">
              <a:rPr lang="en-GB" altLang="en-US" sz="1200"/>
              <a:pPr algn="r"/>
              <a:t>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6619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C0532-F362-4DB9-BCA0-FCABBF249CF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73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C0532-F362-4DB9-BCA0-FCABBF249CF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7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D83F1-BF6E-4A98-8153-BAC9ABDE7CE3}" type="datetimeFigureOut">
              <a:rPr lang="en-US" dirty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7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BE5A2-57A1-4629-B29D-D386573AF9F3}" type="datetimeFigureOut">
              <a:rPr lang="en-US" dirty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5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72485-1B57-41B4-A998-97848CC136C2}" type="datetimeFigureOut">
              <a:rPr lang="en-US" dirty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10363200" cy="8747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44676"/>
            <a:ext cx="5080000" cy="425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6"/>
            <a:ext cx="5080000" cy="425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Pain Assessment, Pain Assessment for people with cognitive impairment, Pain Management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A6B76-C41F-4C9A-93D3-FD9AF6294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88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3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DB232-C681-46A2-B21F-2BD21E9CA134}" type="datetimeFigureOut">
              <a:rPr lang="en-US" dirty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A1A01C-F286-49E7-998E-3D5BB613F99A}" type="datetimeFigureOut">
              <a:rPr lang="en-US" dirty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C2C0A-F771-42D9-AAB0-90C3A2B0FEAD}" type="datetimeFigureOut">
              <a:rPr lang="en-US" dirty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A2A270-409D-4410-9649-B7481576446C}" type="datetimeFigureOut">
              <a:rPr lang="en-US" dirty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9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200AA3-798A-4433-8927-6E115914B6EF}" type="datetimeFigureOut">
              <a:rPr lang="en-US" dirty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627A0F-F1B8-49BE-A0FF-7FE16E3BDCC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22871-0F85-43DC-99D7-CA8E7437E2EC}" type="datetimeFigureOut">
              <a:rPr lang="en-US" dirty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3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576">
          <p15:clr>
            <a:srgbClr val="F26B43"/>
          </p15:clr>
        </p15:guide>
        <p15:guide id="6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ghtdecisions.scot.nhs.uk/scottish-palliative-care-guidelines/medicines-information/choosing-and-changing-opioids-opiates-convertingswitching/opioidopiate-conversion-tables-switching-between-opioid-medicin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ightdecisions.scot.nhs.uk/scottish-palliative-care-guidelines/medicines-information/choosing-and-changing-opioids-opiates-convertingswitching/opioidopiate-conversion-tables-switching-between-opioid-medicin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</p:spPr>
        <p:txBody>
          <a:bodyPr anchor="t">
            <a:normAutofit fontScale="90000"/>
          </a:bodyPr>
          <a:lstStyle/>
          <a:p>
            <a:r>
              <a:rPr lang="en-GB" sz="4400" dirty="0">
                <a:latin typeface="Arial"/>
                <a:cs typeface="Arial"/>
              </a:rPr>
              <a:t>Opioids in Palliative Care </a:t>
            </a:r>
            <a:r>
              <a:rPr lang="en-GB" dirty="0">
                <a:latin typeface="Arial"/>
                <a:cs typeface="Arial"/>
              </a:rPr>
              <a:t/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 </a:t>
            </a:r>
            <a:r>
              <a:rPr lang="en-GB" sz="2700" dirty="0">
                <a:latin typeface="Arial"/>
                <a:cs typeface="Arial"/>
              </a:rPr>
              <a:t>Conversions : Palliative Care Module – Day 3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EEF184C-4FDE-C1CD-D2D6-F4CF4D21F0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00770" y="86312"/>
            <a:ext cx="4274554" cy="1655107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A5072E74-7475-4680-DE7A-7C867CEA37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98E31DEB-24BB-E922-2DCD-107E14A48E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dirty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800" y="2069750"/>
            <a:ext cx="7492340" cy="4200421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 is 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Oxypro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(oxycodone MR) 15mg BD. 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What is the breakthrough dose?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24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/>
          </p:cNvSpPr>
          <p:nvPr>
            <p:ph type="body" sz="half" idx="1"/>
          </p:nvPr>
        </p:nvSpPr>
        <p:spPr>
          <a:xfrm>
            <a:off x="2209800" y="2070100"/>
            <a:ext cx="8192984" cy="4200525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Patient is on </a:t>
            </a:r>
            <a:r>
              <a:rPr lang="en-GB" sz="2400" dirty="0" err="1"/>
              <a:t>Oxypro</a:t>
            </a:r>
            <a:r>
              <a:rPr lang="en-GB" sz="2400" dirty="0"/>
              <a:t> (oxycodone MR) 15mg BD. </a:t>
            </a:r>
          </a:p>
          <a:p>
            <a:pPr marL="0" indent="0">
              <a:buNone/>
            </a:pPr>
            <a:r>
              <a:rPr lang="en-GB" sz="2400" b="1" dirty="0"/>
              <a:t>   What is the breakthrough dose?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15 x 2 = 30mg daily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divide by 6 = 5mg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349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/>
          </p:cNvSpPr>
          <p:nvPr>
            <p:ph type="body" sz="half" idx="1"/>
          </p:nvPr>
        </p:nvSpPr>
        <p:spPr>
          <a:xfrm>
            <a:off x="2209799" y="2070100"/>
            <a:ext cx="8679873" cy="4200525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 has oxycodone 30mg in a SC syringe pump over 24 hours. 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What should the breakthrough dose be?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7168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800" y="2069750"/>
            <a:ext cx="7967664" cy="4200421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 has oxycodone 30mg in a SC syringe pump over 24 hours. 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What should the breakthrough dose be?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30mg daily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by 6 = 5 mg  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75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799" y="2069750"/>
            <a:ext cx="9321141" cy="4663559"/>
          </a:xfrm>
        </p:spPr>
        <p:txBody>
          <a:bodyPr>
            <a:normAutofit/>
          </a:bodyPr>
          <a:lstStyle/>
          <a:p>
            <a:pPr lvl="0"/>
            <a:r>
              <a:rPr lang="en-GB" sz="2600" dirty="0"/>
              <a:t>Patient is on Morphine MR (</a:t>
            </a:r>
            <a:r>
              <a:rPr lang="en-GB" sz="2600" dirty="0" err="1"/>
              <a:t>Zomorph</a:t>
            </a:r>
            <a:r>
              <a:rPr lang="en-GB" sz="2600" dirty="0"/>
              <a:t>) 20mg BD and is using </a:t>
            </a:r>
            <a:r>
              <a:rPr lang="en-GB" sz="2600" dirty="0" err="1"/>
              <a:t>Oramorph</a:t>
            </a:r>
            <a:r>
              <a:rPr lang="en-GB" sz="2600" dirty="0"/>
              <a:t> 4 x 5mg daily. </a:t>
            </a:r>
          </a:p>
          <a:p>
            <a:pPr marL="0" indent="0">
              <a:buNone/>
            </a:pPr>
            <a:r>
              <a:rPr lang="en-GB" sz="2600" b="1" dirty="0"/>
              <a:t>What would you suggest putting their </a:t>
            </a:r>
            <a:r>
              <a:rPr lang="en-GB" sz="2600" b="1" dirty="0" err="1"/>
              <a:t>Zomorph</a:t>
            </a:r>
            <a:r>
              <a:rPr lang="en-GB" sz="2600" b="1" dirty="0"/>
              <a:t> up to?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43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799" y="2069750"/>
            <a:ext cx="9321141" cy="4663559"/>
          </a:xfrm>
        </p:spPr>
        <p:txBody>
          <a:bodyPr>
            <a:normAutofit fontScale="92500"/>
          </a:bodyPr>
          <a:lstStyle/>
          <a:p>
            <a:pPr lvl="0"/>
            <a:r>
              <a:rPr lang="en-GB" sz="2600" dirty="0"/>
              <a:t>Patient is on Morphine MR (</a:t>
            </a:r>
            <a:r>
              <a:rPr lang="en-GB" sz="2600" dirty="0" err="1"/>
              <a:t>Zomorph</a:t>
            </a:r>
            <a:r>
              <a:rPr lang="en-GB" sz="2600" dirty="0"/>
              <a:t>) 20mg BD and is using </a:t>
            </a:r>
            <a:r>
              <a:rPr lang="en-GB" sz="2600" dirty="0" err="1"/>
              <a:t>Oramorph</a:t>
            </a:r>
            <a:r>
              <a:rPr lang="en-GB" sz="2600" dirty="0"/>
              <a:t> 4 x 5mg daily. </a:t>
            </a:r>
          </a:p>
          <a:p>
            <a:pPr marL="0" indent="0">
              <a:buNone/>
            </a:pPr>
            <a:r>
              <a:rPr lang="en-GB" sz="2600" b="1" dirty="0"/>
              <a:t>What would you suggest putting their </a:t>
            </a:r>
            <a:r>
              <a:rPr lang="en-GB" sz="2600" b="1" dirty="0" err="1"/>
              <a:t>Zomorph</a:t>
            </a:r>
            <a:r>
              <a:rPr lang="en-GB" sz="2600" b="1" dirty="0"/>
              <a:t> up to?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GB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Zomorph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20mg x 2 = 40mg </a:t>
            </a:r>
            <a:endParaRPr lang="en-GB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GB" sz="2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Oramorph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5mg x 4 = 20mg </a:t>
            </a:r>
            <a:endParaRPr lang="en-GB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+ 20 = 60mg daily, divide 2 for BD dose = 30mg BD</a:t>
            </a:r>
            <a:endParaRPr lang="en-GB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b="1" dirty="0"/>
              <a:t>*It can be safe to increase someone’s opioid by 25-30% daily* </a:t>
            </a:r>
            <a:endParaRPr lang="en-GB" sz="26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55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799" y="2069750"/>
            <a:ext cx="9131135" cy="4592307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 is on Morphine MR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Zomorph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60mg BD and needs switched to Oxycodone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dose of oxycodone would you give?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534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799" y="2069750"/>
            <a:ext cx="9131135" cy="4592307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 is on Morphine MR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Zomorph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60mg BD and needs switched to Oxycodone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dose of oxycodone would you give?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x 2 = 120mg morphine daily,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by 2 for oxycodone; 120 divide by 2 = 60mg oxycodone daily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drug, dose reduce by 30%, 60mg -20mg = 40mg daily. 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to BD dosing, divide by 2;  20mg BD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92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799" y="2069751"/>
            <a:ext cx="8632371" cy="368978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Patient is on Morphine 30mg BD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Zomorph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 and needs switched to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Alfentanil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due to renal impairment. </a:t>
            </a:r>
          </a:p>
          <a:p>
            <a:pPr marL="0" lv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What dose of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Alfentanil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would be used over 24 hours?  </a:t>
            </a:r>
          </a:p>
          <a:p>
            <a:pPr marL="0" lvl="0" indent="0">
              <a:buNone/>
            </a:pP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1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/>
              <a:t> </a:t>
            </a:r>
            <a:endParaRPr lang="en-GB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624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799" y="2069750"/>
            <a:ext cx="8632371" cy="459230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Patient is on Morphine 30mg BD (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Zomorph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) and needs switched to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Alfentanil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due to renal impairment. </a:t>
            </a:r>
          </a:p>
          <a:p>
            <a:pPr marL="0" lvl="0" indent="0">
              <a:buNone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What dose of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Alfentanil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would be used over 24 hours?  </a:t>
            </a:r>
          </a:p>
          <a:p>
            <a:pPr marL="0" lvl="0" indent="0">
              <a:buNone/>
            </a:pP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30mg oral morphine is equal to 1mg </a:t>
            </a:r>
            <a:r>
              <a:rPr lang="en-GB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Alfentanil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x 2 = 60mg morphine daily. 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by 30 = 2 mg of </a:t>
            </a:r>
            <a:r>
              <a:rPr lang="en-GB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Alfentanil</a:t>
            </a: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drug, dose reduce 30%, 2mg – 0.6 = 1.4 mg </a:t>
            </a:r>
            <a:r>
              <a:rPr lang="en-GB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Alfentanil</a:t>
            </a: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daily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1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/>
              <a:t> </a:t>
            </a:r>
            <a:endParaRPr lang="en-GB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28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Scottish Palliative Care Guidelines</a:t>
            </a:r>
            <a:br>
              <a:rPr lang="en-GB" dirty="0">
                <a:latin typeface="Arial"/>
                <a:cs typeface="Arial"/>
              </a:rPr>
            </a:br>
            <a:r>
              <a:rPr lang="en-GB" sz="2700" dirty="0">
                <a:latin typeface="Arial"/>
                <a:cs typeface="Arial"/>
              </a:rPr>
              <a:t>(Choosing and Changing Opioids)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914399" y="2849526"/>
            <a:ext cx="8562109" cy="32104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Opioids are used for pain and breathlessness</a:t>
            </a:r>
          </a:p>
          <a:p>
            <a:r>
              <a:rPr lang="en-GB" dirty="0">
                <a:latin typeface="Arial"/>
                <a:cs typeface="Arial"/>
              </a:rPr>
              <a:t>Most people with palliative care needs respond well to titrated oral morphine</a:t>
            </a:r>
          </a:p>
          <a:p>
            <a:r>
              <a:rPr lang="en-GB" dirty="0">
                <a:latin typeface="Arial"/>
                <a:cs typeface="Arial"/>
              </a:rPr>
              <a:t>For frail/elderly. Consider a lower starting dose of opioid</a:t>
            </a:r>
          </a:p>
          <a:p>
            <a:r>
              <a:rPr lang="en-GB" dirty="0">
                <a:latin typeface="Arial"/>
                <a:cs typeface="Arial"/>
              </a:rPr>
              <a:t>Seek specialist advice if the patient is in moderate to severe pain with frequent use of breakthrough medication , in other words more than three doses in 24hours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EEF184C-4FDE-C1CD-D2D6-F4CF4D21F0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11003" y="97468"/>
            <a:ext cx="3723767" cy="144184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A5072E74-7475-4680-DE7A-7C867CEA37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98E31DEB-24BB-E922-2DCD-107E14A48E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dirty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1555669" y="2069750"/>
            <a:ext cx="10212778" cy="4200421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 is prescribed SC Morphine 7mg prn. The vial is 10mgs per ml. 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How many ml do you give?  </a:t>
            </a:r>
          </a:p>
          <a:p>
            <a:pPr marL="0" indent="0"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904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1543793" y="2069750"/>
            <a:ext cx="10224654" cy="4200421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 is prescribed SC Morphine 7mg prn. The vial is 10mgs per ml. 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How many ml do you give?  </a:t>
            </a:r>
          </a:p>
          <a:p>
            <a:pPr marL="0" indent="0"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1ml divided by 10 = 0.1ml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0.1ml = 1mg;  therefore 7mg = 0.7ml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098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7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800" y="2069750"/>
            <a:ext cx="8976756" cy="4200421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patient has breakthrough oral Morphine 15mgs prn prescribed but is unable to swallow. 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dose of SC morphine do you give?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518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7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800" y="2069750"/>
            <a:ext cx="8976756" cy="4200421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patient has breakthrough oral Morphine 15mgs prn prescribed but is unable to swallow. 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dose of SC morphine do you give?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15mgs divide by 2 = 7.5mg.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Remember! Avoid decimal point so use 7mg SC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572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8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800" y="1520825"/>
            <a:ext cx="8216735" cy="5081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lvl="0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 patient has a fentanyl 50 mcg/hr patch in situ and is very sore. He has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oramorph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2mg prescribed prn.</a:t>
            </a:r>
          </a:p>
          <a:p>
            <a:pPr marL="0" indent="0">
              <a:buNone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Is this the correct dose?        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If not, what would the correct dose be?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596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Question 8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800" y="1342695"/>
            <a:ext cx="8216735" cy="50818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2400" dirty="0"/>
          </a:p>
          <a:p>
            <a:pPr lvl="0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 patient has a fentanyl 50 mcg/hr patch in situ and is very sore. He has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oramorph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2mg prescribed prn.</a:t>
            </a:r>
          </a:p>
          <a:p>
            <a:pPr marL="0" indent="0">
              <a:buNone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Is this the correct dose?        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If not, what would the correct dose be?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SPCG </a:t>
            </a:r>
            <a:r>
              <a:rPr lang="en-GB" sz="1800" dirty="0">
                <a:hlinkClick r:id="rId3"/>
              </a:rPr>
              <a:t>Opioid/opiate </a:t>
            </a:r>
            <a:r>
              <a:rPr lang="en-GB" sz="1800" dirty="0" err="1" smtClean="0">
                <a:hlinkClick r:id="rId3"/>
              </a:rPr>
              <a:t>c</a:t>
            </a:r>
            <a:r>
              <a:rPr lang="en-GB" sz="1800" dirty="0" err="1">
                <a:hlinkClick r:id="rId3"/>
              </a:rPr>
              <a:t>Opioid</a:t>
            </a:r>
            <a:r>
              <a:rPr lang="en-GB" sz="1800" dirty="0">
                <a:hlinkClick r:id="rId3"/>
              </a:rPr>
              <a:t>/opiate conversion tables – switching between opioid medicines | Right Decisions</a:t>
            </a:r>
            <a:endParaRPr lang="en-GB" sz="1800" dirty="0"/>
          </a:p>
          <a:p>
            <a:pPr marL="0" indent="0">
              <a:buNone/>
            </a:pPr>
            <a:r>
              <a:rPr lang="en-GB" sz="1800" dirty="0" err="1" smtClean="0">
                <a:hlinkClick r:id="rId3"/>
              </a:rPr>
              <a:t>onversion</a:t>
            </a:r>
            <a:r>
              <a:rPr lang="en-GB" sz="1800" dirty="0" smtClean="0">
                <a:hlinkClick r:id="rId3"/>
              </a:rPr>
              <a:t> </a:t>
            </a:r>
            <a:r>
              <a:rPr lang="en-GB" sz="1800" dirty="0">
                <a:hlinkClick r:id="rId3"/>
              </a:rPr>
              <a:t>tables – </a:t>
            </a:r>
            <a:r>
              <a:rPr lang="en-GB" sz="1800" dirty="0" err="1" smtClean="0">
                <a:hlinkClick r:id="rId3"/>
              </a:rPr>
              <a:t>switching</a:t>
            </a:r>
            <a:r>
              <a:rPr lang="en-GB" sz="1800" dirty="0" err="1">
                <a:hlinkClick r:id="rId3"/>
              </a:rPr>
              <a:t>Opioid</a:t>
            </a:r>
            <a:r>
              <a:rPr lang="en-GB" sz="1800" dirty="0">
                <a:hlinkClick r:id="rId3"/>
              </a:rPr>
              <a:t>/opiate conversion tables – switching between opioid medicines | Right Decisions</a:t>
            </a:r>
            <a:endParaRPr lang="en-GB" sz="1800" dirty="0"/>
          </a:p>
          <a:p>
            <a:pPr marL="0" indent="0">
              <a:buNone/>
            </a:pPr>
            <a:r>
              <a:rPr lang="en-GB" sz="1800" dirty="0" smtClean="0">
                <a:hlinkClick r:id="rId3"/>
              </a:rPr>
              <a:t> </a:t>
            </a:r>
            <a:r>
              <a:rPr lang="en-GB" sz="1800" dirty="0">
                <a:hlinkClick r:id="rId3"/>
              </a:rPr>
              <a:t>between opioid medicines | Right Decisions</a:t>
            </a:r>
            <a:endParaRPr lang="en-GB" sz="1800" dirty="0"/>
          </a:p>
          <a:p>
            <a:pPr marL="0" indent="0">
              <a:buNone/>
            </a:pPr>
            <a:endParaRPr lang="en-GB" sz="2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Fentanyl Patch 25 micrograms/hr  = Morphine 60mg-90mg</a:t>
            </a: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 Fentanyl = approximately </a:t>
            </a: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Morphine 120mg-180mg</a:t>
            </a:r>
            <a:endParaRPr lang="en-GB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calculate breakthrough dose divide by 6</a:t>
            </a:r>
            <a:endParaRPr lang="en-GB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range    120mg 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by 6 = </a:t>
            </a: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20mg</a:t>
            </a:r>
            <a:endParaRPr lang="en-GB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671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EEF184C-4FDE-C1CD-D2D6-F4CF4D21F0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58067" y="120770"/>
            <a:ext cx="4040373" cy="15644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A5072E74-7475-4680-DE7A-7C867CEA37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98E31DEB-24BB-E922-2DCD-107E14A48E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dirty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Scottish Palliative Care Guidelines</a:t>
            </a:r>
            <a:br>
              <a:rPr lang="en-GB" dirty="0">
                <a:latin typeface="Arial"/>
                <a:cs typeface="Arial"/>
              </a:rPr>
            </a:br>
            <a:r>
              <a:rPr lang="en-GB" sz="2700" dirty="0">
                <a:latin typeface="Arial"/>
                <a:cs typeface="Arial"/>
              </a:rPr>
              <a:t>(Choosing and Changing Opioids)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914399" y="2849526"/>
            <a:ext cx="8562109" cy="3776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A small number of patients may need to be changed to another opioid if:</a:t>
            </a:r>
          </a:p>
          <a:p>
            <a:r>
              <a:rPr lang="en-GB" dirty="0">
                <a:latin typeface="Arial"/>
                <a:cs typeface="Arial"/>
              </a:rPr>
              <a:t>Oral route is not available</a:t>
            </a:r>
          </a:p>
          <a:p>
            <a:r>
              <a:rPr lang="en-GB" dirty="0">
                <a:latin typeface="Arial"/>
                <a:cs typeface="Arial"/>
              </a:rPr>
              <a:t>Pain is responding but the patient has persistent intolerable side effects (consider reducing the dose and titrating more slowly or adding an adjuvant analgesic before changing opioid)</a:t>
            </a:r>
          </a:p>
          <a:p>
            <a:r>
              <a:rPr lang="en-GB" dirty="0">
                <a:latin typeface="Arial"/>
                <a:cs typeface="Arial"/>
              </a:rPr>
              <a:t>Moderate to severe liver or renal impairment</a:t>
            </a:r>
          </a:p>
          <a:p>
            <a:r>
              <a:rPr lang="en-GB" dirty="0">
                <a:latin typeface="Arial"/>
                <a:cs typeface="Arial"/>
              </a:rPr>
              <a:t>Poor compliance of oral medication</a:t>
            </a:r>
          </a:p>
          <a:p>
            <a:r>
              <a:rPr lang="en-GB" dirty="0">
                <a:latin typeface="Arial"/>
                <a:cs typeface="Arial"/>
              </a:rPr>
              <a:t>Complex pain (consider adjuvant analgesics/ other pain treatments)</a:t>
            </a: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EEF184C-4FDE-C1CD-D2D6-F4CF4D21F0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11003" y="97468"/>
            <a:ext cx="3723767" cy="144184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A5072E74-7475-4680-DE7A-7C867CEA37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98E31DEB-24BB-E922-2DCD-107E14A48E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dirty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2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Opioid Conversions</a:t>
            </a:r>
            <a:br>
              <a:rPr lang="en-GB" dirty="0">
                <a:latin typeface="Arial"/>
                <a:cs typeface="Arial"/>
              </a:rPr>
            </a:br>
            <a:endParaRPr lang="en-GB" sz="27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914399" y="2849526"/>
            <a:ext cx="8562109" cy="3776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EEF184C-4FDE-C1CD-D2D6-F4CF4D21F0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11003" y="97468"/>
            <a:ext cx="3723767" cy="144184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A5072E74-7475-4680-DE7A-7C867CEA37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98E31DEB-24BB-E922-2DCD-107E14A48E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dirty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Opioid/opiate conversion tables – switching between opioid medicines | Right Decisions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46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3" t="9682" r="7323" b="5873"/>
          <a:stretch>
            <a:fillRect/>
          </a:stretch>
        </p:blipFill>
        <p:spPr bwMode="auto">
          <a:xfrm>
            <a:off x="2801804" y="310985"/>
            <a:ext cx="8739286" cy="61729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3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Opioid Conversions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2209800" y="2069750"/>
            <a:ext cx="4104456" cy="4200421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oral morphine to s/c morphine</a:t>
            </a:r>
          </a:p>
          <a:p>
            <a:pPr lvl="1"/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by 2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oral oxycodone to s/c oxycodone</a:t>
            </a:r>
          </a:p>
          <a:p>
            <a:pPr lvl="1"/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by 2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morphine to oxycodone</a:t>
            </a:r>
          </a:p>
          <a:p>
            <a:pPr lvl="1"/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by 2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1" y="1939925"/>
            <a:ext cx="3617019" cy="4330245"/>
          </a:xfrm>
        </p:spPr>
      </p:pic>
      <p:pic>
        <p:nvPicPr>
          <p:cNvPr id="11269" name="Picture 4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1889" y="514351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19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2209800" y="646113"/>
            <a:ext cx="7772400" cy="87471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Opioid Conversions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sz="half" idx="1"/>
          </p:nvPr>
        </p:nvSpPr>
        <p:spPr>
          <a:xfrm>
            <a:off x="2207568" y="2060848"/>
            <a:ext cx="3816424" cy="3240062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oral morphine to s/c diamorphine</a:t>
            </a:r>
          </a:p>
          <a:p>
            <a:pPr lvl="1"/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by 3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oral morphine to s/c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alfentanil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by 30</a:t>
            </a:r>
          </a:p>
          <a:p>
            <a:endParaRPr lang="en-US" altLang="en-US" sz="2400" dirty="0">
              <a:solidFill>
                <a:schemeClr val="tx2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911927"/>
            <a:ext cx="4305300" cy="3784785"/>
          </a:xfrm>
        </p:spPr>
      </p:pic>
    </p:spTree>
    <p:extLst>
      <p:ext uri="{BB962C8B-B14F-4D97-AF65-F5344CB8AC3E}">
        <p14:creationId xmlns:p14="http://schemas.microsoft.com/office/powerpoint/2010/main" val="48249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2209800" y="640423"/>
            <a:ext cx="7772400" cy="87471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Opioid Conversions</a:t>
            </a:r>
          </a:p>
        </p:txBody>
      </p:sp>
      <p:sp>
        <p:nvSpPr>
          <p:cNvPr id="9523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748145" y="1700809"/>
            <a:ext cx="6098268" cy="45180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Codeine 30mg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3mg Immediate release morphine (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endParaRPr lang="en-US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Tramadol</a:t>
            </a:r>
            <a:r>
              <a:rPr lang="en-US" alt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50mg 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5mg Immediate release morphine (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10) </a:t>
            </a:r>
          </a:p>
          <a:p>
            <a:pPr lvl="1">
              <a:buFontTx/>
              <a:buNone/>
            </a:pPr>
            <a:endParaRPr lang="en-US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Fentanyl</a:t>
            </a:r>
            <a:r>
              <a:rPr lang="en-US" alt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patch 25mcg/hr 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60-90mg oral morphine/24hrs</a:t>
            </a:r>
          </a:p>
          <a:p>
            <a:pPr lvl="1"/>
            <a:endParaRPr lang="en-US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Buprenorphine 5 mcg patch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12mg oral morphine/24hrs </a:t>
            </a:r>
          </a:p>
          <a:p>
            <a:pPr lvl="1"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(x 2.4)</a:t>
            </a:r>
          </a:p>
          <a:p>
            <a:pPr marL="265176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6413" y="1700809"/>
            <a:ext cx="4923774" cy="4331856"/>
          </a:xfrm>
        </p:spPr>
      </p:pic>
    </p:spTree>
    <p:extLst>
      <p:ext uri="{BB962C8B-B14F-4D97-AF65-F5344CB8AC3E}">
        <p14:creationId xmlns:p14="http://schemas.microsoft.com/office/powerpoint/2010/main" val="297261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36588"/>
            <a:ext cx="7772400" cy="8747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Points to Remember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09800" y="1825626"/>
            <a:ext cx="7772400" cy="4251325"/>
          </a:xfrm>
        </p:spPr>
        <p:txBody>
          <a:bodyPr/>
          <a:lstStyle/>
          <a:p>
            <a:pPr marL="452438" indent="-452438">
              <a:buFontTx/>
              <a:buAutoNum type="arabicPeriod"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Breakthrough analgesia </a:t>
            </a:r>
          </a:p>
          <a:p>
            <a:pPr marL="0" indent="0"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1/6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1/10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of the total regular daily dose of opioid)</a:t>
            </a:r>
          </a:p>
          <a:p>
            <a:pPr marL="452438" indent="-452438">
              <a:buFontTx/>
              <a:buAutoNum type="arabicPeriod"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If changing to different drug or route of administration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guidance suggests reduce total dose initially by 1/3 </a:t>
            </a:r>
          </a:p>
          <a:p>
            <a:pPr marL="452438" indent="-452438">
              <a:buFontTx/>
              <a:buAutoNum type="arabicPeriod"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Remember the formula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– what you want, over what you’ve got x the volume. </a:t>
            </a:r>
          </a:p>
          <a:p>
            <a:pPr eaLnBrk="1" hangingPunct="1">
              <a:buFontTx/>
              <a:buNone/>
            </a:pPr>
            <a:endParaRPr lang="en-GB" altLang="en-US" sz="2800" b="1" dirty="0"/>
          </a:p>
          <a:p>
            <a:pPr eaLnBrk="1" hangingPunct="1">
              <a:buFontTx/>
              <a:buNone/>
            </a:pPr>
            <a:endParaRPr lang="en-GB" altLang="en-US" sz="2800" dirty="0"/>
          </a:p>
          <a:p>
            <a:pPr eaLnBrk="1" hangingPunct="1">
              <a:buFontTx/>
              <a:buNone/>
            </a:pPr>
            <a:endParaRPr lang="en-GB" alt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30" y="4725144"/>
            <a:ext cx="2876874" cy="20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390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ashVTI">
  <a:themeElements>
    <a:clrScheme name="DashVTI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DashVTI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Das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E0E31462-65AE-4087-9B94-B3347EE711B2}" vid="{CA8B31CB-369F-4872-A917-A9EAAF9182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983</Words>
  <Application>Microsoft Office PowerPoint</Application>
  <PresentationFormat>Widescreen</PresentationFormat>
  <Paragraphs>157</Paragraphs>
  <Slides>26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Calibri</vt:lpstr>
      <vt:lpstr>Grandview Display</vt:lpstr>
      <vt:lpstr>DashVTI</vt:lpstr>
      <vt:lpstr>Opioids in Palliative Care   Conversions : Palliative Care Module – Day 3 </vt:lpstr>
      <vt:lpstr>Scottish Palliative Care Guidelines (Choosing and Changing Opioids)</vt:lpstr>
      <vt:lpstr>Scottish Palliative Care Guidelines (Choosing and Changing Opioids)</vt:lpstr>
      <vt:lpstr>Opioid Conversions </vt:lpstr>
      <vt:lpstr>PowerPoint Presentation</vt:lpstr>
      <vt:lpstr>Opioid Conversions</vt:lpstr>
      <vt:lpstr>Opioid Conversions</vt:lpstr>
      <vt:lpstr>Opioid Conversions</vt:lpstr>
      <vt:lpstr>Points to Remember</vt:lpstr>
      <vt:lpstr>Question 1</vt:lpstr>
      <vt:lpstr>Question 1</vt:lpstr>
      <vt:lpstr>Question 2</vt:lpstr>
      <vt:lpstr>Question 2</vt:lpstr>
      <vt:lpstr>Question 3</vt:lpstr>
      <vt:lpstr>Question 3</vt:lpstr>
      <vt:lpstr>Question 4</vt:lpstr>
      <vt:lpstr>Question 4</vt:lpstr>
      <vt:lpstr>Question 5</vt:lpstr>
      <vt:lpstr>Question 5</vt:lpstr>
      <vt:lpstr>Question 6</vt:lpstr>
      <vt:lpstr>Question 6</vt:lpstr>
      <vt:lpstr>Question 7</vt:lpstr>
      <vt:lpstr>Question 7</vt:lpstr>
      <vt:lpstr>Question 8</vt:lpstr>
      <vt:lpstr>Question 8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Palliative Care</dc:title>
  <dc:creator>Bradley, Lynsay</dc:creator>
  <cp:lastModifiedBy>Elaine O'Donnell (NHS Greater Glasgow and Clyde)</cp:lastModifiedBy>
  <cp:revision>30</cp:revision>
  <dcterms:created xsi:type="dcterms:W3CDTF">2025-07-20T15:09:38Z</dcterms:created>
  <dcterms:modified xsi:type="dcterms:W3CDTF">2026-02-19T10:20:38Z</dcterms:modified>
</cp:coreProperties>
</file>