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handoutMasterIdLst>
    <p:handoutMasterId r:id="rId32"/>
  </p:handoutMasterIdLst>
  <p:sldIdLst>
    <p:sldId id="256" r:id="rId2"/>
    <p:sldId id="290" r:id="rId3"/>
    <p:sldId id="291" r:id="rId4"/>
    <p:sldId id="292" r:id="rId5"/>
    <p:sldId id="321" r:id="rId6"/>
    <p:sldId id="293" r:id="rId7"/>
    <p:sldId id="295" r:id="rId8"/>
    <p:sldId id="294" r:id="rId9"/>
    <p:sldId id="289" r:id="rId10"/>
    <p:sldId id="298" r:id="rId11"/>
    <p:sldId id="299" r:id="rId12"/>
    <p:sldId id="304" r:id="rId13"/>
    <p:sldId id="297" r:id="rId14"/>
    <p:sldId id="306" r:id="rId15"/>
    <p:sldId id="300" r:id="rId16"/>
    <p:sldId id="305" r:id="rId17"/>
    <p:sldId id="303" r:id="rId18"/>
    <p:sldId id="307" r:id="rId19"/>
    <p:sldId id="308" r:id="rId20"/>
    <p:sldId id="323" r:id="rId21"/>
    <p:sldId id="302" r:id="rId22"/>
    <p:sldId id="312" r:id="rId23"/>
    <p:sldId id="311" r:id="rId24"/>
    <p:sldId id="320" r:id="rId25"/>
    <p:sldId id="316" r:id="rId26"/>
    <p:sldId id="318" r:id="rId27"/>
    <p:sldId id="319" r:id="rId28"/>
    <p:sldId id="301" r:id="rId29"/>
    <p:sldId id="322" r:id="rId30"/>
  </p:sldIdLst>
  <p:sldSz cx="12192000" cy="6858000"/>
  <p:notesSz cx="7010400" cy="92964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8A954-D882-837E-56EB-55E8E177D5CB}" v="39" dt="2025-07-20T18:21:55.050"/>
    <p1510:client id="{16C0B24D-C19B-4BCF-E895-60FBBADDEE22}" v="548" dt="2025-07-20T16:17:25.558"/>
    <p1510:client id="{53B9DD13-8711-BCC3-8581-5D564AA56EA1}" v="73" dt="2025-07-20T18:28:09.634"/>
    <p1510:client id="{96FFEA00-169E-DD75-D809-FD2DDECB1DF7}" v="70" dt="2025-07-20T16:46:19.351"/>
    <p1510:client id="{A467DD83-0A1C-F452-46B5-B4F7D521CA27}" v="13" dt="2025-07-20T16:32:58.501"/>
    <p1510:client id="{AFECE53D-63E5-8D97-ED4D-FD60FF2A491C}" v="106" dt="2025-07-20T18:13:28.519"/>
    <p1510:client id="{D5EC7742-E52C-3CC4-0D08-E35208D17DFC}" v="54" dt="2025-07-20T18:02:16.869"/>
    <p1510:client id="{E2C110B2-6332-4799-0273-8D942F687056}" v="37" dt="2025-07-20T17:51:24.439"/>
    <p1510:client id="{EEC4A758-D7D6-24BF-5F3A-8DCBD8FFA916}" v="56" dt="2025-07-20T17:40:29.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1" autoAdjust="0"/>
    <p:restoredTop sz="70858" autoAdjust="0"/>
  </p:normalViewPr>
  <p:slideViewPr>
    <p:cSldViewPr snapToGrid="0">
      <p:cViewPr varScale="1">
        <p:scale>
          <a:sx n="73" d="100"/>
          <a:sy n="73" d="100"/>
        </p:scale>
        <p:origin x="5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B643EB-1E0E-4268-B1C3-1CF03172C224}" type="datetimeFigureOut">
              <a:rPr lang="en-GB" smtClean="0"/>
              <a:t>11/02/2026</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7B13F97-E01F-45A0-B9A9-D471D042C2DA}" type="slidenum">
              <a:rPr lang="en-GB" smtClean="0"/>
              <a:t>‹#›</a:t>
            </a:fld>
            <a:endParaRPr lang="en-GB"/>
          </a:p>
        </p:txBody>
      </p:sp>
    </p:spTree>
    <p:extLst>
      <p:ext uri="{BB962C8B-B14F-4D97-AF65-F5344CB8AC3E}">
        <p14:creationId xmlns:p14="http://schemas.microsoft.com/office/powerpoint/2010/main" val="1744488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E1DFB1E-CA8B-443E-8277-3886B5E2CE39}" type="datetimeFigureOut">
              <a:t>2/11/2026</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4C0532-F362-4DB9-BCA0-FCABBF249CF3}" type="slidenum">
              <a:t>‹#›</a:t>
            </a:fld>
            <a:endParaRPr lang="en-GB"/>
          </a:p>
        </p:txBody>
      </p:sp>
    </p:spTree>
    <p:extLst>
      <p:ext uri="{BB962C8B-B14F-4D97-AF65-F5344CB8AC3E}">
        <p14:creationId xmlns:p14="http://schemas.microsoft.com/office/powerpoint/2010/main" val="122989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bLWeQua8ZV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vimeo.com/32865512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bLWeQua8ZV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4C0532-F362-4DB9-BCA0-FCABBF249CF3}" type="slidenum">
              <a:rPr lang="en-GB" smtClean="0"/>
              <a:t>1</a:t>
            </a:fld>
            <a:endParaRPr lang="en-GB"/>
          </a:p>
        </p:txBody>
      </p:sp>
    </p:spTree>
    <p:extLst>
      <p:ext uri="{BB962C8B-B14F-4D97-AF65-F5344CB8AC3E}">
        <p14:creationId xmlns:p14="http://schemas.microsoft.com/office/powerpoint/2010/main" val="209281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what</a:t>
            </a:r>
            <a:r>
              <a:rPr lang="en-GB" baseline="0" dirty="0" smtClean="0"/>
              <a:t> is a challenging but necessary conversation ?</a:t>
            </a:r>
          </a:p>
          <a:p>
            <a:r>
              <a:rPr lang="en-GB" baseline="0" dirty="0" smtClean="0"/>
              <a:t>Mention Linguistics and use of word necessary </a:t>
            </a:r>
            <a:r>
              <a:rPr lang="en-GB" baseline="0" dirty="0" err="1" smtClean="0"/>
              <a:t>etc</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10</a:t>
            </a:fld>
            <a:endParaRPr lang="en-GB"/>
          </a:p>
        </p:txBody>
      </p:sp>
    </p:spTree>
    <p:extLst>
      <p:ext uri="{BB962C8B-B14F-4D97-AF65-F5344CB8AC3E}">
        <p14:creationId xmlns:p14="http://schemas.microsoft.com/office/powerpoint/2010/main" val="241348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Brain Storm with Class</a:t>
            </a:r>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11</a:t>
            </a:fld>
            <a:endParaRPr lang="en-GB"/>
          </a:p>
        </p:txBody>
      </p:sp>
    </p:spTree>
    <p:extLst>
      <p:ext uri="{BB962C8B-B14F-4D97-AF65-F5344CB8AC3E}">
        <p14:creationId xmlns:p14="http://schemas.microsoft.com/office/powerpoint/2010/main" val="193989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12</a:t>
            </a:fld>
            <a:endParaRPr lang="en-GB"/>
          </a:p>
        </p:txBody>
      </p:sp>
    </p:spTree>
    <p:extLst>
      <p:ext uri="{BB962C8B-B14F-4D97-AF65-F5344CB8AC3E}">
        <p14:creationId xmlns:p14="http://schemas.microsoft.com/office/powerpoint/2010/main" val="145951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Brain</a:t>
            </a:r>
            <a:r>
              <a:rPr lang="en-GB" baseline="0" dirty="0" smtClean="0"/>
              <a:t> Storm with Class </a:t>
            </a:r>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13</a:t>
            </a:fld>
            <a:endParaRPr lang="en-GB"/>
          </a:p>
        </p:txBody>
      </p:sp>
    </p:spTree>
    <p:extLst>
      <p:ext uri="{BB962C8B-B14F-4D97-AF65-F5344CB8AC3E}">
        <p14:creationId xmlns:p14="http://schemas.microsoft.com/office/powerpoint/2010/main" val="2399416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14</a:t>
            </a:fld>
            <a:endParaRPr lang="en-GB"/>
          </a:p>
        </p:txBody>
      </p:sp>
    </p:spTree>
    <p:extLst>
      <p:ext uri="{BB962C8B-B14F-4D97-AF65-F5344CB8AC3E}">
        <p14:creationId xmlns:p14="http://schemas.microsoft.com/office/powerpoint/2010/main" val="93759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 we can choose to listen , sometimes we can block.</a:t>
            </a:r>
            <a:r>
              <a:rPr lang="en-GB" baseline="0" dirty="0" smtClean="0"/>
              <a:t> This describes our human ability to control our attention and engagement with information distinguishing between active listening and blocking out sounds or messages. </a:t>
            </a:r>
          </a:p>
          <a:p>
            <a:r>
              <a:rPr lang="en-GB" baseline="0" dirty="0" smtClean="0"/>
              <a:t>Choosing to listen involves giving full thoughtful attention, while blocking involved intentionally or unintentionally disregarding information that is perceived as less important or overwhelming.</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15</a:t>
            </a:fld>
            <a:endParaRPr lang="en-GB"/>
          </a:p>
        </p:txBody>
      </p:sp>
    </p:spTree>
    <p:extLst>
      <p:ext uri="{BB962C8B-B14F-4D97-AF65-F5344CB8AC3E}">
        <p14:creationId xmlns:p14="http://schemas.microsoft.com/office/powerpoint/2010/main" val="1430017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E31139-0E91-45FA-B24F-21A7DF5645D2}" type="slidenum">
              <a:rPr lang="en-GB" altLang="en-US" smtClean="0">
                <a:latin typeface="Arial" panose="020B0604020202020204" pitchFamily="34" charset="0"/>
              </a:rPr>
              <a:pPr fontAlgn="base">
                <a:spcBef>
                  <a:spcPct val="0"/>
                </a:spcBef>
                <a:spcAft>
                  <a:spcPct val="0"/>
                </a:spcAft>
              </a:pPr>
              <a:t>16</a:t>
            </a:fld>
            <a:endParaRPr lang="en-GB" altLang="en-US" smtClean="0">
              <a:latin typeface="Arial" panose="020B0604020202020204" pitchFamily="34" charset="0"/>
            </a:endParaRPr>
          </a:p>
        </p:txBody>
      </p:sp>
      <p:sp>
        <p:nvSpPr>
          <p:cNvPr id="26627" name="Rectangle 7"/>
          <p:cNvSpPr txBox="1">
            <a:spLocks noGrp="1" noChangeArrowheads="1"/>
          </p:cNvSpPr>
          <p:nvPr/>
        </p:nvSpPr>
        <p:spPr bwMode="auto">
          <a:xfrm>
            <a:off x="4059181" y="8977133"/>
            <a:ext cx="3105348" cy="47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947" tIns="47474" rIns="94947" bIns="47474"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1D62B5B0-44DA-4331-9583-8411D6CD844F}" type="slidenum">
              <a:rPr lang="en-GB" altLang="en-US" sz="1200">
                <a:latin typeface="Arial" panose="020B0604020202020204" pitchFamily="34" charset="0"/>
              </a:rPr>
              <a:pPr algn="r" eaLnBrk="1" hangingPunct="1"/>
              <a:t>16</a:t>
            </a:fld>
            <a:endParaRPr lang="en-GB" altLang="en-US" sz="1200">
              <a:latin typeface="Arial" panose="020B0604020202020204" pitchFamily="34" charset="0"/>
            </a:endParaRPr>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u="sng" dirty="0" smtClean="0"/>
              <a:t>Blocking examples</a:t>
            </a:r>
            <a:r>
              <a:rPr lang="en-GB" altLang="en-US" dirty="0" smtClean="0"/>
              <a:t>:</a:t>
            </a:r>
          </a:p>
          <a:p>
            <a:pPr eaLnBrk="1" hangingPunct="1"/>
            <a:r>
              <a:rPr lang="en-GB" altLang="en-US" dirty="0" smtClean="0"/>
              <a:t>Patient: “Nurse, am I going to die?” </a:t>
            </a:r>
          </a:p>
          <a:p>
            <a:pPr eaLnBrk="1" hangingPunct="1"/>
            <a:endParaRPr lang="en-GB" altLang="en-US" dirty="0" smtClean="0"/>
          </a:p>
          <a:p>
            <a:pPr eaLnBrk="1" hangingPunct="1"/>
            <a:r>
              <a:rPr lang="en-GB" altLang="en-US" dirty="0" smtClean="0"/>
              <a:t>Nurse: “Do you know what, you could speak to the nightshift</a:t>
            </a:r>
            <a:r>
              <a:rPr lang="en-GB" altLang="en-US" baseline="0" dirty="0" smtClean="0"/>
              <a:t> staff </a:t>
            </a:r>
            <a:r>
              <a:rPr lang="en-GB" altLang="en-US" dirty="0" smtClean="0"/>
              <a:t>about that…” (</a:t>
            </a:r>
            <a:r>
              <a:rPr lang="en-GB" altLang="en-US" b="1" i="1" dirty="0" smtClean="0"/>
              <a:t>Passing the buck</a:t>
            </a:r>
            <a:r>
              <a:rPr lang="en-GB" altLang="en-US" dirty="0" smtClean="0"/>
              <a:t>)</a:t>
            </a:r>
          </a:p>
          <a:p>
            <a:pPr eaLnBrk="1" hangingPunct="1"/>
            <a:r>
              <a:rPr lang="en-GB" altLang="en-US" dirty="0" smtClean="0"/>
              <a:t>Nurse: “No, not on my shift.” (</a:t>
            </a:r>
            <a:r>
              <a:rPr lang="en-GB" altLang="en-US" b="1" i="1" dirty="0" smtClean="0"/>
              <a:t>Jollying along comments</a:t>
            </a:r>
            <a:r>
              <a:rPr lang="en-GB" altLang="en-US" dirty="0" smtClean="0"/>
              <a:t>)</a:t>
            </a:r>
          </a:p>
          <a:p>
            <a:pPr defTabSz="949478"/>
            <a:r>
              <a:rPr lang="en-GB" altLang="en-US" dirty="0" smtClean="0"/>
              <a:t>Nurse: “Everyone feels like that” (</a:t>
            </a:r>
            <a:r>
              <a:rPr lang="en-GB" altLang="en-US" b="1" i="1" dirty="0" smtClean="0"/>
              <a:t>Normalising</a:t>
            </a:r>
            <a:r>
              <a:rPr lang="en-GB" altLang="en-US" dirty="0" smtClean="0"/>
              <a:t>)</a:t>
            </a:r>
          </a:p>
          <a:p>
            <a:pPr eaLnBrk="1" hangingPunct="1"/>
            <a:r>
              <a:rPr lang="en-GB" altLang="en-US" dirty="0" smtClean="0"/>
              <a:t>Nurse: “Of course you’re not dying.” (</a:t>
            </a:r>
            <a:r>
              <a:rPr lang="en-GB" altLang="en-US" b="1" i="1" dirty="0" smtClean="0"/>
              <a:t>Premature or false reassurance</a:t>
            </a:r>
            <a:r>
              <a:rPr lang="en-GB" altLang="en-US" dirty="0" smtClean="0"/>
              <a:t>)</a:t>
            </a:r>
          </a:p>
          <a:p>
            <a:pPr eaLnBrk="1" hangingPunct="1"/>
            <a:r>
              <a:rPr lang="en-GB" altLang="en-US" dirty="0" smtClean="0"/>
              <a:t>Nurse: “Did you manage to get the radio working last night?” (</a:t>
            </a:r>
            <a:r>
              <a:rPr lang="en-GB" altLang="en-US" b="1" i="1" dirty="0" smtClean="0"/>
              <a:t>Switching topics</a:t>
            </a:r>
            <a:r>
              <a:rPr lang="en-GB" altLang="en-US" dirty="0" smtClean="0"/>
              <a:t>)</a:t>
            </a:r>
          </a:p>
          <a:p>
            <a:pPr eaLnBrk="1" hangingPunct="1"/>
            <a:r>
              <a:rPr lang="en-GB" altLang="en-US" dirty="0" smtClean="0"/>
              <a:t>Nurse: “</a:t>
            </a:r>
            <a:r>
              <a:rPr lang="en-GB" altLang="en-US" dirty="0" err="1" smtClean="0"/>
              <a:t>Awh</a:t>
            </a:r>
            <a:r>
              <a:rPr lang="en-GB" altLang="en-US" dirty="0" smtClean="0"/>
              <a:t>, you’re fine. Listen, there are poorer souls than you in here.” (</a:t>
            </a:r>
            <a:r>
              <a:rPr lang="en-GB" altLang="en-US" b="1" i="1" dirty="0" smtClean="0"/>
              <a:t>Premature or false reassurance</a:t>
            </a:r>
            <a:r>
              <a:rPr lang="en-GB" altLang="en-US" dirty="0" smtClean="0"/>
              <a:t>)</a:t>
            </a:r>
          </a:p>
          <a:p>
            <a:pPr eaLnBrk="1" hangingPunct="1"/>
            <a:r>
              <a:rPr lang="en-GB" altLang="en-US" dirty="0" smtClean="0"/>
              <a:t>Nurse: “What goodies did your wife bring you up last night?” (</a:t>
            </a:r>
            <a:r>
              <a:rPr lang="en-GB" altLang="en-US" b="1" i="1" dirty="0" smtClean="0"/>
              <a:t>Switching focus to relatives</a:t>
            </a:r>
            <a:r>
              <a:rPr lang="en-GB" altLang="en-US" dirty="0" smtClean="0"/>
              <a:t>)</a:t>
            </a:r>
          </a:p>
        </p:txBody>
      </p:sp>
    </p:spTree>
    <p:extLst>
      <p:ext uri="{BB962C8B-B14F-4D97-AF65-F5344CB8AC3E}">
        <p14:creationId xmlns:p14="http://schemas.microsoft.com/office/powerpoint/2010/main" val="324163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Once all notes collected,  share</a:t>
            </a:r>
            <a:r>
              <a:rPr lang="en-GB" altLang="en-US" baseline="0" dirty="0" smtClean="0"/>
              <a:t> with class that we will discuss and respond later.</a:t>
            </a:r>
          </a:p>
          <a:p>
            <a:r>
              <a:rPr lang="en-GB" altLang="en-US" baseline="0" dirty="0" smtClean="0"/>
              <a:t>Facilitators will theme questions to help with discussions.</a:t>
            </a:r>
          </a:p>
          <a:p>
            <a:r>
              <a:rPr lang="en-GB" altLang="en-US" baseline="0" dirty="0" smtClean="0"/>
              <a:t>                                 </a:t>
            </a:r>
          </a:p>
          <a:p>
            <a:r>
              <a:rPr lang="en-GB" altLang="en-US" dirty="0" smtClean="0"/>
              <a:t>Cover as many as you can using the communication skills strategies that class have learned from previous group work.</a:t>
            </a:r>
          </a:p>
          <a:p>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17</a:t>
            </a:fld>
            <a:endParaRPr lang="en-GB"/>
          </a:p>
        </p:txBody>
      </p:sp>
    </p:spTree>
    <p:extLst>
      <p:ext uri="{BB962C8B-B14F-4D97-AF65-F5344CB8AC3E}">
        <p14:creationId xmlns:p14="http://schemas.microsoft.com/office/powerpoint/2010/main" val="2144470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4C0532-F362-4DB9-BCA0-FCABBF249CF3}" type="slidenum">
              <a:rPr lang="en-GB" smtClean="0"/>
              <a:t>18</a:t>
            </a:fld>
            <a:endParaRPr lang="en-GB"/>
          </a:p>
        </p:txBody>
      </p:sp>
    </p:spTree>
    <p:extLst>
      <p:ext uri="{BB962C8B-B14F-4D97-AF65-F5344CB8AC3E}">
        <p14:creationId xmlns:p14="http://schemas.microsoft.com/office/powerpoint/2010/main" val="1544644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4C0532-F362-4DB9-BCA0-FCABBF249CF3}" type="slidenum">
              <a:rPr lang="en-GB" smtClean="0"/>
              <a:t>19</a:t>
            </a:fld>
            <a:endParaRPr lang="en-GB"/>
          </a:p>
        </p:txBody>
      </p:sp>
    </p:spTree>
    <p:extLst>
      <p:ext uri="{BB962C8B-B14F-4D97-AF65-F5344CB8AC3E}">
        <p14:creationId xmlns:p14="http://schemas.microsoft.com/office/powerpoint/2010/main" val="267652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4C0532-F362-4DB9-BCA0-FCABBF249CF3}" type="slidenum">
              <a:rPr lang="en-GB" smtClean="0"/>
              <a:t>2</a:t>
            </a:fld>
            <a:endParaRPr lang="en-GB"/>
          </a:p>
        </p:txBody>
      </p:sp>
    </p:spTree>
    <p:extLst>
      <p:ext uri="{BB962C8B-B14F-4D97-AF65-F5344CB8AC3E}">
        <p14:creationId xmlns:p14="http://schemas.microsoft.com/office/powerpoint/2010/main" val="306300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4C0532-F362-4DB9-BCA0-FCABBF249CF3}" type="slidenum">
              <a:rPr lang="en-GB" smtClean="0"/>
              <a:t>20</a:t>
            </a:fld>
            <a:endParaRPr lang="en-GB"/>
          </a:p>
        </p:txBody>
      </p:sp>
    </p:spTree>
    <p:extLst>
      <p:ext uri="{BB962C8B-B14F-4D97-AF65-F5344CB8AC3E}">
        <p14:creationId xmlns:p14="http://schemas.microsoft.com/office/powerpoint/2010/main" val="3843273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21</a:t>
            </a:fld>
            <a:endParaRPr lang="en-GB"/>
          </a:p>
        </p:txBody>
      </p:sp>
    </p:spTree>
    <p:extLst>
      <p:ext uri="{BB962C8B-B14F-4D97-AF65-F5344CB8AC3E}">
        <p14:creationId xmlns:p14="http://schemas.microsoft.com/office/powerpoint/2010/main" val="1447482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22</a:t>
            </a:fld>
            <a:endParaRPr lang="en-GB"/>
          </a:p>
        </p:txBody>
      </p:sp>
    </p:spTree>
    <p:extLst>
      <p:ext uri="{BB962C8B-B14F-4D97-AF65-F5344CB8AC3E}">
        <p14:creationId xmlns:p14="http://schemas.microsoft.com/office/powerpoint/2010/main" val="3281401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what communication models are …</a:t>
            </a:r>
          </a:p>
          <a:p>
            <a:r>
              <a:rPr lang="en-GB" dirty="0" smtClean="0"/>
              <a:t>This </a:t>
            </a:r>
            <a:r>
              <a:rPr lang="en-GB" dirty="0"/>
              <a:t>is the model used by medical students and doctors to break bad news. Tell the class that there are many models for BBN. </a:t>
            </a:r>
          </a:p>
          <a:p>
            <a:endParaRPr lang="en-GB" dirty="0"/>
          </a:p>
          <a:p>
            <a:r>
              <a:rPr lang="en-GB" dirty="0"/>
              <a:t>S</a:t>
            </a:r>
            <a:r>
              <a:rPr lang="en-GB" b="1" dirty="0"/>
              <a:t>-Setting</a:t>
            </a:r>
            <a:r>
              <a:rPr lang="en-GB" dirty="0"/>
              <a:t> up the interview. </a:t>
            </a:r>
            <a:r>
              <a:rPr lang="en-GB" dirty="0" smtClean="0"/>
              <a:t>Its about </a:t>
            </a:r>
            <a:r>
              <a:rPr lang="en-GB" dirty="0" err="1" smtClean="0"/>
              <a:t>Preperation</a:t>
            </a:r>
            <a:r>
              <a:rPr lang="en-GB" dirty="0" smtClean="0"/>
              <a:t>.</a:t>
            </a:r>
            <a:r>
              <a:rPr lang="en-GB" baseline="0" dirty="0" smtClean="0"/>
              <a:t> </a:t>
            </a:r>
            <a:r>
              <a:rPr lang="en-GB" baseline="0" dirty="0" err="1" smtClean="0"/>
              <a:t>Eg</a:t>
            </a:r>
            <a:r>
              <a:rPr lang="en-GB" baseline="0" dirty="0" smtClean="0"/>
              <a:t>. Finding a quiet place , handing over keys , limiting interruptions , water , tissues , seating</a:t>
            </a:r>
            <a:endParaRPr lang="en-GB" dirty="0"/>
          </a:p>
          <a:p>
            <a:r>
              <a:rPr lang="en-GB" dirty="0" smtClean="0"/>
              <a:t>P-</a:t>
            </a:r>
            <a:r>
              <a:rPr lang="en-GB" b="1" dirty="0" smtClean="0"/>
              <a:t>Perception</a:t>
            </a:r>
            <a:r>
              <a:rPr lang="en-GB" dirty="0"/>
              <a:t>. This is your checking question. What does the patient understand? What have they been told so far? </a:t>
            </a:r>
          </a:p>
          <a:p>
            <a:r>
              <a:rPr lang="en-GB" dirty="0" smtClean="0"/>
              <a:t>I-Obtaining</a:t>
            </a:r>
            <a:r>
              <a:rPr lang="en-GB" b="1" dirty="0" smtClean="0"/>
              <a:t> </a:t>
            </a:r>
            <a:r>
              <a:rPr lang="en-GB" b="1" dirty="0"/>
              <a:t>Invitation</a:t>
            </a:r>
            <a:r>
              <a:rPr lang="en-GB" dirty="0"/>
              <a:t>. Asking the patient is it ok to talk? Do you have their consent? Do they want their relative/friend present? </a:t>
            </a:r>
          </a:p>
          <a:p>
            <a:r>
              <a:rPr lang="en-GB" dirty="0" smtClean="0"/>
              <a:t>K-Giving </a:t>
            </a:r>
            <a:r>
              <a:rPr lang="en-GB" b="1" dirty="0"/>
              <a:t>Knowledge</a:t>
            </a:r>
            <a:r>
              <a:rPr lang="en-GB" dirty="0"/>
              <a:t> and information to the patient. Is the patient happy to have all the information or do they just want the pertinent points? (chunk and check-3 pieces of information. </a:t>
            </a:r>
            <a:r>
              <a:rPr lang="en-GB" dirty="0" err="1"/>
              <a:t>Eg</a:t>
            </a:r>
            <a:r>
              <a:rPr lang="en-GB" dirty="0"/>
              <a:t>. We have the results of your scan, Mr Smith. Unfortunately (warning shot) it shows a cancer in your left lung. We would like to discuss treatment options that may help). </a:t>
            </a:r>
          </a:p>
          <a:p>
            <a:r>
              <a:rPr lang="en-GB" dirty="0" smtClean="0"/>
              <a:t>E-Addressing </a:t>
            </a:r>
            <a:r>
              <a:rPr lang="en-GB" dirty="0"/>
              <a:t>the patient’s </a:t>
            </a:r>
            <a:r>
              <a:rPr lang="en-GB" b="1" dirty="0"/>
              <a:t>Emotions</a:t>
            </a:r>
            <a:r>
              <a:rPr lang="en-GB" dirty="0"/>
              <a:t> with empathetic responses. This is acknowledging feelings. Compassionate concern on how the patient is feeling after what you have told them. </a:t>
            </a:r>
          </a:p>
          <a:p>
            <a:r>
              <a:rPr lang="en-GB" dirty="0" smtClean="0"/>
              <a:t>S-</a:t>
            </a:r>
            <a:r>
              <a:rPr lang="en-GB" b="1" dirty="0" smtClean="0"/>
              <a:t> </a:t>
            </a:r>
            <a:r>
              <a:rPr lang="en-GB" b="1" dirty="0"/>
              <a:t>Strategy </a:t>
            </a:r>
            <a:r>
              <a:rPr lang="en-GB" dirty="0"/>
              <a:t>and </a:t>
            </a:r>
            <a:r>
              <a:rPr lang="en-GB" b="1" dirty="0"/>
              <a:t>Summary . </a:t>
            </a:r>
            <a:r>
              <a:rPr lang="en-GB" dirty="0"/>
              <a:t>This is the follow up plan about what next happens to the patient and the summary is either asking the patient what they have understood from the interaction or the health professional summarising</a:t>
            </a:r>
          </a:p>
        </p:txBody>
      </p:sp>
      <p:sp>
        <p:nvSpPr>
          <p:cNvPr id="4" name="Slide Number Placeholder 3"/>
          <p:cNvSpPr>
            <a:spLocks noGrp="1"/>
          </p:cNvSpPr>
          <p:nvPr>
            <p:ph type="sldNum" sz="quarter" idx="10"/>
          </p:nvPr>
        </p:nvSpPr>
        <p:spPr/>
        <p:txBody>
          <a:bodyPr/>
          <a:lstStyle/>
          <a:p>
            <a:fld id="{BB4C0532-F362-4DB9-BCA0-FCABBF249CF3}" type="slidenum">
              <a:rPr lang="en-GB" smtClean="0"/>
              <a:t>23</a:t>
            </a:fld>
            <a:endParaRPr lang="en-GB"/>
          </a:p>
        </p:txBody>
      </p:sp>
    </p:spTree>
    <p:extLst>
      <p:ext uri="{BB962C8B-B14F-4D97-AF65-F5344CB8AC3E}">
        <p14:creationId xmlns:p14="http://schemas.microsoft.com/office/powerpoint/2010/main" val="3056432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GB" dirty="0" smtClean="0">
                <a:solidFill>
                  <a:schemeClr val="tx1"/>
                </a:solidFill>
                <a:hlinkClick r:id="rId3"/>
              </a:rPr>
              <a:t>REDMAP (youtube.com)</a:t>
            </a:r>
            <a:endParaRPr lang="en-GB" dirty="0" smtClean="0">
              <a:solidFill>
                <a:schemeClr val="tx1"/>
              </a:solidFill>
            </a:endParaRPr>
          </a:p>
          <a:p>
            <a:endParaRPr lang="en-GB" altLang="en-US" dirty="0" smtClean="0"/>
          </a:p>
          <a:p>
            <a:r>
              <a:rPr lang="en-GB" altLang="en-US" dirty="0" smtClean="0"/>
              <a:t>So here is a tool</a:t>
            </a:r>
            <a:r>
              <a:rPr lang="en-GB" altLang="en-US" baseline="0" dirty="0" smtClean="0"/>
              <a:t> that might help with challenging but necessary conversations.</a:t>
            </a:r>
          </a:p>
          <a:p>
            <a:r>
              <a:rPr lang="en-GB" altLang="en-US" baseline="0" dirty="0" smtClean="0"/>
              <a:t>It can </a:t>
            </a:r>
            <a:r>
              <a:rPr lang="en-GB" altLang="en-US" dirty="0" smtClean="0"/>
              <a:t>aid /help support effective communication , necessary conversations around  future care planning and care around dying.</a:t>
            </a:r>
          </a:p>
          <a:p>
            <a:r>
              <a:rPr lang="en-GB" altLang="en-US" dirty="0" smtClean="0"/>
              <a:t> </a:t>
            </a:r>
            <a:r>
              <a:rPr lang="en-GB" altLang="en-US" dirty="0" smtClean="0">
                <a:solidFill>
                  <a:srgbClr val="000000"/>
                </a:solidFill>
              </a:rPr>
              <a:t>It a simple 6 step to</a:t>
            </a:r>
            <a:r>
              <a:rPr lang="en-GB" altLang="en-US" baseline="0" dirty="0" smtClean="0">
                <a:solidFill>
                  <a:srgbClr val="000000"/>
                </a:solidFill>
              </a:rPr>
              <a:t> help with </a:t>
            </a:r>
            <a:r>
              <a:rPr lang="en-GB" altLang="en-US" dirty="0" smtClean="0">
                <a:solidFill>
                  <a:srgbClr val="000000"/>
                </a:solidFill>
              </a:rPr>
              <a:t>planning treatment and care when a persons health is deteriorating.</a:t>
            </a:r>
          </a:p>
          <a:p>
            <a:pPr eaLnBrk="1" hangingPunct="1">
              <a:spcBef>
                <a:spcPct val="0"/>
              </a:spcBef>
            </a:pPr>
            <a:endParaRPr lang="en-GB" altLang="en-US" dirty="0" smtClean="0">
              <a:solidFill>
                <a:srgbClr val="000000"/>
              </a:solidFill>
            </a:endParaRPr>
          </a:p>
          <a:p>
            <a:pPr eaLnBrk="1" hangingPunct="1">
              <a:spcBef>
                <a:spcPct val="0"/>
              </a:spcBef>
            </a:pPr>
            <a:r>
              <a:rPr lang="en-GB" altLang="en-US" dirty="0" smtClean="0">
                <a:solidFill>
                  <a:srgbClr val="000000"/>
                </a:solidFill>
              </a:rPr>
              <a:t>It</a:t>
            </a:r>
            <a:r>
              <a:rPr lang="en-GB" altLang="en-US" baseline="0" dirty="0" smtClean="0">
                <a:solidFill>
                  <a:srgbClr val="000000"/>
                </a:solidFill>
              </a:rPr>
              <a:t> </a:t>
            </a:r>
            <a:r>
              <a:rPr lang="en-GB" altLang="en-US" dirty="0" smtClean="0">
                <a:solidFill>
                  <a:srgbClr val="000000"/>
                </a:solidFill>
              </a:rPr>
              <a:t>supports parallel planning … that is hoping for the best while preparing for the worst</a:t>
            </a:r>
            <a:r>
              <a:rPr lang="en-GB" altLang="en-US" baseline="0" dirty="0" smtClean="0">
                <a:solidFill>
                  <a:srgbClr val="000000"/>
                </a:solidFill>
              </a:rPr>
              <a:t> / a </a:t>
            </a:r>
            <a:r>
              <a:rPr lang="en-GB" altLang="en-US" dirty="0" smtClean="0">
                <a:solidFill>
                  <a:srgbClr val="000000"/>
                </a:solidFill>
              </a:rPr>
              <a:t>poorer outcome.  This is important when</a:t>
            </a:r>
            <a:r>
              <a:rPr lang="en-GB" altLang="en-US" baseline="0" dirty="0" smtClean="0">
                <a:solidFill>
                  <a:srgbClr val="000000"/>
                </a:solidFill>
              </a:rPr>
              <a:t> there is </a:t>
            </a:r>
            <a:r>
              <a:rPr lang="en-GB" altLang="en-US" baseline="0" dirty="0" err="1" smtClean="0">
                <a:solidFill>
                  <a:srgbClr val="000000"/>
                </a:solidFill>
              </a:rPr>
              <a:t>uncerainity</a:t>
            </a:r>
            <a:r>
              <a:rPr lang="en-GB" altLang="en-US" baseline="0" dirty="0" smtClean="0">
                <a:solidFill>
                  <a:srgbClr val="000000"/>
                </a:solidFill>
              </a:rPr>
              <a:t>.</a:t>
            </a:r>
            <a:endParaRPr lang="en-GB" altLang="en-US" dirty="0" smtClean="0">
              <a:solidFill>
                <a:srgbClr val="000000"/>
              </a:solidFill>
            </a:endParaRPr>
          </a:p>
          <a:p>
            <a:pPr eaLnBrk="1" hangingPunct="1">
              <a:spcBef>
                <a:spcPct val="0"/>
              </a:spcBef>
            </a:pPr>
            <a:r>
              <a:rPr lang="en-GB" altLang="en-US" dirty="0" smtClean="0">
                <a:solidFill>
                  <a:srgbClr val="000000"/>
                </a:solidFill>
              </a:rPr>
              <a:t>The order of the steps is important . </a:t>
            </a:r>
          </a:p>
          <a:p>
            <a:pPr eaLnBrk="1" hangingPunct="1">
              <a:spcBef>
                <a:spcPct val="0"/>
              </a:spcBef>
            </a:pPr>
            <a:endParaRPr lang="en-GB" altLang="en-US" dirty="0" smtClean="0">
              <a:solidFill>
                <a:srgbClr val="000000"/>
              </a:solidFill>
            </a:endParaRPr>
          </a:p>
          <a:p>
            <a:pPr eaLnBrk="1" hangingPunct="1">
              <a:spcBef>
                <a:spcPct val="0"/>
              </a:spcBef>
            </a:pPr>
            <a:r>
              <a:rPr lang="en-GB" altLang="en-US" b="1" dirty="0" smtClean="0">
                <a:solidFill>
                  <a:srgbClr val="000000"/>
                </a:solidFill>
              </a:rPr>
              <a:t>ASK :</a:t>
            </a:r>
            <a:r>
              <a:rPr lang="en-GB" altLang="en-US" b="1" baseline="0" dirty="0" smtClean="0">
                <a:solidFill>
                  <a:srgbClr val="000000"/>
                </a:solidFill>
              </a:rPr>
              <a:t> Has anyone seen or </a:t>
            </a:r>
            <a:r>
              <a:rPr lang="en-GB" altLang="en-US" b="1" dirty="0" smtClean="0">
                <a:solidFill>
                  <a:srgbClr val="000000"/>
                </a:solidFill>
              </a:rPr>
              <a:t>used this before ?  </a:t>
            </a:r>
          </a:p>
          <a:p>
            <a:pPr eaLnBrk="1" hangingPunct="1">
              <a:spcBef>
                <a:spcPct val="0"/>
              </a:spcBef>
            </a:pPr>
            <a:r>
              <a:rPr lang="en-GB" altLang="en-US" b="1" dirty="0" smtClean="0">
                <a:solidFill>
                  <a:srgbClr val="000000"/>
                </a:solidFill>
              </a:rPr>
              <a:t>Hand</a:t>
            </a:r>
            <a:r>
              <a:rPr lang="en-GB" altLang="en-US" b="1" baseline="0" dirty="0" smtClean="0">
                <a:solidFill>
                  <a:srgbClr val="000000"/>
                </a:solidFill>
              </a:rPr>
              <a:t> out copies of REDMAP </a:t>
            </a:r>
          </a:p>
          <a:p>
            <a:pPr eaLnBrk="1" hangingPunct="1">
              <a:spcBef>
                <a:spcPct val="0"/>
              </a:spcBef>
            </a:pPr>
            <a:endParaRPr lang="en-GB" altLang="en-US" dirty="0" smtClean="0">
              <a:solidFill>
                <a:srgbClr val="000000"/>
              </a:solidFill>
            </a:endParaRPr>
          </a:p>
          <a:p>
            <a:pPr eaLnBrk="1" hangingPunct="1">
              <a:spcBef>
                <a:spcPct val="0"/>
              </a:spcBef>
            </a:pPr>
            <a:r>
              <a:rPr lang="en-GB" altLang="en-US" b="1" dirty="0" smtClean="0">
                <a:solidFill>
                  <a:srgbClr val="000000"/>
                </a:solidFill>
              </a:rPr>
              <a:t>Ready</a:t>
            </a:r>
            <a:r>
              <a:rPr lang="en-GB" altLang="en-US" dirty="0" smtClean="0">
                <a:solidFill>
                  <a:srgbClr val="000000"/>
                </a:solidFill>
              </a:rPr>
              <a:t> – People benefit from knowing what the discussion is about.</a:t>
            </a:r>
            <a:r>
              <a:rPr lang="en-GB" altLang="en-US" baseline="0" dirty="0" smtClean="0">
                <a:solidFill>
                  <a:srgbClr val="000000"/>
                </a:solidFill>
              </a:rPr>
              <a:t> </a:t>
            </a:r>
            <a:r>
              <a:rPr lang="en-GB" altLang="en-US" dirty="0" smtClean="0">
                <a:solidFill>
                  <a:srgbClr val="000000"/>
                </a:solidFill>
              </a:rPr>
              <a:t>Encourage them to involve family, </a:t>
            </a:r>
            <a:r>
              <a:rPr lang="en-GB" altLang="en-US" dirty="0" err="1" smtClean="0">
                <a:solidFill>
                  <a:srgbClr val="000000"/>
                </a:solidFill>
              </a:rPr>
              <a:t>PoA</a:t>
            </a:r>
            <a:endParaRPr lang="en-GB" altLang="en-US" dirty="0" smtClean="0">
              <a:solidFill>
                <a:srgbClr val="000000"/>
              </a:solidFill>
            </a:endParaRPr>
          </a:p>
          <a:p>
            <a:pPr eaLnBrk="1" hangingPunct="1">
              <a:spcBef>
                <a:spcPct val="0"/>
              </a:spcBef>
            </a:pPr>
            <a:r>
              <a:rPr lang="en-GB" altLang="en-US" b="1" dirty="0" smtClean="0">
                <a:solidFill>
                  <a:srgbClr val="000000"/>
                </a:solidFill>
              </a:rPr>
              <a:t>Expect</a:t>
            </a:r>
            <a:r>
              <a:rPr lang="en-GB" altLang="en-US" dirty="0" smtClean="0">
                <a:solidFill>
                  <a:srgbClr val="000000"/>
                </a:solidFill>
              </a:rPr>
              <a:t> – we need to have a good idea of what people know and expect to happen.  They may have questions or worries they want to talk about.</a:t>
            </a:r>
          </a:p>
          <a:p>
            <a:pPr eaLnBrk="1" hangingPunct="1">
              <a:spcBef>
                <a:spcPct val="0"/>
              </a:spcBef>
            </a:pPr>
            <a:r>
              <a:rPr lang="en-GB" altLang="en-US" b="1" dirty="0" smtClean="0">
                <a:solidFill>
                  <a:srgbClr val="000000"/>
                </a:solidFill>
              </a:rPr>
              <a:t>Diagnosis</a:t>
            </a:r>
            <a:r>
              <a:rPr lang="en-GB" altLang="en-US" dirty="0" smtClean="0">
                <a:solidFill>
                  <a:srgbClr val="000000"/>
                </a:solidFill>
              </a:rPr>
              <a:t> – Now we are better prepared to share information to the person and those close to them – this may be bad news.  Begin with what we do not – then what we don’t.</a:t>
            </a:r>
          </a:p>
          <a:p>
            <a:pPr eaLnBrk="1" hangingPunct="1">
              <a:spcBef>
                <a:spcPct val="0"/>
              </a:spcBef>
            </a:pPr>
            <a:r>
              <a:rPr lang="en-GB" altLang="en-US" b="1" dirty="0" smtClean="0">
                <a:solidFill>
                  <a:srgbClr val="000000"/>
                </a:solidFill>
              </a:rPr>
              <a:t>Matters</a:t>
            </a:r>
            <a:r>
              <a:rPr lang="en-GB" altLang="en-US" dirty="0" smtClean="0">
                <a:solidFill>
                  <a:srgbClr val="000000"/>
                </a:solidFill>
              </a:rPr>
              <a:t> – Asking people to tell us what is important to them comes after they have a reasonable understanding of their current situation and what might happen.</a:t>
            </a:r>
          </a:p>
          <a:p>
            <a:pPr eaLnBrk="1" hangingPunct="1">
              <a:spcBef>
                <a:spcPct val="0"/>
              </a:spcBef>
            </a:pPr>
            <a:r>
              <a:rPr lang="en-GB" altLang="en-US" b="1" dirty="0" smtClean="0">
                <a:solidFill>
                  <a:srgbClr val="000000"/>
                </a:solidFill>
              </a:rPr>
              <a:t>Action</a:t>
            </a:r>
            <a:r>
              <a:rPr lang="en-GB" altLang="en-US" dirty="0" smtClean="0">
                <a:solidFill>
                  <a:srgbClr val="000000"/>
                </a:solidFill>
              </a:rPr>
              <a:t> – In REDMAP we speak about what we CAN do first and are clear about treatments and what will not work or risk leaving a person in much poorer health.</a:t>
            </a:r>
          </a:p>
          <a:p>
            <a:pPr eaLnBrk="1" hangingPunct="1">
              <a:spcBef>
                <a:spcPct val="0"/>
              </a:spcBef>
            </a:pPr>
            <a:r>
              <a:rPr lang="en-GB" altLang="en-US" b="1" dirty="0" smtClean="0">
                <a:solidFill>
                  <a:srgbClr val="000000"/>
                </a:solidFill>
              </a:rPr>
              <a:t>Plan</a:t>
            </a:r>
            <a:r>
              <a:rPr lang="en-GB" altLang="en-US" dirty="0" smtClean="0">
                <a:solidFill>
                  <a:srgbClr val="000000"/>
                </a:solidFill>
              </a:rPr>
              <a:t> – Finally we make plans for treatment and care together.</a:t>
            </a:r>
          </a:p>
          <a:p>
            <a:endParaRPr lang="en-GB" altLang="en-US" dirty="0" smtClean="0"/>
          </a:p>
          <a:p>
            <a:endParaRPr lang="en-GB" altLang="en-US" dirty="0" smtClean="0"/>
          </a:p>
          <a:p>
            <a:endParaRPr lang="en-GB"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4152BD9A-190C-4A98-A92C-9438CC3BD803}" type="slidenum">
              <a:rPr lang="en-GB" altLang="en-US" smtClean="0"/>
              <a:pPr/>
              <a:t>24</a:t>
            </a:fld>
            <a:endParaRPr lang="en-GB" altLang="en-US" smtClean="0"/>
          </a:p>
        </p:txBody>
      </p:sp>
    </p:spTree>
    <p:extLst>
      <p:ext uri="{BB962C8B-B14F-4D97-AF65-F5344CB8AC3E}">
        <p14:creationId xmlns:p14="http://schemas.microsoft.com/office/powerpoint/2010/main" val="38313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Delivering the news of a death by telephone on Vimeo</a:t>
            </a:r>
            <a:endParaRPr lang="en-GB" dirty="0" smtClean="0"/>
          </a:p>
          <a:p>
            <a:r>
              <a:rPr lang="en-GB" dirty="0" smtClean="0"/>
              <a:t>Play video</a:t>
            </a:r>
            <a:r>
              <a:rPr lang="en-GB" baseline="0" dirty="0" smtClean="0"/>
              <a:t> </a:t>
            </a:r>
            <a:r>
              <a:rPr lang="en-GB" baseline="0" smtClean="0"/>
              <a:t>and si</a:t>
            </a:r>
            <a:r>
              <a:rPr lang="en-GB" smtClean="0"/>
              <a:t>Promote</a:t>
            </a:r>
            <a:r>
              <a:rPr lang="en-GB" baseline="0" smtClean="0"/>
              <a:t> </a:t>
            </a:r>
            <a:r>
              <a:rPr lang="en-GB" baseline="0" dirty="0" smtClean="0"/>
              <a:t>the SAD website </a:t>
            </a:r>
            <a:endParaRPr lang="en-GB" dirty="0" smtClean="0"/>
          </a:p>
          <a:p>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25</a:t>
            </a:fld>
            <a:endParaRPr lang="en-GB"/>
          </a:p>
        </p:txBody>
      </p:sp>
    </p:spTree>
    <p:extLst>
      <p:ext uri="{BB962C8B-B14F-4D97-AF65-F5344CB8AC3E}">
        <p14:creationId xmlns:p14="http://schemas.microsoft.com/office/powerpoint/2010/main" val="419172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Hand out REDMAP to all.</a:t>
            </a:r>
          </a:p>
          <a:p>
            <a:endParaRPr lang="en-GB" altLang="en-US" dirty="0" smtClean="0"/>
          </a:p>
          <a:p>
            <a:r>
              <a:rPr lang="en-GB" altLang="en-US" dirty="0" smtClean="0"/>
              <a:t>Discuss the REDMAP model as a tool to help with Future Care Planning/PPC &amp; PPD discussions. Developed by Kirsty Boyd, retired Palliative Care Consultant in Edinburgh, who is now developing the Strategic Palliative Care Strategy for Scotland.</a:t>
            </a:r>
          </a:p>
          <a:p>
            <a:r>
              <a:rPr lang="en-GB" altLang="en-US" dirty="0" smtClean="0"/>
              <a:t>Go through the REDMAP acronym and discuss each letter. </a:t>
            </a:r>
          </a:p>
          <a:p>
            <a:endParaRPr lang="en-GB" altLang="en-US" dirty="0" smtClean="0"/>
          </a:p>
          <a:p>
            <a:r>
              <a:rPr lang="en-GB" dirty="0" smtClean="0"/>
              <a:t>Discuss the REDMAP model as a tool to help with Future Care Planning and PPC/PPD discussions. Developed by Kirsty Boyd, retired Palliative Care Consultant in Edinburgh, who is now developing the Strategic Palliative Care Strategy for Scotland.</a:t>
            </a:r>
          </a:p>
          <a:p>
            <a:r>
              <a:rPr lang="en-GB" dirty="0" smtClean="0"/>
              <a:t>Go through the REDMAP acronym and discuss each letter before handing over to co-facilitator. </a:t>
            </a:r>
          </a:p>
          <a:p>
            <a:r>
              <a:rPr lang="en-GB" dirty="0" smtClean="0"/>
              <a:t>Co –facilitator explains ‘goldfish bowl’ technique to group and asks for a volunteer to play the nurse. Go through Mary’s scenario using REDMAP. One facilitator plays patient role (Mary) and the other facilitator leads the goldfish bowl and takes suggestions from the group at each stage of REDMAP. Ask group to provide feedback to the nurse on what non-verbal and verbal communication skills that they see being used effectively. Facilitator can also feedback what communication skills they have observed if need be.</a:t>
            </a:r>
          </a:p>
          <a:p>
            <a:endParaRPr lang="en-GB" altLang="en-US" dirty="0" smtClean="0"/>
          </a:p>
          <a:p>
            <a:endParaRPr lang="en-GB" altLang="en-US" dirty="0" smtClean="0"/>
          </a:p>
          <a:p>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26</a:t>
            </a:fld>
            <a:endParaRPr lang="en-GB"/>
          </a:p>
        </p:txBody>
      </p:sp>
    </p:spTree>
    <p:extLst>
      <p:ext uri="{BB962C8B-B14F-4D97-AF65-F5344CB8AC3E}">
        <p14:creationId xmlns:p14="http://schemas.microsoft.com/office/powerpoint/2010/main" val="1925742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Pick a scenario from the group and write it up on flip chart. </a:t>
            </a:r>
          </a:p>
          <a:p>
            <a:r>
              <a:rPr lang="en-GB" altLang="en-US" dirty="0" smtClean="0"/>
              <a:t>Alternative scenario follows </a:t>
            </a:r>
          </a:p>
          <a:p>
            <a:r>
              <a:rPr lang="en-GB" altLang="en-US" dirty="0" smtClean="0"/>
              <a:t>Discuss scenario with class and ask them to have an</a:t>
            </a:r>
            <a:r>
              <a:rPr lang="en-GB" altLang="en-US" baseline="0" dirty="0" smtClean="0"/>
              <a:t> aim /goal of conversation – write up</a:t>
            </a:r>
          </a:p>
          <a:p>
            <a:r>
              <a:rPr lang="en-GB" altLang="en-US" baseline="0" dirty="0" smtClean="0"/>
              <a:t>Ask for 3 things that they could do/ use to help them reach goal/ meet goal  in terms of communication ( objectives)</a:t>
            </a:r>
          </a:p>
          <a:p>
            <a:endParaRPr lang="en-GB" altLang="en-US" dirty="0" smtClean="0"/>
          </a:p>
          <a:p>
            <a:r>
              <a:rPr lang="en-GB" altLang="en-US" dirty="0" smtClean="0"/>
              <a:t>Now explain Goldfish bowl technique to class: </a:t>
            </a:r>
          </a:p>
          <a:p>
            <a:endParaRPr lang="en-GB" altLang="en-US" dirty="0" smtClean="0"/>
          </a:p>
          <a:p>
            <a:r>
              <a:rPr lang="en-GB" altLang="en-US" dirty="0" smtClean="0"/>
              <a:t>Two people</a:t>
            </a:r>
            <a:r>
              <a:rPr lang="en-GB" altLang="en-US" baseline="0" dirty="0" smtClean="0"/>
              <a:t> are required for demonstration purposes</a:t>
            </a:r>
            <a:r>
              <a:rPr lang="en-GB" altLang="en-US" dirty="0" smtClean="0"/>
              <a:t> - one playing health care professional the other a patient/resident/relative</a:t>
            </a:r>
          </a:p>
          <a:p>
            <a:r>
              <a:rPr lang="en-GB" altLang="en-US" dirty="0" smtClean="0"/>
              <a:t>Ask</a:t>
            </a:r>
            <a:r>
              <a:rPr lang="en-GB" altLang="en-US" baseline="0" dirty="0" smtClean="0"/>
              <a:t> for a group participant to play the Nurse.</a:t>
            </a:r>
          </a:p>
          <a:p>
            <a:endParaRPr lang="en-GB" altLang="en-US" dirty="0" smtClean="0"/>
          </a:p>
          <a:p>
            <a:r>
              <a:rPr lang="en-GB" altLang="en-US" dirty="0" smtClean="0"/>
              <a:t>The health care professional uses REDMAP to show the progress of discussion with patient/resident/relative. </a:t>
            </a:r>
          </a:p>
          <a:p>
            <a:r>
              <a:rPr lang="en-GB" altLang="en-US" dirty="0" smtClean="0"/>
              <a:t>The demonstration facilitator leads the goldfish bowl by taking suggestions from the class that the healthcare professional could use to help facilitate the discussion. </a:t>
            </a:r>
          </a:p>
          <a:p>
            <a:r>
              <a:rPr lang="en-GB" altLang="en-US" dirty="0" smtClean="0"/>
              <a:t>It is important to express that it is not the HCP skills that are on show.</a:t>
            </a:r>
          </a:p>
          <a:p>
            <a:r>
              <a:rPr lang="en-GB" altLang="en-US" dirty="0" smtClean="0"/>
              <a:t>The 2 individuals doing the role play parts must stay in role and not interact with the class.</a:t>
            </a:r>
            <a:r>
              <a:rPr lang="en-GB" altLang="en-US" baseline="0" dirty="0" smtClean="0"/>
              <a:t> </a:t>
            </a:r>
          </a:p>
          <a:p>
            <a:r>
              <a:rPr lang="en-GB" altLang="en-US" baseline="0" dirty="0" smtClean="0"/>
              <a:t>They </a:t>
            </a:r>
            <a:r>
              <a:rPr lang="en-GB" altLang="en-US" dirty="0" smtClean="0"/>
              <a:t>must only use the suggestions provided by the class and not ad lib or change the</a:t>
            </a:r>
            <a:r>
              <a:rPr lang="en-GB" altLang="en-US" baseline="0" dirty="0" smtClean="0"/>
              <a:t> wording of what someone says. ( they can use pen &amp; paper if this helps)</a:t>
            </a:r>
            <a:endParaRPr lang="en-GB" altLang="en-US" dirty="0" smtClean="0"/>
          </a:p>
          <a:p>
            <a:endParaRPr lang="en-GB" altLang="en-US" dirty="0" smtClean="0"/>
          </a:p>
          <a:p>
            <a:r>
              <a:rPr lang="en-GB" altLang="en-US" dirty="0" smtClean="0"/>
              <a:t>At each stage of REDMAP, the class are asked to provide feedback to the health care professional on what non-verbal and verbal communication skills that they see being used effectively. Lead facilitator can also feedback any communication skills they have observed,</a:t>
            </a:r>
            <a:r>
              <a:rPr lang="en-GB" altLang="en-US" baseline="0" dirty="0" smtClean="0"/>
              <a:t> to consolidate teaching.</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27</a:t>
            </a:fld>
            <a:endParaRPr lang="en-GB"/>
          </a:p>
        </p:txBody>
      </p:sp>
    </p:spTree>
    <p:extLst>
      <p:ext uri="{BB962C8B-B14F-4D97-AF65-F5344CB8AC3E}">
        <p14:creationId xmlns:p14="http://schemas.microsoft.com/office/powerpoint/2010/main" val="1166543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28</a:t>
            </a:fld>
            <a:endParaRPr lang="en-GB"/>
          </a:p>
        </p:txBody>
      </p:sp>
    </p:spTree>
    <p:extLst>
      <p:ext uri="{BB962C8B-B14F-4D97-AF65-F5344CB8AC3E}">
        <p14:creationId xmlns:p14="http://schemas.microsoft.com/office/powerpoint/2010/main" val="3424769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smtClean="0">
                <a:solidFill>
                  <a:schemeClr val="tx1"/>
                </a:solidFill>
                <a:hlinkClick r:id="rId3"/>
              </a:rPr>
              <a:t>REDMAP (youtube.com)</a:t>
            </a:r>
            <a:endParaRPr lang="en-GB" dirty="0" smtClean="0">
              <a:solidFill>
                <a:schemeClr val="tx1"/>
              </a:solidFill>
            </a:endParaRPr>
          </a:p>
          <a:p>
            <a:pPr defTabSz="931774">
              <a:defRPr/>
            </a:pPr>
            <a:endParaRPr lang="en-GB" altLang="en-US" dirty="0" smtClean="0">
              <a:solidFill>
                <a:schemeClr val="tx1"/>
              </a:solidFill>
            </a:endParaRPr>
          </a:p>
          <a:p>
            <a:pPr defTabSz="931774">
              <a:defRPr/>
            </a:pPr>
            <a:r>
              <a:rPr lang="en-GB" altLang="en-US" dirty="0" smtClean="0"/>
              <a:t>Explain that REDMAP is a communication tool which helps with difficult conversations and future care planning. Goldfish bowl with participants  to highlight structure. Leave slide on view to help nurses follow the tool. Discuss good communication strategies when following the REDMAP structure. Acknowledge feelings and use sensitive language before moving on to each step.</a:t>
            </a:r>
          </a:p>
          <a:p>
            <a:pPr defTabSz="931774">
              <a:defRPr/>
            </a:pPr>
            <a:endParaRPr lang="en-GB" altLang="en-US"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29</a:t>
            </a:fld>
            <a:endParaRPr lang="en-GB"/>
          </a:p>
        </p:txBody>
      </p:sp>
    </p:spTree>
    <p:extLst>
      <p:ext uri="{BB962C8B-B14F-4D97-AF65-F5344CB8AC3E}">
        <p14:creationId xmlns:p14="http://schemas.microsoft.com/office/powerpoint/2010/main" val="175929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4C0532-F362-4DB9-BCA0-FCABBF249CF3}" type="slidenum">
              <a:rPr lang="en-GB" smtClean="0"/>
              <a:t>3</a:t>
            </a:fld>
            <a:endParaRPr lang="en-GB"/>
          </a:p>
        </p:txBody>
      </p:sp>
    </p:spTree>
    <p:extLst>
      <p:ext uri="{BB962C8B-B14F-4D97-AF65-F5344CB8AC3E}">
        <p14:creationId xmlns:p14="http://schemas.microsoft.com/office/powerpoint/2010/main" val="240254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p>
          <a:p>
            <a:pPr eaLnBrk="1" hangingPunct="1">
              <a:spcBef>
                <a:spcPct val="0"/>
              </a:spcBef>
            </a:pPr>
            <a:r>
              <a:rPr lang="en-GB" altLang="en-US" dirty="0" smtClean="0"/>
              <a:t>Interesting slide to start off with as we can see how different</a:t>
            </a:r>
            <a:r>
              <a:rPr lang="en-GB" altLang="en-US" baseline="0" dirty="0" smtClean="0"/>
              <a:t> viewpoints can lead to misunderstanding. </a:t>
            </a:r>
          </a:p>
          <a:p>
            <a:r>
              <a:rPr lang="en-GB" dirty="0" smtClean="0"/>
              <a:t>Ask what is communication?</a:t>
            </a:r>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4</a:t>
            </a:fld>
            <a:endParaRPr lang="en-GB"/>
          </a:p>
        </p:txBody>
      </p:sp>
    </p:spTree>
    <p:extLst>
      <p:ext uri="{BB962C8B-B14F-4D97-AF65-F5344CB8AC3E}">
        <p14:creationId xmlns:p14="http://schemas.microsoft.com/office/powerpoint/2010/main" val="97230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b="0" i="0" kern="1200" dirty="0" smtClean="0">
                <a:solidFill>
                  <a:schemeClr val="tx1"/>
                </a:solidFill>
                <a:effectLst/>
                <a:latin typeface="+mn-lt"/>
                <a:ea typeface="+mn-ea"/>
                <a:cs typeface="+mn-cs"/>
              </a:rPr>
              <a:t>The</a:t>
            </a:r>
            <a:r>
              <a:rPr lang="en-GB" sz="1200" b="0" i="0" kern="1200" baseline="0" dirty="0" smtClean="0">
                <a:solidFill>
                  <a:schemeClr val="tx1"/>
                </a:solidFill>
                <a:effectLst/>
                <a:latin typeface="+mn-lt"/>
                <a:ea typeface="+mn-ea"/>
                <a:cs typeface="+mn-cs"/>
              </a:rPr>
              <a:t> evidence tells us that</a:t>
            </a:r>
            <a:r>
              <a:rPr lang="en-GB" sz="1200" b="0" i="0" kern="1200" dirty="0" smtClean="0">
                <a:solidFill>
                  <a:schemeClr val="tx1"/>
                </a:solidFill>
                <a:effectLst/>
                <a:latin typeface="+mn-lt"/>
                <a:ea typeface="+mn-ea"/>
                <a:cs typeface="+mn-cs"/>
              </a:rPr>
              <a:t> better communication leads to better care</a:t>
            </a:r>
            <a:r>
              <a:rPr lang="en-GB" sz="1200" b="0" i="0" kern="1200" baseline="0" dirty="0" smtClean="0">
                <a:solidFill>
                  <a:schemeClr val="tx1"/>
                </a:solidFill>
                <a:effectLst/>
                <a:latin typeface="+mn-lt"/>
                <a:ea typeface="+mn-ea"/>
                <a:cs typeface="+mn-cs"/>
              </a:rPr>
              <a:t> and the communication training has the potential to </a:t>
            </a:r>
            <a:r>
              <a:rPr lang="en-GB" sz="1200" b="0" i="0" kern="1200" dirty="0" smtClean="0">
                <a:solidFill>
                  <a:schemeClr val="tx1"/>
                </a:solidFill>
                <a:effectLst/>
                <a:latin typeface="+mn-lt"/>
                <a:ea typeface="+mn-ea"/>
                <a:cs typeface="+mn-cs"/>
              </a:rPr>
              <a:t>strengthen </a:t>
            </a:r>
          </a:p>
          <a:p>
            <a:pPr eaLnBrk="1" hangingPunct="1">
              <a:spcBef>
                <a:spcPct val="0"/>
              </a:spcBef>
            </a:pPr>
            <a:r>
              <a:rPr lang="en-GB" sz="1200" b="0" i="0" kern="1200" dirty="0" smtClean="0">
                <a:solidFill>
                  <a:schemeClr val="tx1"/>
                </a:solidFill>
                <a:effectLst/>
                <a:latin typeface="+mn-lt"/>
                <a:ea typeface="+mn-ea"/>
                <a:cs typeface="+mn-cs"/>
              </a:rPr>
              <a:t> patient experience, support staff wellbeing and build a more confident</a:t>
            </a:r>
            <a:r>
              <a:rPr lang="en-GB" sz="1200" b="0" i="0" kern="1200" baseline="0" dirty="0" smtClean="0">
                <a:solidFill>
                  <a:schemeClr val="tx1"/>
                </a:solidFill>
                <a:effectLst/>
                <a:latin typeface="+mn-lt"/>
                <a:ea typeface="+mn-ea"/>
                <a:cs typeface="+mn-cs"/>
              </a:rPr>
              <a:t> and</a:t>
            </a:r>
            <a:r>
              <a:rPr lang="en-GB" sz="1200" b="0" i="0" kern="1200" dirty="0" smtClean="0">
                <a:solidFill>
                  <a:schemeClr val="tx1"/>
                </a:solidFill>
                <a:effectLst/>
                <a:latin typeface="+mn-lt"/>
                <a:ea typeface="+mn-ea"/>
                <a:cs typeface="+mn-cs"/>
              </a:rPr>
              <a:t> resilient workforce.  </a:t>
            </a:r>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5</a:t>
            </a:fld>
            <a:endParaRPr lang="en-GB"/>
          </a:p>
        </p:txBody>
      </p:sp>
    </p:spTree>
    <p:extLst>
      <p:ext uri="{BB962C8B-B14F-4D97-AF65-F5344CB8AC3E}">
        <p14:creationId xmlns:p14="http://schemas.microsoft.com/office/powerpoint/2010/main" val="329824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altLang="en-US" dirty="0" smtClean="0"/>
              <a:t>Group work – use x2 separate flip charts to write down the verbal and non-verbal communication skills.</a:t>
            </a:r>
          </a:p>
          <a:p>
            <a:pPr defTabSz="931774">
              <a:defRPr/>
            </a:pPr>
            <a:r>
              <a:rPr lang="en-GB" altLang="en-US" dirty="0" smtClean="0"/>
              <a:t>Talk around each skill </a:t>
            </a:r>
          </a:p>
          <a:p>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6</a:t>
            </a:fld>
            <a:endParaRPr lang="en-GB"/>
          </a:p>
        </p:txBody>
      </p:sp>
    </p:spTree>
    <p:extLst>
      <p:ext uri="{BB962C8B-B14F-4D97-AF65-F5344CB8AC3E}">
        <p14:creationId xmlns:p14="http://schemas.microsoft.com/office/powerpoint/2010/main" val="85892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altLang="en-US" dirty="0" smtClean="0"/>
              <a:t>Talk around next two slides .. Tick off any skills noted in previous two exercises/ activities.</a:t>
            </a:r>
          </a:p>
          <a:p>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7</a:t>
            </a:fld>
            <a:endParaRPr lang="en-GB"/>
          </a:p>
        </p:txBody>
      </p:sp>
    </p:spTree>
    <p:extLst>
      <p:ext uri="{BB962C8B-B14F-4D97-AF65-F5344CB8AC3E}">
        <p14:creationId xmlns:p14="http://schemas.microsoft.com/office/powerpoint/2010/main" val="2443308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Compare to flip charts and validate group work.</a:t>
            </a:r>
          </a:p>
          <a:p>
            <a:endParaRPr lang="en-GB" altLang="en-US" dirty="0" smtClean="0"/>
          </a:p>
          <a:p>
            <a:r>
              <a:rPr lang="en-GB" altLang="en-US" dirty="0" smtClean="0"/>
              <a:t>Finish with: </a:t>
            </a:r>
            <a:r>
              <a:rPr lang="en-GB" altLang="en-US" dirty="0" err="1" smtClean="0"/>
              <a:t>Mehrabian’s</a:t>
            </a:r>
            <a:r>
              <a:rPr lang="en-GB" altLang="en-US" dirty="0" smtClean="0"/>
              <a:t> theory-how</a:t>
            </a:r>
            <a:r>
              <a:rPr lang="en-GB" altLang="en-US" baseline="0" dirty="0" smtClean="0"/>
              <a:t> is communication broken down into verbal and non verbal? Ask class. </a:t>
            </a:r>
          </a:p>
          <a:p>
            <a:endParaRPr lang="en-GB" altLang="en-US" baseline="0" dirty="0" smtClean="0"/>
          </a:p>
          <a:p>
            <a:r>
              <a:rPr lang="en-GB" altLang="en-US" baseline="0" dirty="0" smtClean="0"/>
              <a:t>7% verbal and 93% non verbal. </a:t>
            </a:r>
          </a:p>
          <a:p>
            <a:endParaRPr lang="en-GB" altLang="en-US" baseline="0" dirty="0" smtClean="0"/>
          </a:p>
          <a:p>
            <a:r>
              <a:rPr lang="en-GB" altLang="en-US" baseline="0" dirty="0" smtClean="0"/>
              <a:t>The 93% is broken down into 55% of the message conveyed through body language and 38% through expression and tone of voice. </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BB4C0532-F362-4DB9-BCA0-FCABBF249CF3}" type="slidenum">
              <a:rPr lang="en-GB" smtClean="0"/>
              <a:t>8</a:t>
            </a:fld>
            <a:endParaRPr lang="en-GB"/>
          </a:p>
        </p:txBody>
      </p:sp>
    </p:spTree>
    <p:extLst>
      <p:ext uri="{BB962C8B-B14F-4D97-AF65-F5344CB8AC3E}">
        <p14:creationId xmlns:p14="http://schemas.microsoft.com/office/powerpoint/2010/main" val="320500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4C0532-F362-4DB9-BCA0-FCABBF249CF3}" type="slidenum">
              <a:rPr lang="en-GB" smtClean="0"/>
              <a:t>9</a:t>
            </a:fld>
            <a:endParaRPr lang="en-GB"/>
          </a:p>
        </p:txBody>
      </p:sp>
    </p:spTree>
    <p:extLst>
      <p:ext uri="{BB962C8B-B14F-4D97-AF65-F5344CB8AC3E}">
        <p14:creationId xmlns:p14="http://schemas.microsoft.com/office/powerpoint/2010/main" val="140179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xmlns=""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7A2065B-06FF-4991-9F8A-4BE25457B479}"/>
              </a:ext>
            </a:extLst>
          </p:cNvPr>
          <p:cNvSpPr>
            <a:spLocks noGrp="1"/>
          </p:cNvSpPr>
          <p:nvPr>
            <p:ph type="dt" sz="half" idx="10"/>
          </p:nvPr>
        </p:nvSpPr>
        <p:spPr>
          <a:xfrm>
            <a:off x="912628" y="6356350"/>
            <a:ext cx="2743200" cy="365125"/>
          </a:xfrm>
          <a:prstGeom prst="rect">
            <a:avLst/>
          </a:prstGeom>
        </p:spPr>
        <p:txBody>
          <a:bodyPr/>
          <a:lstStyle/>
          <a:p>
            <a:fld id="{073F9EDF-FBCF-417D-8726-F9A2B6CCB27F}" type="datetime1">
              <a:rPr lang="en-US" smtClean="0"/>
              <a:t>2/11/2026</a:t>
            </a:fld>
            <a:endParaRPr lang="en-US"/>
          </a:p>
        </p:txBody>
      </p:sp>
      <p:sp>
        <p:nvSpPr>
          <p:cNvPr id="5" name="Footer Placeholder 4">
            <a:extLst>
              <a:ext uri="{FF2B5EF4-FFF2-40B4-BE49-F238E27FC236}">
                <a16:creationId xmlns:a16="http://schemas.microsoft.com/office/drawing/2014/main" xmlns="" id="{B20DF2FA-C604-45D8-A633-11D3742EC141}"/>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2EE5DA9-2D04-4850-AB9F-BD353816504A}"/>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12335973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5E4BB7-3F30-4C31-9BB2-8EC24FC0A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9EABC7-C044-44DE-B303-55A0581DA1E8}"/>
              </a:ext>
            </a:extLst>
          </p:cNvPr>
          <p:cNvSpPr>
            <a:spLocks noGrp="1"/>
          </p:cNvSpPr>
          <p:nvPr>
            <p:ph type="dt" sz="half" idx="10"/>
          </p:nvPr>
        </p:nvSpPr>
        <p:spPr>
          <a:xfrm>
            <a:off x="912628" y="6356350"/>
            <a:ext cx="2743200" cy="365125"/>
          </a:xfrm>
          <a:prstGeom prst="rect">
            <a:avLst/>
          </a:prstGeom>
        </p:spPr>
        <p:txBody>
          <a:bodyPr/>
          <a:lstStyle/>
          <a:p>
            <a:fld id="{E56375D3-930E-42F9-85C3-BFFEE5494D6C}" type="datetime1">
              <a:rPr lang="en-US" smtClean="0"/>
              <a:t>2/11/2026</a:t>
            </a:fld>
            <a:endParaRPr lang="en-US"/>
          </a:p>
        </p:txBody>
      </p:sp>
      <p:sp>
        <p:nvSpPr>
          <p:cNvPr id="5" name="Footer Placeholder 4">
            <a:extLst>
              <a:ext uri="{FF2B5EF4-FFF2-40B4-BE49-F238E27FC236}">
                <a16:creationId xmlns:a16="http://schemas.microsoft.com/office/drawing/2014/main" xmlns="" id="{4D4A63E1-5BC5-402E-9916-BAB84BCF0BB2}"/>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A2EF915-AF64-4ECC-8B1A-B7E6A89B7917}"/>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83475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D8705E-925D-4F57-8268-107CE3CF4C45}"/>
              </a:ext>
            </a:extLst>
          </p:cNvPr>
          <p:cNvSpPr>
            <a:spLocks noGrp="1"/>
          </p:cNvSpPr>
          <p:nvPr>
            <p:ph type="dt" sz="half" idx="10"/>
          </p:nvPr>
        </p:nvSpPr>
        <p:spPr>
          <a:xfrm>
            <a:off x="912628" y="6356350"/>
            <a:ext cx="2743200" cy="365125"/>
          </a:xfrm>
          <a:prstGeom prst="rect">
            <a:avLst/>
          </a:prstGeom>
        </p:spPr>
        <p:txBody>
          <a:bodyPr/>
          <a:lstStyle/>
          <a:p>
            <a:fld id="{02BED9E1-CB72-40D7-A126-8BE3E7495734}" type="datetime1">
              <a:rPr lang="en-US" smtClean="0"/>
              <a:t>2/11/2026</a:t>
            </a:fld>
            <a:endParaRPr lang="en-US"/>
          </a:p>
        </p:txBody>
      </p:sp>
      <p:sp>
        <p:nvSpPr>
          <p:cNvPr id="5" name="Footer Placeholder 4">
            <a:extLst>
              <a:ext uri="{FF2B5EF4-FFF2-40B4-BE49-F238E27FC236}">
                <a16:creationId xmlns:a16="http://schemas.microsoft.com/office/drawing/2014/main" xmlns="" id="{50FE207E-070D-4EC8-A44C-21F1815FDAAC}"/>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15D01D1-C266-4161-A820-C084B980131C}"/>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40540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3E030CE6-9124-4B3A-A912-AE16B5C34003}"/>
              </a:ext>
            </a:extLst>
          </p:cNvPr>
          <p:cNvSpPr>
            <a:spLocks noGrp="1"/>
          </p:cNvSpPr>
          <p:nvPr>
            <p:ph type="sldNum" sz="quarter" idx="12"/>
          </p:nvPr>
        </p:nvSpPr>
        <p:spPr>
          <a:xfrm>
            <a:off x="10807995" y="6356350"/>
            <a:ext cx="723014" cy="365125"/>
          </a:xfrm>
          <a:prstGeom prst="rect">
            <a:avLst/>
          </a:prstGeom>
        </p:spPr>
        <p:txBody>
          <a:bodyPr/>
          <a:lstStyle/>
          <a:p>
            <a:endParaRPr lang="en-US" dirty="0"/>
          </a:p>
        </p:txBody>
      </p:sp>
    </p:spTree>
    <p:extLst>
      <p:ext uri="{BB962C8B-B14F-4D97-AF65-F5344CB8AC3E}">
        <p14:creationId xmlns:p14="http://schemas.microsoft.com/office/powerpoint/2010/main" val="353923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xmlns=""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8585CC9-BAD3-4807-90BB-97DA2D6A6BE2}"/>
              </a:ext>
            </a:extLst>
          </p:cNvPr>
          <p:cNvSpPr>
            <a:spLocks noGrp="1"/>
          </p:cNvSpPr>
          <p:nvPr>
            <p:ph type="dt" sz="half" idx="10"/>
          </p:nvPr>
        </p:nvSpPr>
        <p:spPr>
          <a:xfrm>
            <a:off x="912628" y="6356350"/>
            <a:ext cx="2743200" cy="365125"/>
          </a:xfrm>
          <a:prstGeom prst="rect">
            <a:avLst/>
          </a:prstGeom>
        </p:spPr>
        <p:txBody>
          <a:bodyPr/>
          <a:lstStyle/>
          <a:p>
            <a:fld id="{71C75E94-8361-404C-97D0-B5DEC20594FB}" type="datetime1">
              <a:rPr lang="en-US" smtClean="0"/>
              <a:t>2/11/2026</a:t>
            </a:fld>
            <a:endParaRPr lang="en-US"/>
          </a:p>
        </p:txBody>
      </p:sp>
      <p:sp>
        <p:nvSpPr>
          <p:cNvPr id="5" name="Footer Placeholder 4">
            <a:extLst>
              <a:ext uri="{FF2B5EF4-FFF2-40B4-BE49-F238E27FC236}">
                <a16:creationId xmlns:a16="http://schemas.microsoft.com/office/drawing/2014/main" xmlns="" id="{5F108CEF-165F-4D7E-9666-5CD0156B497C}"/>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E0EBC3D-3277-4D34-9F67-71040C21E3B3}"/>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42575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16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DEA255A-4CB5-40CA-B756-1AA5E27C20BF}"/>
              </a:ext>
            </a:extLst>
          </p:cNvPr>
          <p:cNvSpPr>
            <a:spLocks noGrp="1"/>
          </p:cNvSpPr>
          <p:nvPr>
            <p:ph type="dt" sz="half" idx="10"/>
          </p:nvPr>
        </p:nvSpPr>
        <p:spPr>
          <a:xfrm>
            <a:off x="912628" y="6356350"/>
            <a:ext cx="2743200" cy="365125"/>
          </a:xfrm>
          <a:prstGeom prst="rect">
            <a:avLst/>
          </a:prstGeom>
        </p:spPr>
        <p:txBody>
          <a:bodyPr/>
          <a:lstStyle/>
          <a:p>
            <a:fld id="{4FAE4962-C191-4CD3-9A45-550973CA4F0B}" type="datetime1">
              <a:rPr lang="en-US" smtClean="0"/>
              <a:t>2/11/2026</a:t>
            </a:fld>
            <a:endParaRPr lang="en-US"/>
          </a:p>
        </p:txBody>
      </p:sp>
      <p:sp>
        <p:nvSpPr>
          <p:cNvPr id="8" name="Footer Placeholder 7">
            <a:extLst>
              <a:ext uri="{FF2B5EF4-FFF2-40B4-BE49-F238E27FC236}">
                <a16:creationId xmlns:a16="http://schemas.microsoft.com/office/drawing/2014/main" xmlns="" id="{FF3072C4-10F1-49B8-B0BF-69204EDDCFAE}"/>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4A5ACC97-44C1-4887-909B-E6732D3C1FFE}"/>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1949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7D313-943A-47E0-8A7A-DFFBCC297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3AC25A7-81C8-4AA1-AD9F-C78A451FDE2E}"/>
              </a:ext>
            </a:extLst>
          </p:cNvPr>
          <p:cNvSpPr>
            <a:spLocks noGrp="1"/>
          </p:cNvSpPr>
          <p:nvPr>
            <p:ph type="dt" sz="half" idx="10"/>
          </p:nvPr>
        </p:nvSpPr>
        <p:spPr>
          <a:xfrm>
            <a:off x="912628" y="6356350"/>
            <a:ext cx="2743200" cy="365125"/>
          </a:xfrm>
          <a:prstGeom prst="rect">
            <a:avLst/>
          </a:prstGeom>
        </p:spPr>
        <p:txBody>
          <a:bodyPr/>
          <a:lstStyle/>
          <a:p>
            <a:fld id="{55FDD03E-CAA2-4F56-92B5-7CA2B5C5A72C}" type="datetime1">
              <a:rPr lang="en-US" smtClean="0"/>
              <a:t>2/11/2026</a:t>
            </a:fld>
            <a:endParaRPr lang="en-US"/>
          </a:p>
        </p:txBody>
      </p:sp>
      <p:sp>
        <p:nvSpPr>
          <p:cNvPr id="4" name="Footer Placeholder 3">
            <a:extLst>
              <a:ext uri="{FF2B5EF4-FFF2-40B4-BE49-F238E27FC236}">
                <a16:creationId xmlns:a16="http://schemas.microsoft.com/office/drawing/2014/main" xmlns="" id="{6EF54740-6022-46B2-9C55-B60E9651684F}"/>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089497C9-6B5E-46D6-8FE9-0A5E0CF7F95B}"/>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74339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740D3C-270A-401A-810C-2F86BBBB87D4}"/>
              </a:ext>
            </a:extLst>
          </p:cNvPr>
          <p:cNvSpPr>
            <a:spLocks noGrp="1"/>
          </p:cNvSpPr>
          <p:nvPr>
            <p:ph type="dt" sz="half" idx="10"/>
          </p:nvPr>
        </p:nvSpPr>
        <p:spPr>
          <a:xfrm>
            <a:off x="912628" y="6356350"/>
            <a:ext cx="2743200" cy="365125"/>
          </a:xfrm>
          <a:prstGeom prst="rect">
            <a:avLst/>
          </a:prstGeom>
        </p:spPr>
        <p:txBody>
          <a:bodyPr/>
          <a:lstStyle/>
          <a:p>
            <a:fld id="{E77ED486-0BFC-499F-ABF4-7C27C962F093}" type="datetime1">
              <a:rPr lang="en-US" smtClean="0"/>
              <a:t>2/11/2026</a:t>
            </a:fld>
            <a:endParaRPr lang="en-US"/>
          </a:p>
        </p:txBody>
      </p:sp>
      <p:sp>
        <p:nvSpPr>
          <p:cNvPr id="3" name="Footer Placeholder 2">
            <a:extLst>
              <a:ext uri="{FF2B5EF4-FFF2-40B4-BE49-F238E27FC236}">
                <a16:creationId xmlns:a16="http://schemas.microsoft.com/office/drawing/2014/main" xmlns="" id="{DDCBE9F8-1765-4F36-A4DE-1DB136025AC9}"/>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7790CF9E-A6C6-4873-ADBE-7A2939319E58}"/>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49999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1B7454-C1CC-46F2-A6FB-1FE786C48F49}"/>
              </a:ext>
            </a:extLst>
          </p:cNvPr>
          <p:cNvSpPr>
            <a:spLocks noGrp="1"/>
          </p:cNvSpPr>
          <p:nvPr>
            <p:ph type="dt" sz="half" idx="10"/>
          </p:nvPr>
        </p:nvSpPr>
        <p:spPr>
          <a:xfrm>
            <a:off x="912628" y="6356350"/>
            <a:ext cx="2743200" cy="365125"/>
          </a:xfrm>
          <a:prstGeom prst="rect">
            <a:avLst/>
          </a:prstGeom>
        </p:spPr>
        <p:txBody>
          <a:bodyPr/>
          <a:lstStyle/>
          <a:p>
            <a:fld id="{1CB0D4D6-1EA4-4140-BC1D-20EF505D144A}" type="datetime1">
              <a:rPr lang="en-US" smtClean="0"/>
              <a:t>2/11/2026</a:t>
            </a:fld>
            <a:endParaRPr lang="en-US"/>
          </a:p>
        </p:txBody>
      </p:sp>
      <p:sp>
        <p:nvSpPr>
          <p:cNvPr id="6" name="Footer Placeholder 5">
            <a:extLst>
              <a:ext uri="{FF2B5EF4-FFF2-40B4-BE49-F238E27FC236}">
                <a16:creationId xmlns:a16="http://schemas.microsoft.com/office/drawing/2014/main" xmlns="" id="{49077DBE-6CC7-421B-AB5E-341E20BD922B}"/>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D6EAB8F-7526-4CDB-B782-FAD8B3E70B0A}"/>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234758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1627A0F-F1B8-49BE-A0FF-7FE16E3BDCC1}"/>
              </a:ext>
            </a:extLst>
          </p:cNvPr>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xmlns=""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A587A0-353B-42C2-BA96-B1ADEDF642BE}"/>
              </a:ext>
            </a:extLst>
          </p:cNvPr>
          <p:cNvSpPr>
            <a:spLocks noGrp="1"/>
          </p:cNvSpPr>
          <p:nvPr>
            <p:ph type="dt" sz="half" idx="10"/>
          </p:nvPr>
        </p:nvSpPr>
        <p:spPr>
          <a:xfrm>
            <a:off x="912628" y="6356350"/>
            <a:ext cx="2743200" cy="365125"/>
          </a:xfrm>
          <a:prstGeom prst="rect">
            <a:avLst/>
          </a:prstGeom>
        </p:spPr>
        <p:txBody>
          <a:bodyPr/>
          <a:lstStyle/>
          <a:p>
            <a:fld id="{9691AAA2-D9C2-460D-8AE8-EFC75A235EAA}" type="datetime1">
              <a:rPr lang="en-US" smtClean="0"/>
              <a:t>2/11/2026</a:t>
            </a:fld>
            <a:endParaRPr lang="en-US"/>
          </a:p>
        </p:txBody>
      </p:sp>
      <p:sp>
        <p:nvSpPr>
          <p:cNvPr id="6" name="Footer Placeholder 5">
            <a:extLst>
              <a:ext uri="{FF2B5EF4-FFF2-40B4-BE49-F238E27FC236}">
                <a16:creationId xmlns:a16="http://schemas.microsoft.com/office/drawing/2014/main" xmlns="" id="{44D5A88E-3957-4B76-B1BE-4164029217B5}"/>
              </a:ext>
            </a:extLst>
          </p:cNvPr>
          <p:cNvSpPr>
            <a:spLocks noGrp="1"/>
          </p:cNvSpPr>
          <p:nvPr>
            <p:ph type="ftr" sz="quarter" idx="11"/>
          </p:nvPr>
        </p:nvSpPr>
        <p:spPr>
          <a:xfrm>
            <a:off x="6767622" y="6356350"/>
            <a:ext cx="4040373"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5F7C5FD-E56A-4C66-8F23-087F95A2FD0E}"/>
              </a:ext>
            </a:extLst>
          </p:cNvPr>
          <p:cNvSpPr>
            <a:spLocks noGrp="1"/>
          </p:cNvSpPr>
          <p:nvPr>
            <p:ph type="sldNum" sz="quarter" idx="12"/>
          </p:nvPr>
        </p:nvSpPr>
        <p:spPr>
          <a:xfrm>
            <a:off x="10807995" y="6356350"/>
            <a:ext cx="723014" cy="365125"/>
          </a:xfrm>
          <a:prstGeom prst="rect">
            <a:avLst/>
          </a:prstGeom>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11573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xmlns=""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xmlns=""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502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160">
          <p15:clr>
            <a:srgbClr val="F26B43"/>
          </p15:clr>
        </p15:guide>
        <p15:guide id="4" pos="3840">
          <p15:clr>
            <a:srgbClr val="F26B43"/>
          </p15:clr>
        </p15:guide>
        <p15:guide id="5" pos="576">
          <p15:clr>
            <a:srgbClr val="F26B43"/>
          </p15:clr>
        </p15:guide>
        <p15:guide id="6" orient="horz"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GB" sz="4400" dirty="0" smtClean="0">
                <a:latin typeface="Arial"/>
                <a:cs typeface="Arial"/>
              </a:rPr>
              <a:t>Communication Skills</a:t>
            </a:r>
            <a:r>
              <a:rPr lang="en-GB" dirty="0" smtClean="0">
                <a:latin typeface="Arial"/>
                <a:cs typeface="Arial"/>
              </a:rPr>
              <a:t/>
            </a:r>
            <a:br>
              <a:rPr lang="en-GB" dirty="0" smtClean="0">
                <a:latin typeface="Arial"/>
                <a:cs typeface="Arial"/>
              </a:rPr>
            </a:br>
            <a:r>
              <a:rPr lang="en-GB" dirty="0" smtClean="0">
                <a:latin typeface="Arial"/>
                <a:cs typeface="Arial"/>
              </a:rPr>
              <a:t> </a:t>
            </a:r>
            <a:r>
              <a:rPr lang="en-GB" sz="2700" dirty="0" smtClean="0">
                <a:latin typeface="Arial"/>
                <a:cs typeface="Arial"/>
              </a:rPr>
              <a:t>Palliative Care Module – Day 2 </a:t>
            </a:r>
            <a:endParaRPr lang="en-GB" sz="2700" dirty="0">
              <a:latin typeface="Arial"/>
              <a:cs typeface="Arial"/>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4294967295"/>
          </p:nvPr>
        </p:nvPicPr>
        <p:blipFill>
          <a:blip r:embed="rId3"/>
          <a:stretch>
            <a:fillRect/>
          </a:stretch>
        </p:blipFill>
        <p:spPr>
          <a:xfrm>
            <a:off x="7086600" y="382588"/>
            <a:ext cx="5105400" cy="1978025"/>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10368952" cy="1802920"/>
          </a:xfrm>
        </p:spPr>
        <p:txBody>
          <a:bodyPr anchor="t">
            <a:noAutofit/>
          </a:bodyPr>
          <a:lstStyle/>
          <a:p>
            <a:r>
              <a:rPr lang="en-GB" altLang="en-US" dirty="0" smtClean="0">
                <a:latin typeface="Arial" panose="020B0604020202020204" pitchFamily="34" charset="0"/>
                <a:cs typeface="Arial" panose="020B0604020202020204" pitchFamily="34" charset="0"/>
              </a:rPr>
              <a:t>Having </a:t>
            </a:r>
            <a:r>
              <a:rPr lang="en-GB" altLang="en-US" dirty="0">
                <a:latin typeface="Arial" panose="020B0604020202020204" pitchFamily="34" charset="0"/>
                <a:cs typeface="Arial" panose="020B0604020202020204" pitchFamily="34" charset="0"/>
              </a:rPr>
              <a:t>challenging but necessary </a:t>
            </a:r>
            <a:r>
              <a:rPr lang="en-GB" altLang="en-US" dirty="0" smtClean="0">
                <a:latin typeface="Arial" panose="020B0604020202020204" pitchFamily="34" charset="0"/>
                <a:cs typeface="Arial" panose="020B0604020202020204" pitchFamily="34" charset="0"/>
              </a:rPr>
              <a:t>conversations</a:t>
            </a:r>
            <a:br>
              <a:rPr lang="en-GB" altLang="en-US" dirty="0" smtClean="0">
                <a:latin typeface="Arial" panose="020B0604020202020204" pitchFamily="34" charset="0"/>
                <a:cs typeface="Arial" panose="020B0604020202020204" pitchFamily="34" charset="0"/>
              </a:rPr>
            </a:br>
            <a:r>
              <a:rPr lang="en-GB" altLang="en-US" sz="2400" dirty="0" smtClean="0">
                <a:latin typeface="Arial" panose="020B0604020202020204" pitchFamily="34" charset="0"/>
                <a:cs typeface="Arial" panose="020B0604020202020204" pitchFamily="34" charset="0"/>
              </a:rPr>
              <a:t>Session 2</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8" y="120771"/>
            <a:ext cx="3572942" cy="1383444"/>
          </a:xfrm>
          <a:prstGeom prst="rect">
            <a:avLst/>
          </a:prstGeom>
        </p:spPr>
      </p:pic>
    </p:spTree>
    <p:extLst>
      <p:ext uri="{BB962C8B-B14F-4D97-AF65-F5344CB8AC3E}">
        <p14:creationId xmlns:p14="http://schemas.microsoft.com/office/powerpoint/2010/main" val="3071443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838" y="1906439"/>
            <a:ext cx="10863532" cy="3752490"/>
          </a:xfrm>
        </p:spPr>
        <p:txBody>
          <a:bodyPr anchor="t">
            <a:normAutofit/>
          </a:bodyPr>
          <a:lstStyle/>
          <a:p>
            <a:r>
              <a:rPr lang="en-GB" altLang="en-US" dirty="0">
                <a:latin typeface="Arial" panose="020B0604020202020204" pitchFamily="34" charset="0"/>
                <a:cs typeface="Arial" panose="020B0604020202020204" pitchFamily="34" charset="0"/>
              </a:rPr>
              <a:t>What prevents health care professionals from </a:t>
            </a:r>
            <a:r>
              <a:rPr lang="en-GB" altLang="en-US" dirty="0" smtClean="0">
                <a:latin typeface="Arial" panose="020B0604020202020204" pitchFamily="34" charset="0"/>
                <a:cs typeface="Arial" panose="020B0604020202020204" pitchFamily="34" charset="0"/>
              </a:rPr>
              <a:t>having challenging but necessary conversations with </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cs typeface="Arial" panose="020B0604020202020204" pitchFamily="34" charset="0"/>
              </a:rPr>
              <a:t>patients / residents / relatives?</a:t>
            </a:r>
            <a:r>
              <a:rPr lang="en-GB" altLang="en-US" b="1" dirty="0"/>
              <a:t/>
            </a:r>
            <a:br>
              <a:rPr lang="en-GB" altLang="en-US" b="1" dirty="0"/>
            </a:b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7" y="120770"/>
            <a:ext cx="4040373" cy="1564433"/>
          </a:xfrm>
          <a:prstGeom prst="rect">
            <a:avLst/>
          </a:prstGeom>
        </p:spPr>
      </p:pic>
    </p:spTree>
    <p:extLst>
      <p:ext uri="{BB962C8B-B14F-4D97-AF65-F5344CB8AC3E}">
        <p14:creationId xmlns:p14="http://schemas.microsoft.com/office/powerpoint/2010/main" val="1357368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10363200" cy="1187570"/>
          </a:xfrm>
        </p:spPr>
        <p:txBody>
          <a:bodyPr anchor="t">
            <a:noAutofit/>
          </a:bodyPr>
          <a:lstStyle/>
          <a:p>
            <a:r>
              <a:rPr lang="en-GB" altLang="en-US" dirty="0">
                <a:latin typeface="Arial" panose="020B0604020202020204" pitchFamily="34" charset="0"/>
                <a:cs typeface="Arial" panose="020B0604020202020204" pitchFamily="34" charset="0"/>
              </a:rPr>
              <a:t>Barriers to </a:t>
            </a:r>
            <a:r>
              <a:rPr lang="en-GB" altLang="en-US" dirty="0" smtClean="0">
                <a:latin typeface="Arial" panose="020B0604020202020204" pitchFamily="34" charset="0"/>
                <a:cs typeface="Arial" panose="020B0604020202020204" pitchFamily="34" charset="0"/>
              </a:rPr>
              <a:t>Communication</a:t>
            </a:r>
            <a:r>
              <a:rPr lang="en-GB" altLang="en-US" b="1" dirty="0">
                <a:latin typeface="Arial" panose="020B0604020202020204" pitchFamily="34" charset="0"/>
                <a:cs typeface="Arial" panose="020B0604020202020204" pitchFamily="34" charset="0"/>
              </a:rPr>
              <a:t/>
            </a:r>
            <a:br>
              <a:rPr lang="en-GB" altLang="en-US" b="1" dirty="0">
                <a:latin typeface="Arial" panose="020B0604020202020204" pitchFamily="34" charset="0"/>
                <a:cs typeface="Arial" panose="020B0604020202020204" pitchFamily="34" charset="0"/>
              </a:rPr>
            </a:br>
            <a:r>
              <a:rPr lang="en-GB" altLang="en-US" sz="2400" dirty="0" smtClean="0">
                <a:latin typeface="Arial" panose="020B0604020202020204" pitchFamily="34" charset="0"/>
                <a:cs typeface="Arial" panose="020B0604020202020204" pitchFamily="34" charset="0"/>
              </a:rPr>
              <a:t>Healthcare </a:t>
            </a:r>
            <a:r>
              <a:rPr lang="en-GB" altLang="en-US" sz="2400" dirty="0">
                <a:latin typeface="Arial" panose="020B0604020202020204" pitchFamily="34" charset="0"/>
                <a:cs typeface="Arial" panose="020B0604020202020204" pitchFamily="34" charset="0"/>
              </a:rPr>
              <a:t>professionals</a:t>
            </a:r>
            <a:endParaRPr lang="en-GB" sz="2400"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8" y="120771"/>
            <a:ext cx="3572942" cy="1383444"/>
          </a:xfrm>
          <a:prstGeom prst="rect">
            <a:avLst/>
          </a:prstGeom>
        </p:spPr>
      </p:pic>
      <p:sp>
        <p:nvSpPr>
          <p:cNvPr id="11" name="Content Placeholder 2"/>
          <p:cNvSpPr>
            <a:spLocks noGrp="1"/>
          </p:cNvSpPr>
          <p:nvPr>
            <p:ph sz="half" idx="1"/>
          </p:nvPr>
        </p:nvSpPr>
        <p:spPr>
          <a:xfrm>
            <a:off x="914399" y="2849526"/>
            <a:ext cx="10616609" cy="3506824"/>
          </a:xfrm>
          <a:extLst/>
        </p:spPr>
        <p:txBody>
          <a:bodyPr numCol="2" rtlCol="0">
            <a:normAutofit fontScale="77500" lnSpcReduction="20000"/>
          </a:bodyPr>
          <a:lstStyle/>
          <a:p>
            <a:pPr marL="0" indent="0" eaLnBrk="1" fontAlgn="auto" hangingPunct="1">
              <a:spcAft>
                <a:spcPts val="0"/>
              </a:spcAft>
              <a:buFont typeface="Arial" panose="020B0604020202020204" pitchFamily="34" charset="0"/>
              <a:buNone/>
              <a:defRPr/>
            </a:pPr>
            <a:r>
              <a:rPr lang="en-GB" sz="3100" b="1" dirty="0" smtClean="0">
                <a:latin typeface="Arial" panose="020B0604020202020204" pitchFamily="34" charset="0"/>
                <a:cs typeface="Arial" panose="020B0604020202020204" pitchFamily="34" charset="0"/>
              </a:rPr>
              <a:t>Fears:</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Unleashing strong emotions</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Upsetting patient/relatives</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Being asked difficult questions</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Damaging the patient</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Lack of communication skills</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No privacy</a:t>
            </a:r>
            <a:endParaRPr lang="en-GB" sz="3100" dirty="0">
              <a:latin typeface="Arial" panose="020B0604020202020204" pitchFamily="34" charset="0"/>
              <a:cs typeface="Arial" panose="020B0604020202020204" pitchFamily="34" charset="0"/>
            </a:endParaRPr>
          </a:p>
          <a:p>
            <a:pPr marL="0" indent="0" eaLnBrk="1" fontAlgn="auto" hangingPunct="1">
              <a:spcAft>
                <a:spcPts val="0"/>
              </a:spcAft>
              <a:buNone/>
              <a:defRPr/>
            </a:pPr>
            <a:r>
              <a:rPr lang="en-GB" sz="3100" b="1" dirty="0" smtClean="0">
                <a:latin typeface="Arial" panose="020B0604020202020204" pitchFamily="34" charset="0"/>
                <a:cs typeface="Arial" panose="020B0604020202020204" pitchFamily="34" charset="0"/>
              </a:rPr>
              <a:t>Beliefs:</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Not my role/job</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Will take too long</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Patient will not cope</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Will not receive support from team</a:t>
            </a:r>
          </a:p>
          <a:p>
            <a:pPr eaLnBrk="1" fontAlgn="auto" hangingPunct="1">
              <a:spcAft>
                <a:spcPts val="0"/>
              </a:spcAft>
              <a:defRPr/>
            </a:pPr>
            <a:endParaRPr lang="en-GB" sz="2400" dirty="0" smtClean="0"/>
          </a:p>
          <a:p>
            <a:pPr eaLnBrk="1" fontAlgn="auto" hangingPunct="1">
              <a:spcAft>
                <a:spcPts val="0"/>
              </a:spcAft>
              <a:defRPr/>
            </a:pPr>
            <a:endParaRPr lang="en-GB" sz="2000" dirty="0" smtClean="0"/>
          </a:p>
        </p:txBody>
      </p:sp>
    </p:spTree>
    <p:extLst>
      <p:ext uri="{BB962C8B-B14F-4D97-AF65-F5344CB8AC3E}">
        <p14:creationId xmlns:p14="http://schemas.microsoft.com/office/powerpoint/2010/main" val="2138036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628" y="2000250"/>
            <a:ext cx="10363200" cy="2971799"/>
          </a:xfrm>
        </p:spPr>
        <p:txBody>
          <a:bodyPr anchor="t">
            <a:noAutofit/>
          </a:bodyPr>
          <a:lstStyle/>
          <a:p>
            <a:r>
              <a:rPr lang="en-GB" altLang="en-US" dirty="0">
                <a:latin typeface="Arial" panose="020B0604020202020204" pitchFamily="34" charset="0"/>
                <a:cs typeface="Arial" panose="020B0604020202020204" pitchFamily="34" charset="0"/>
              </a:rPr>
              <a:t>What prevents patients/residents and their families from asking health care professionals about their worries and concerns?</a:t>
            </a:r>
            <a:r>
              <a:rPr lang="en-GB" altLang="en-US" b="1" dirty="0"/>
              <a:t/>
            </a:r>
            <a:br>
              <a:rPr lang="en-GB" altLang="en-US" b="1" dirty="0"/>
            </a:b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8" y="120771"/>
            <a:ext cx="3572942" cy="1383444"/>
          </a:xfrm>
          <a:prstGeom prst="rect">
            <a:avLst/>
          </a:prstGeom>
        </p:spPr>
      </p:pic>
    </p:spTree>
    <p:extLst>
      <p:ext uri="{BB962C8B-B14F-4D97-AF65-F5344CB8AC3E}">
        <p14:creationId xmlns:p14="http://schemas.microsoft.com/office/powerpoint/2010/main" val="1974421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10363200" cy="1187570"/>
          </a:xfrm>
        </p:spPr>
        <p:txBody>
          <a:bodyPr anchor="t">
            <a:noAutofit/>
          </a:bodyPr>
          <a:lstStyle/>
          <a:p>
            <a:r>
              <a:rPr lang="en-GB" altLang="en-US" dirty="0">
                <a:latin typeface="Arial" panose="020B0604020202020204" pitchFamily="34" charset="0"/>
                <a:cs typeface="Arial" panose="020B0604020202020204" pitchFamily="34" charset="0"/>
              </a:rPr>
              <a:t>Barriers to </a:t>
            </a:r>
            <a:r>
              <a:rPr lang="en-GB" altLang="en-US" dirty="0" smtClean="0">
                <a:latin typeface="Arial" panose="020B0604020202020204" pitchFamily="34" charset="0"/>
                <a:cs typeface="Arial" panose="020B0604020202020204" pitchFamily="34" charset="0"/>
              </a:rPr>
              <a:t>Communication</a:t>
            </a:r>
            <a:r>
              <a:rPr lang="en-GB" altLang="en-US" b="1" dirty="0">
                <a:latin typeface="Arial" panose="020B0604020202020204" pitchFamily="34" charset="0"/>
                <a:cs typeface="Arial" panose="020B0604020202020204" pitchFamily="34" charset="0"/>
              </a:rPr>
              <a:t/>
            </a:r>
            <a:br>
              <a:rPr lang="en-GB" altLang="en-US" b="1" dirty="0">
                <a:latin typeface="Arial" panose="020B0604020202020204" pitchFamily="34" charset="0"/>
                <a:cs typeface="Arial" panose="020B0604020202020204" pitchFamily="34" charset="0"/>
              </a:rPr>
            </a:br>
            <a:r>
              <a:rPr lang="en-GB" altLang="en-US" sz="2400" dirty="0" smtClean="0">
                <a:latin typeface="Arial" panose="020B0604020202020204" pitchFamily="34" charset="0"/>
                <a:cs typeface="Arial" panose="020B0604020202020204" pitchFamily="34" charset="0"/>
              </a:rPr>
              <a:t>Patients/Residents/Relatives</a:t>
            </a:r>
            <a:endParaRPr lang="en-GB" sz="2400"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8" y="120771"/>
            <a:ext cx="3572942" cy="1383444"/>
          </a:xfrm>
          <a:prstGeom prst="rect">
            <a:avLst/>
          </a:prstGeom>
        </p:spPr>
      </p:pic>
      <p:sp>
        <p:nvSpPr>
          <p:cNvPr id="8" name="Content Placeholder 2"/>
          <p:cNvSpPr>
            <a:spLocks noGrp="1"/>
          </p:cNvSpPr>
          <p:nvPr>
            <p:ph sz="half" idx="1"/>
          </p:nvPr>
        </p:nvSpPr>
        <p:spPr>
          <a:xfrm>
            <a:off x="914399" y="2419350"/>
            <a:ext cx="10616609" cy="4302125"/>
          </a:xfrm>
          <a:extLst/>
        </p:spPr>
        <p:txBody>
          <a:bodyPr numCol="2" rtlCol="0">
            <a:noAutofit/>
          </a:bodyPr>
          <a:lstStyle/>
          <a:p>
            <a:pPr marL="0" indent="0" eaLnBrk="1" fontAlgn="auto" hangingPunct="1">
              <a:spcAft>
                <a:spcPts val="0"/>
              </a:spcAft>
              <a:buFont typeface="Arial" panose="020B0604020202020204" pitchFamily="34" charset="0"/>
              <a:buNone/>
              <a:defRPr/>
            </a:pPr>
            <a:r>
              <a:rPr lang="en-GB" sz="2400" b="1" dirty="0" smtClean="0">
                <a:latin typeface="Arial" panose="020B0604020202020204" pitchFamily="34" charset="0"/>
                <a:cs typeface="Arial" panose="020B0604020202020204" pitchFamily="34" charset="0"/>
              </a:rPr>
              <a:t>Fears:</a:t>
            </a:r>
          </a:p>
          <a:p>
            <a:pPr eaLnBrk="1" fontAlgn="auto" hangingPunct="1">
              <a:spcAft>
                <a:spcPts val="0"/>
              </a:spcAft>
              <a:defRPr/>
            </a:pPr>
            <a:r>
              <a:rPr lang="en-GB" sz="2400" dirty="0" smtClean="0">
                <a:latin typeface="Arial" panose="020B0604020202020204" pitchFamily="34" charset="0"/>
                <a:cs typeface="Arial" panose="020B0604020202020204" pitchFamily="34" charset="0"/>
              </a:rPr>
              <a:t>Being stigmatised</a:t>
            </a:r>
          </a:p>
          <a:p>
            <a:pPr eaLnBrk="1" fontAlgn="auto" hangingPunct="1">
              <a:spcAft>
                <a:spcPts val="0"/>
              </a:spcAft>
              <a:defRPr/>
            </a:pPr>
            <a:r>
              <a:rPr lang="en-GB" sz="2400" dirty="0" smtClean="0">
                <a:latin typeface="Arial" panose="020B0604020202020204" pitchFamily="34" charset="0"/>
                <a:cs typeface="Arial" panose="020B0604020202020204" pitchFamily="34" charset="0"/>
              </a:rPr>
              <a:t>Being judged as ungrateful</a:t>
            </a:r>
          </a:p>
          <a:p>
            <a:pPr eaLnBrk="1" fontAlgn="auto" hangingPunct="1">
              <a:spcAft>
                <a:spcPts val="0"/>
              </a:spcAft>
              <a:defRPr/>
            </a:pPr>
            <a:r>
              <a:rPr lang="en-GB" sz="2400" dirty="0" smtClean="0">
                <a:latin typeface="Arial" panose="020B0604020202020204" pitchFamily="34" charset="0"/>
                <a:cs typeface="Arial" panose="020B0604020202020204" pitchFamily="34" charset="0"/>
              </a:rPr>
              <a:t>Crying/breaking down</a:t>
            </a:r>
          </a:p>
          <a:p>
            <a:pPr eaLnBrk="1" fontAlgn="auto" hangingPunct="1">
              <a:spcAft>
                <a:spcPts val="0"/>
              </a:spcAft>
              <a:defRPr/>
            </a:pPr>
            <a:r>
              <a:rPr lang="en-GB" sz="2400" dirty="0" smtClean="0">
                <a:latin typeface="Arial" panose="020B0604020202020204" pitchFamily="34" charset="0"/>
                <a:cs typeface="Arial" panose="020B0604020202020204" pitchFamily="34" charset="0"/>
              </a:rPr>
              <a:t>Burdening health professional</a:t>
            </a:r>
          </a:p>
          <a:p>
            <a:pPr eaLnBrk="1" fontAlgn="auto" hangingPunct="1">
              <a:spcAft>
                <a:spcPts val="0"/>
              </a:spcAft>
              <a:defRPr/>
            </a:pPr>
            <a:r>
              <a:rPr lang="en-GB" sz="2400" dirty="0" smtClean="0">
                <a:latin typeface="Arial" panose="020B0604020202020204" pitchFamily="34" charset="0"/>
                <a:cs typeface="Arial" panose="020B0604020202020204" pitchFamily="34" charset="0"/>
              </a:rPr>
              <a:t>Causing distress to health professional</a:t>
            </a:r>
          </a:p>
          <a:p>
            <a:pPr eaLnBrk="1" fontAlgn="auto" hangingPunct="1">
              <a:spcAft>
                <a:spcPts val="0"/>
              </a:spcAft>
              <a:defRPr/>
            </a:pPr>
            <a:r>
              <a:rPr lang="en-GB" sz="2400" dirty="0" smtClean="0">
                <a:latin typeface="Arial" panose="020B0604020202020204" pitchFamily="34" charset="0"/>
                <a:cs typeface="Arial" panose="020B0604020202020204" pitchFamily="34" charset="0"/>
              </a:rPr>
              <a:t>Denial of situation</a:t>
            </a:r>
          </a:p>
          <a:p>
            <a:pPr marL="0" indent="0" eaLnBrk="1" fontAlgn="auto" hangingPunct="1">
              <a:spcAft>
                <a:spcPts val="0"/>
              </a:spcAft>
              <a:buFont typeface="Arial" panose="020B0604020202020204" pitchFamily="34" charset="0"/>
              <a:buNone/>
              <a:defRPr/>
            </a:pPr>
            <a:r>
              <a:rPr lang="en-GB" sz="2400" b="1" dirty="0" smtClean="0"/>
              <a:t/>
            </a:r>
            <a:br>
              <a:rPr lang="en-GB" sz="2400" b="1" dirty="0" smtClean="0"/>
            </a:br>
            <a:r>
              <a:rPr lang="en-GB" sz="2400" b="1" dirty="0" smtClean="0">
                <a:latin typeface="Arial" panose="020B0604020202020204" pitchFamily="34" charset="0"/>
                <a:cs typeface="Arial" panose="020B0604020202020204" pitchFamily="34" charset="0"/>
              </a:rPr>
              <a:t>Other reasons:</a:t>
            </a:r>
          </a:p>
          <a:p>
            <a:pPr eaLnBrk="1" fontAlgn="auto" hangingPunct="1">
              <a:spcAft>
                <a:spcPts val="0"/>
              </a:spcAft>
              <a:defRPr/>
            </a:pPr>
            <a:r>
              <a:rPr lang="en-GB" sz="2400" dirty="0" smtClean="0">
                <a:latin typeface="Arial" panose="020B0604020202020204" pitchFamily="34" charset="0"/>
                <a:cs typeface="Arial" panose="020B0604020202020204" pitchFamily="34" charset="0"/>
              </a:rPr>
              <a:t>Patient cannot find the right words</a:t>
            </a:r>
          </a:p>
          <a:p>
            <a:pPr eaLnBrk="1" fontAlgn="auto" hangingPunct="1">
              <a:spcAft>
                <a:spcPts val="0"/>
              </a:spcAft>
              <a:defRPr/>
            </a:pPr>
            <a:r>
              <a:rPr lang="en-GB" sz="2400" dirty="0" smtClean="0">
                <a:latin typeface="Arial" panose="020B0604020202020204" pitchFamily="34" charset="0"/>
                <a:cs typeface="Arial" panose="020B0604020202020204" pitchFamily="34" charset="0"/>
              </a:rPr>
              <a:t>Does not have command of the language</a:t>
            </a:r>
          </a:p>
          <a:p>
            <a:pPr eaLnBrk="1" fontAlgn="auto" hangingPunct="1">
              <a:spcAft>
                <a:spcPts val="0"/>
              </a:spcAft>
              <a:defRPr/>
            </a:pPr>
            <a:r>
              <a:rPr lang="en-GB" sz="2400" dirty="0" smtClean="0">
                <a:latin typeface="Arial" panose="020B0604020202020204" pitchFamily="34" charset="0"/>
                <a:cs typeface="Arial" panose="020B0604020202020204" pitchFamily="34" charset="0"/>
              </a:rPr>
              <a:t>Protecting relatives</a:t>
            </a:r>
          </a:p>
          <a:p>
            <a:pPr eaLnBrk="1" fontAlgn="auto" hangingPunct="1">
              <a:spcAft>
                <a:spcPts val="0"/>
              </a:spcAft>
              <a:defRPr/>
            </a:pPr>
            <a:r>
              <a:rPr lang="en-GB" sz="2400" dirty="0" smtClean="0">
                <a:latin typeface="Arial" panose="020B0604020202020204" pitchFamily="34" charset="0"/>
                <a:cs typeface="Arial" panose="020B0604020202020204" pitchFamily="34" charset="0"/>
              </a:rPr>
              <a:t>Patients cues for information met by blocking/distancing behaviours</a:t>
            </a:r>
          </a:p>
          <a:p>
            <a:pPr eaLnBrk="1" fontAlgn="auto" hangingPunct="1">
              <a:spcAft>
                <a:spcPts val="0"/>
              </a:spcAft>
              <a:defRPr/>
            </a:pPr>
            <a:endParaRPr lang="en-GB" sz="2800" dirty="0" smtClean="0"/>
          </a:p>
          <a:p>
            <a:pPr eaLnBrk="1" fontAlgn="auto" hangingPunct="1">
              <a:spcAft>
                <a:spcPts val="0"/>
              </a:spcAft>
              <a:defRPr/>
            </a:pPr>
            <a:endParaRPr lang="en-GB" sz="1600" dirty="0" smtClean="0"/>
          </a:p>
        </p:txBody>
      </p:sp>
    </p:spTree>
    <p:extLst>
      <p:ext uri="{BB962C8B-B14F-4D97-AF65-F5344CB8AC3E}">
        <p14:creationId xmlns:p14="http://schemas.microsoft.com/office/powerpoint/2010/main" val="3211549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547" y="2398142"/>
            <a:ext cx="10863532" cy="3571337"/>
          </a:xfrm>
        </p:spPr>
        <p:txBody>
          <a:bodyPr anchor="t">
            <a:normAutofit/>
          </a:bodyPr>
          <a:lstStyle/>
          <a:p>
            <a:r>
              <a:rPr lang="en-GB" altLang="en-US" dirty="0" smtClean="0">
                <a:latin typeface="Arial" panose="020B0604020202020204" pitchFamily="34" charset="0"/>
                <a:cs typeface="Arial" panose="020B0604020202020204" pitchFamily="34" charset="0"/>
              </a:rPr>
              <a:t>Active Listening or Blocking Out</a:t>
            </a:r>
            <a:r>
              <a:rPr lang="en-GB" altLang="en-US" b="1" dirty="0"/>
              <a:t/>
            </a:r>
            <a:br>
              <a:rPr lang="en-GB" altLang="en-US" b="1" dirty="0"/>
            </a:b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7" y="120770"/>
            <a:ext cx="4040373" cy="1564433"/>
          </a:xfrm>
          <a:prstGeom prst="rect">
            <a:avLst/>
          </a:prstGeom>
        </p:spPr>
      </p:pic>
    </p:spTree>
    <p:extLst>
      <p:ext uri="{BB962C8B-B14F-4D97-AF65-F5344CB8AC3E}">
        <p14:creationId xmlns:p14="http://schemas.microsoft.com/office/powerpoint/2010/main" val="3362236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idx="4294967295"/>
          </p:nvPr>
        </p:nvSpPr>
        <p:spPr>
          <a:xfrm>
            <a:off x="0" y="347663"/>
            <a:ext cx="7416800" cy="965200"/>
          </a:xfrm>
        </p:spPr>
        <p:txBody>
          <a:bodyPr anchor="b">
            <a:normAutofit fontScale="90000"/>
          </a:bodyPr>
          <a:lstStyle/>
          <a:p>
            <a:pPr algn="ctr" eaLnBrk="1" hangingPunct="1"/>
            <a:r>
              <a:rPr lang="en-GB" altLang="en-US" sz="6000" dirty="0" smtClean="0"/>
              <a:t>How do we block?	</a:t>
            </a:r>
          </a:p>
        </p:txBody>
      </p:sp>
      <p:sp>
        <p:nvSpPr>
          <p:cNvPr id="25614" name="Text Box 14"/>
          <p:cNvSpPr>
            <a:spLocks noGrp="1" noChangeArrowheads="1"/>
          </p:cNvSpPr>
          <p:nvPr>
            <p:ph type="body" idx="4294967295"/>
          </p:nvPr>
        </p:nvSpPr>
        <p:spPr>
          <a:xfrm>
            <a:off x="0" y="2017713"/>
            <a:ext cx="3032125" cy="461962"/>
          </a:xfrm>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20000"/>
          </a:bodyPr>
          <a:lstStyle/>
          <a:p>
            <a:pPr eaLnBrk="1" hangingPunct="1">
              <a:spcBef>
                <a:spcPct val="0"/>
              </a:spcBef>
              <a:buFont typeface="Wingdings" panose="05000000000000000000" pitchFamily="2" charset="2"/>
              <a:buNone/>
            </a:pPr>
            <a:r>
              <a:rPr lang="en-GB" altLang="en-US" sz="2500" b="1" dirty="0" smtClean="0">
                <a:solidFill>
                  <a:srgbClr val="990033"/>
                </a:solidFill>
              </a:rPr>
              <a:t>Passing the buck </a:t>
            </a:r>
          </a:p>
        </p:txBody>
      </p:sp>
      <p:sp>
        <p:nvSpPr>
          <p:cNvPr id="12291" name="Text Box 3"/>
          <p:cNvSpPr txBox="1">
            <a:spLocks noChangeArrowheads="1"/>
          </p:cNvSpPr>
          <p:nvPr/>
        </p:nvSpPr>
        <p:spPr bwMode="auto">
          <a:xfrm>
            <a:off x="6972300" y="2430463"/>
            <a:ext cx="4027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b="1">
                <a:solidFill>
                  <a:srgbClr val="008000"/>
                </a:solidFill>
                <a:latin typeface="Arial" panose="020B0604020202020204" pitchFamily="34" charset="0"/>
              </a:rPr>
              <a:t>Selective attention to cues</a:t>
            </a:r>
          </a:p>
        </p:txBody>
      </p:sp>
      <p:sp>
        <p:nvSpPr>
          <p:cNvPr id="12292" name="Text Box 4"/>
          <p:cNvSpPr txBox="1">
            <a:spLocks noChangeArrowheads="1"/>
          </p:cNvSpPr>
          <p:nvPr/>
        </p:nvSpPr>
        <p:spPr bwMode="auto">
          <a:xfrm>
            <a:off x="731838" y="3121025"/>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b="1">
                <a:solidFill>
                  <a:srgbClr val="94B103"/>
                </a:solidFill>
                <a:latin typeface="Arial" panose="020B0604020202020204" pitchFamily="34" charset="0"/>
              </a:rPr>
              <a:t>Inappropriate Encouragement or Advice</a:t>
            </a:r>
            <a:endParaRPr lang="en-GB" altLang="en-US" sz="2400">
              <a:solidFill>
                <a:srgbClr val="94B103"/>
              </a:solidFill>
              <a:latin typeface="Arial" panose="020B0604020202020204" pitchFamily="34" charset="0"/>
            </a:endParaRPr>
          </a:p>
        </p:txBody>
      </p:sp>
      <p:sp>
        <p:nvSpPr>
          <p:cNvPr id="12293" name="Text Box 5"/>
          <p:cNvSpPr txBox="1">
            <a:spLocks noChangeArrowheads="1"/>
          </p:cNvSpPr>
          <p:nvPr/>
        </p:nvSpPr>
        <p:spPr bwMode="auto">
          <a:xfrm>
            <a:off x="7375525" y="4095750"/>
            <a:ext cx="32210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b="1">
                <a:solidFill>
                  <a:srgbClr val="CC3300"/>
                </a:solidFill>
                <a:latin typeface="Arial" panose="020B0604020202020204" pitchFamily="34" charset="0"/>
              </a:rPr>
              <a:t>Premature or </a:t>
            </a:r>
          </a:p>
          <a:p>
            <a:pPr>
              <a:lnSpc>
                <a:spcPct val="100000"/>
              </a:lnSpc>
              <a:spcBef>
                <a:spcPct val="0"/>
              </a:spcBef>
              <a:buFontTx/>
              <a:buNone/>
            </a:pPr>
            <a:r>
              <a:rPr lang="en-GB" altLang="en-US" sz="2400" b="1">
                <a:solidFill>
                  <a:srgbClr val="CC3300"/>
                </a:solidFill>
                <a:latin typeface="Arial" panose="020B0604020202020204" pitchFamily="34" charset="0"/>
              </a:rPr>
              <a:t>False Reassurance</a:t>
            </a:r>
            <a:endParaRPr lang="en-GB" altLang="en-US" sz="2400">
              <a:solidFill>
                <a:srgbClr val="CC3300"/>
              </a:solidFill>
              <a:latin typeface="Arial" panose="020B0604020202020204" pitchFamily="34" charset="0"/>
            </a:endParaRPr>
          </a:p>
        </p:txBody>
      </p:sp>
      <p:sp>
        <p:nvSpPr>
          <p:cNvPr id="12294" name="Text Box 6"/>
          <p:cNvSpPr txBox="1">
            <a:spLocks noChangeArrowheads="1"/>
          </p:cNvSpPr>
          <p:nvPr/>
        </p:nvSpPr>
        <p:spPr bwMode="auto">
          <a:xfrm>
            <a:off x="2055813" y="2492375"/>
            <a:ext cx="31099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sz="2800" b="1" dirty="0">
                <a:solidFill>
                  <a:schemeClr val="folHlink"/>
                </a:solidFill>
                <a:effectLst>
                  <a:outerShdw blurRad="38100" dist="38100" dir="2700000" algn="tl">
                    <a:srgbClr val="C0C0C0"/>
                  </a:outerShdw>
                </a:effectLst>
                <a:latin typeface="Arial" charset="0"/>
              </a:rPr>
              <a:t>Switching Topics</a:t>
            </a:r>
          </a:p>
        </p:txBody>
      </p:sp>
      <p:sp>
        <p:nvSpPr>
          <p:cNvPr id="12295" name="Text Box 7"/>
          <p:cNvSpPr txBox="1">
            <a:spLocks noChangeArrowheads="1"/>
          </p:cNvSpPr>
          <p:nvPr/>
        </p:nvSpPr>
        <p:spPr bwMode="auto">
          <a:xfrm>
            <a:off x="176213" y="5073650"/>
            <a:ext cx="34353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b="1">
                <a:solidFill>
                  <a:schemeClr val="tx2"/>
                </a:solidFill>
                <a:latin typeface="Arial" panose="020B0604020202020204" pitchFamily="34" charset="0"/>
              </a:rPr>
              <a:t>Switching focus to Relatives</a:t>
            </a:r>
            <a:endParaRPr lang="en-GB" altLang="en-US" sz="2400">
              <a:solidFill>
                <a:schemeClr val="accent1"/>
              </a:solidFill>
              <a:latin typeface="Arial" panose="020B0604020202020204" pitchFamily="34" charset="0"/>
            </a:endParaRPr>
          </a:p>
        </p:txBody>
      </p:sp>
      <p:sp>
        <p:nvSpPr>
          <p:cNvPr id="12296" name="Text Box 8"/>
          <p:cNvSpPr txBox="1">
            <a:spLocks noChangeArrowheads="1"/>
          </p:cNvSpPr>
          <p:nvPr/>
        </p:nvSpPr>
        <p:spPr bwMode="auto">
          <a:xfrm>
            <a:off x="7108825" y="5270500"/>
            <a:ext cx="3429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b="1">
                <a:solidFill>
                  <a:srgbClr val="5B01ED"/>
                </a:solidFill>
                <a:latin typeface="Arial" panose="020B0604020202020204" pitchFamily="34" charset="0"/>
              </a:rPr>
              <a:t>Premature Problem Solving</a:t>
            </a:r>
          </a:p>
        </p:txBody>
      </p:sp>
      <p:sp>
        <p:nvSpPr>
          <p:cNvPr id="12297" name="Text Box 9"/>
          <p:cNvSpPr txBox="1">
            <a:spLocks noChangeArrowheads="1"/>
          </p:cNvSpPr>
          <p:nvPr/>
        </p:nvSpPr>
        <p:spPr bwMode="auto">
          <a:xfrm>
            <a:off x="2424113" y="1466850"/>
            <a:ext cx="312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b="1">
                <a:solidFill>
                  <a:srgbClr val="008000"/>
                </a:solidFill>
                <a:latin typeface="Arial" panose="020B0604020202020204" pitchFamily="34" charset="0"/>
              </a:rPr>
              <a:t>Avoiding the person</a:t>
            </a:r>
          </a:p>
        </p:txBody>
      </p:sp>
      <p:sp>
        <p:nvSpPr>
          <p:cNvPr id="12299" name="Rectangle 11"/>
          <p:cNvSpPr>
            <a:spLocks noChangeArrowheads="1"/>
          </p:cNvSpPr>
          <p:nvPr/>
        </p:nvSpPr>
        <p:spPr bwMode="auto">
          <a:xfrm>
            <a:off x="7375525" y="2887663"/>
            <a:ext cx="4683125"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b="1">
                <a:latin typeface="Arial" panose="020B0604020202020204" pitchFamily="34" charset="0"/>
              </a:rPr>
              <a:t>Normalising or Stereotyped</a:t>
            </a:r>
          </a:p>
          <a:p>
            <a:pPr algn="ctr">
              <a:lnSpc>
                <a:spcPct val="100000"/>
              </a:lnSpc>
              <a:spcBef>
                <a:spcPct val="0"/>
              </a:spcBef>
              <a:buFontTx/>
              <a:buNone/>
            </a:pPr>
            <a:r>
              <a:rPr lang="en-GB" altLang="en-US" sz="2400" b="1">
                <a:latin typeface="Arial" panose="020B0604020202020204" pitchFamily="34" charset="0"/>
              </a:rPr>
              <a:t>Comments</a:t>
            </a:r>
          </a:p>
        </p:txBody>
      </p:sp>
      <p:sp>
        <p:nvSpPr>
          <p:cNvPr id="12300" name="Text Box 12"/>
          <p:cNvSpPr txBox="1">
            <a:spLocks noChangeArrowheads="1"/>
          </p:cNvSpPr>
          <p:nvPr/>
        </p:nvSpPr>
        <p:spPr bwMode="auto">
          <a:xfrm>
            <a:off x="1893888" y="4437063"/>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GB" altLang="en-US" sz="2400" b="1" dirty="0">
                <a:solidFill>
                  <a:srgbClr val="5B01ED"/>
                </a:solidFill>
                <a:latin typeface="Arial" panose="020B0604020202020204" pitchFamily="34" charset="0"/>
              </a:rPr>
              <a:t>Giving Your Opinion</a:t>
            </a:r>
            <a:endParaRPr lang="en-GB" altLang="en-US" sz="2400" dirty="0">
              <a:solidFill>
                <a:srgbClr val="5B01ED"/>
              </a:solidFill>
              <a:latin typeface="Times New Roman" panose="02020603050405020304" pitchFamily="18" charset="0"/>
            </a:endParaRPr>
          </a:p>
        </p:txBody>
      </p:sp>
      <p:sp>
        <p:nvSpPr>
          <p:cNvPr id="12301" name="Rectangle 13"/>
          <p:cNvSpPr>
            <a:spLocks noChangeArrowheads="1"/>
          </p:cNvSpPr>
          <p:nvPr/>
        </p:nvSpPr>
        <p:spPr bwMode="auto">
          <a:xfrm>
            <a:off x="760413" y="3800475"/>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2800" b="1" dirty="0">
                <a:solidFill>
                  <a:schemeClr val="accent1"/>
                </a:solidFill>
                <a:effectLst>
                  <a:outerShdw blurRad="38100" dist="38100" dir="2700000" algn="tl">
                    <a:srgbClr val="C0C0C0"/>
                  </a:outerShdw>
                </a:effectLst>
                <a:latin typeface="Arial" charset="0"/>
              </a:rPr>
              <a:t>Closed Questions</a:t>
            </a:r>
          </a:p>
        </p:txBody>
      </p:sp>
      <p:sp>
        <p:nvSpPr>
          <p:cNvPr id="12303" name="Text Box 15"/>
          <p:cNvSpPr txBox="1">
            <a:spLocks noChangeArrowheads="1"/>
          </p:cNvSpPr>
          <p:nvPr/>
        </p:nvSpPr>
        <p:spPr bwMode="auto">
          <a:xfrm>
            <a:off x="6165850" y="147955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b="1">
                <a:latin typeface="Arial" panose="020B0604020202020204" pitchFamily="34" charset="0"/>
              </a:rPr>
              <a:t>Talk about yourself</a:t>
            </a:r>
          </a:p>
        </p:txBody>
      </p:sp>
      <p:sp>
        <p:nvSpPr>
          <p:cNvPr id="17" name="Rectangle 13"/>
          <p:cNvSpPr>
            <a:spLocks noChangeArrowheads="1"/>
          </p:cNvSpPr>
          <p:nvPr/>
        </p:nvSpPr>
        <p:spPr bwMode="auto">
          <a:xfrm>
            <a:off x="9261475" y="1831975"/>
            <a:ext cx="255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2800" b="1" dirty="0">
                <a:solidFill>
                  <a:schemeClr val="accent1"/>
                </a:solidFill>
                <a:effectLst>
                  <a:outerShdw blurRad="38100" dist="38100" dir="2700000" algn="tl">
                    <a:srgbClr val="C0C0C0"/>
                  </a:outerShdw>
                </a:effectLst>
                <a:latin typeface="Arial" charset="0"/>
              </a:rPr>
              <a:t>Jollying along</a:t>
            </a:r>
          </a:p>
        </p:txBody>
      </p:sp>
      <p:sp>
        <p:nvSpPr>
          <p:cNvPr id="19" name="Text Box 6"/>
          <p:cNvSpPr txBox="1">
            <a:spLocks noChangeArrowheads="1"/>
          </p:cNvSpPr>
          <p:nvPr/>
        </p:nvSpPr>
        <p:spPr bwMode="auto">
          <a:xfrm>
            <a:off x="1211263" y="6048375"/>
            <a:ext cx="3759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sz="2800" b="1" dirty="0">
                <a:solidFill>
                  <a:schemeClr val="folHlink"/>
                </a:solidFill>
                <a:effectLst>
                  <a:outerShdw blurRad="38100" dist="38100" dir="2700000" algn="tl">
                    <a:srgbClr val="C0C0C0"/>
                  </a:outerShdw>
                </a:effectLst>
                <a:latin typeface="Arial" charset="0"/>
              </a:rPr>
              <a:t>Minimising concerns</a:t>
            </a:r>
          </a:p>
        </p:txBody>
      </p:sp>
      <p:pic>
        <p:nvPicPr>
          <p:cNvPr id="25618" name="Picture 21" descr="Female nurse cartoon Royalty Free Vector Image"/>
          <p:cNvPicPr>
            <a:picLocks noChangeAspect="1" noChangeArrowheads="1"/>
          </p:cNvPicPr>
          <p:nvPr/>
        </p:nvPicPr>
        <p:blipFill>
          <a:blip r:embed="rId4">
            <a:extLst>
              <a:ext uri="{28A0092B-C50C-407E-A947-70E740481C1C}">
                <a14:useLocalDpi xmlns:a14="http://schemas.microsoft.com/office/drawing/2010/main" val="0"/>
              </a:ext>
            </a:extLst>
          </a:blip>
          <a:srcRect l="18504" t="885" r="21065" b="7503"/>
          <a:stretch>
            <a:fillRect/>
          </a:stretch>
        </p:blipFill>
        <p:spPr bwMode="auto">
          <a:xfrm>
            <a:off x="5427663" y="3698875"/>
            <a:ext cx="129381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7401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29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29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229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2301"/>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2300"/>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2295"/>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2303"/>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12297"/>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12299"/>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12296"/>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12293"/>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17"/>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P spid="12294" grpId="0" autoUpdateAnimBg="0"/>
      <p:bldP spid="12295" grpId="0" autoUpdateAnimBg="0"/>
      <p:bldP spid="12296" grpId="0" autoUpdateAnimBg="0"/>
      <p:bldP spid="12297" grpId="0" autoUpdateAnimBg="0"/>
      <p:bldP spid="12299" grpId="0" autoUpdateAnimBg="0"/>
      <p:bldP spid="12300" grpId="0" autoUpdateAnimBg="0"/>
      <p:bldP spid="12301" grpId="0" autoUpdateAnimBg="0"/>
      <p:bldP spid="12303" grpId="0" autoUpdateAnimBg="0"/>
      <p:bldP spid="17" grpId="0" autoUpdateAnimBg="0"/>
      <p:bldP spid="1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10363200" cy="1187570"/>
          </a:xfrm>
        </p:spPr>
        <p:txBody>
          <a:bodyPr anchor="t">
            <a:noAutofit/>
          </a:bodyPr>
          <a:lstStyle/>
          <a:p>
            <a:r>
              <a:rPr lang="en-GB" dirty="0" smtClean="0">
                <a:latin typeface="Arial" panose="020B0604020202020204" pitchFamily="34" charset="0"/>
                <a:cs typeface="Arial" panose="020B0604020202020204" pitchFamily="34" charset="0"/>
              </a:rPr>
              <a:t>Activity</a:t>
            </a: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8" y="120771"/>
            <a:ext cx="3572942" cy="1383444"/>
          </a:xfrm>
          <a:prstGeom prst="rect">
            <a:avLst/>
          </a:prstGeom>
        </p:spPr>
      </p:pic>
      <p:sp>
        <p:nvSpPr>
          <p:cNvPr id="11" name="Content Placeholder 2"/>
          <p:cNvSpPr>
            <a:spLocks noGrp="1"/>
          </p:cNvSpPr>
          <p:nvPr>
            <p:ph sz="half" idx="1"/>
          </p:nvPr>
        </p:nvSpPr>
        <p:spPr>
          <a:xfrm>
            <a:off x="914399" y="2849526"/>
            <a:ext cx="10616609" cy="3210479"/>
          </a:xfrm>
        </p:spPr>
        <p:txBody>
          <a:bodyPr>
            <a:normAutofit/>
          </a:bodyPr>
          <a:lstStyle/>
          <a:p>
            <a:pPr marL="449263" indent="-449263"/>
            <a:r>
              <a:rPr lang="en-GB" altLang="en-US" sz="2400" dirty="0" smtClean="0">
                <a:latin typeface="Arial" panose="020B0604020202020204" pitchFamily="34" charset="0"/>
                <a:cs typeface="Arial" panose="020B0604020202020204" pitchFamily="34" charset="0"/>
              </a:rPr>
              <a:t>Write down on Post-It note provided a question that patients/residents or families ask that makes you nervous</a:t>
            </a:r>
          </a:p>
          <a:p>
            <a:pPr marL="449263" indent="-449263"/>
            <a:r>
              <a:rPr lang="en-GB" altLang="en-US" sz="2400" dirty="0" smtClean="0">
                <a:latin typeface="Arial" panose="020B0604020202020204" pitchFamily="34" charset="0"/>
                <a:cs typeface="Arial" panose="020B0604020202020204" pitchFamily="34" charset="0"/>
              </a:rPr>
              <a:t>Stick your Post-It note on flip chart</a:t>
            </a:r>
          </a:p>
        </p:txBody>
      </p:sp>
    </p:spTree>
    <p:extLst>
      <p:ext uri="{BB962C8B-B14F-4D97-AF65-F5344CB8AC3E}">
        <p14:creationId xmlns:p14="http://schemas.microsoft.com/office/powerpoint/2010/main" val="602326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10363200" cy="1187570"/>
          </a:xfrm>
        </p:spPr>
        <p:txBody>
          <a:bodyPr anchor="t">
            <a:normAutofit/>
          </a:bodyPr>
          <a:lstStyle/>
          <a:p>
            <a:r>
              <a:rPr lang="en-GB" dirty="0" smtClean="0">
                <a:latin typeface="Arial" panose="020B0604020202020204" pitchFamily="34" charset="0"/>
                <a:cs typeface="Arial" panose="020B0604020202020204" pitchFamily="34" charset="0"/>
              </a:rPr>
              <a:t>Time for a longer rest (Lunchtime)</a:t>
            </a: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8015217" y="0"/>
            <a:ext cx="4040373" cy="1564433"/>
          </a:xfrm>
          <a:prstGeom prst="rect">
            <a:avLst/>
          </a:prstGeom>
        </p:spPr>
      </p:pic>
      <p:pic>
        <p:nvPicPr>
          <p:cNvPr id="10" name="Picture 2" descr="Lunch Food, Sandwich, Milk and Fruits, Set of School and Education Related  Objects in Colorful Cartoon Style Stock Vector - Illustration of life,  object: 90732966"/>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l="9499" t="14807" r="11345" b="21526"/>
          <a:stretch>
            <a:fillRect/>
          </a:stretch>
        </p:blipFill>
        <p:spPr bwMode="auto">
          <a:xfrm>
            <a:off x="4229780" y="2535419"/>
            <a:ext cx="373244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686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10368952" cy="1802920"/>
          </a:xfrm>
        </p:spPr>
        <p:txBody>
          <a:bodyPr anchor="t">
            <a:noAutofit/>
          </a:bodyPr>
          <a:lstStyle/>
          <a:p>
            <a:r>
              <a:rPr lang="en-GB" altLang="en-US" dirty="0" smtClean="0">
                <a:latin typeface="Arial" panose="020B0604020202020204" pitchFamily="34" charset="0"/>
                <a:cs typeface="Arial" panose="020B0604020202020204" pitchFamily="34" charset="0"/>
              </a:rPr>
              <a:t>Communication Skills in Action:</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cs typeface="Arial" panose="020B0604020202020204" pitchFamily="34" charset="0"/>
              </a:rPr>
              <a:t>Interactive Videos and Things That Help </a:t>
            </a:r>
            <a:br>
              <a:rPr lang="en-GB" altLang="en-US" dirty="0" smtClean="0">
                <a:latin typeface="Arial" panose="020B0604020202020204" pitchFamily="34" charset="0"/>
                <a:cs typeface="Arial" panose="020B0604020202020204" pitchFamily="34" charset="0"/>
              </a:rPr>
            </a:br>
            <a:r>
              <a:rPr lang="en-GB" altLang="en-US" sz="2400" dirty="0" smtClean="0">
                <a:latin typeface="Arial" panose="020B0604020202020204" pitchFamily="34" charset="0"/>
                <a:cs typeface="Arial" panose="020B0604020202020204" pitchFamily="34" charset="0"/>
              </a:rPr>
              <a:t>Session 3</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8" y="120771"/>
            <a:ext cx="3572942" cy="1383444"/>
          </a:xfrm>
          <a:prstGeom prst="rect">
            <a:avLst/>
          </a:prstGeom>
        </p:spPr>
      </p:pic>
    </p:spTree>
    <p:extLst>
      <p:ext uri="{BB962C8B-B14F-4D97-AF65-F5344CB8AC3E}">
        <p14:creationId xmlns:p14="http://schemas.microsoft.com/office/powerpoint/2010/main" val="29638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GB" dirty="0" smtClean="0">
                <a:latin typeface="Arial"/>
                <a:cs typeface="Arial"/>
              </a:rPr>
              <a:t>Communication Skills </a:t>
            </a:r>
            <a:r>
              <a:rPr lang="en-GB" sz="2700" dirty="0" smtClean="0">
                <a:latin typeface="Arial"/>
                <a:cs typeface="Arial"/>
              </a:rPr>
              <a:t/>
            </a:r>
            <a:br>
              <a:rPr lang="en-GB" sz="2700" dirty="0" smtClean="0">
                <a:latin typeface="Arial"/>
                <a:cs typeface="Arial"/>
              </a:rPr>
            </a:br>
            <a:r>
              <a:rPr lang="en-GB" sz="2400" dirty="0" smtClean="0">
                <a:latin typeface="Arial"/>
                <a:cs typeface="Arial"/>
              </a:rPr>
              <a:t>Introduction (Session 1)</a:t>
            </a:r>
            <a:endParaRPr lang="en-GB" sz="2400" dirty="0">
              <a:latin typeface="Arial"/>
              <a:cs typeface="Arial"/>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4294967295"/>
          </p:nvPr>
        </p:nvPicPr>
        <p:blipFill>
          <a:blip r:embed="rId3"/>
          <a:stretch>
            <a:fillRect/>
          </a:stretch>
        </p:blipFill>
        <p:spPr>
          <a:xfrm>
            <a:off x="7086600" y="225425"/>
            <a:ext cx="5105400" cy="1978025"/>
          </a:xfrm>
          <a:prstGeom prst="rect">
            <a:avLst/>
          </a:prstGeom>
        </p:spPr>
      </p:pic>
    </p:spTree>
    <p:extLst>
      <p:ext uri="{BB962C8B-B14F-4D97-AF65-F5344CB8AC3E}">
        <p14:creationId xmlns:p14="http://schemas.microsoft.com/office/powerpoint/2010/main" val="122406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8" y="120771"/>
            <a:ext cx="3572942" cy="1383444"/>
          </a:xfrm>
          <a:prstGeom prst="rect">
            <a:avLst/>
          </a:prstGeom>
        </p:spPr>
      </p:pic>
      <p:sp>
        <p:nvSpPr>
          <p:cNvPr id="14" name="Rectangle 13"/>
          <p:cNvSpPr/>
          <p:nvPr/>
        </p:nvSpPr>
        <p:spPr>
          <a:xfrm>
            <a:off x="3048000" y="2967335"/>
            <a:ext cx="6096000" cy="1538883"/>
          </a:xfrm>
          <a:prstGeom prst="rect">
            <a:avLst/>
          </a:prstGeom>
        </p:spPr>
        <p:txBody>
          <a:bodyPr>
            <a:spAutoFit/>
          </a:bodyPr>
          <a:lstStyle/>
          <a:p>
            <a:r>
              <a:rPr lang="en-GB" sz="4000" dirty="0" err="1" smtClean="0">
                <a:latin typeface="Arial" panose="020B0604020202020204" pitchFamily="34" charset="0"/>
                <a:cs typeface="Arial" panose="020B0604020202020204" pitchFamily="34" charset="0"/>
              </a:rPr>
              <a:t>Comms</a:t>
            </a:r>
            <a:r>
              <a:rPr lang="en-GB" sz="4000" dirty="0" smtClean="0">
                <a:latin typeface="Arial" panose="020B0604020202020204" pitchFamily="34" charset="0"/>
                <a:cs typeface="Arial" panose="020B0604020202020204" pitchFamily="34" charset="0"/>
              </a:rPr>
              <a:t> Skills Clips </a:t>
            </a:r>
            <a:endParaRPr lang="en-GB" sz="4000" dirty="0">
              <a:latin typeface="Arial" panose="020B0604020202020204" pitchFamily="34" charset="0"/>
              <a:cs typeface="Arial" panose="020B0604020202020204" pitchFamily="34" charset="0"/>
            </a:endParaRPr>
          </a:p>
          <a:p>
            <a:endParaRPr lang="en-GB" dirty="0" smtClean="0"/>
          </a:p>
          <a:p>
            <a:endParaRPr lang="en-GB" dirty="0"/>
          </a:p>
          <a:p>
            <a:endParaRPr lang="en-GB" dirty="0"/>
          </a:p>
        </p:txBody>
      </p:sp>
    </p:spTree>
    <p:extLst>
      <p:ext uri="{BB962C8B-B14F-4D97-AF65-F5344CB8AC3E}">
        <p14:creationId xmlns:p14="http://schemas.microsoft.com/office/powerpoint/2010/main" val="374248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10363200" cy="1187570"/>
          </a:xfrm>
        </p:spPr>
        <p:txBody>
          <a:bodyPr anchor="t">
            <a:noAutofit/>
          </a:bodyPr>
          <a:lstStyle/>
          <a:p>
            <a:r>
              <a:rPr lang="en-GB" dirty="0" smtClean="0">
                <a:latin typeface="Arial" panose="020B0604020202020204" pitchFamily="34" charset="0"/>
                <a:cs typeface="Arial" panose="020B0604020202020204" pitchFamily="34" charset="0"/>
              </a:rPr>
              <a:t>Comfort Break </a:t>
            </a: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8" y="120771"/>
            <a:ext cx="3572942" cy="1383444"/>
          </a:xfrm>
          <a:prstGeom prst="rect">
            <a:avLst/>
          </a:prstGeom>
        </p:spPr>
      </p:pic>
      <p:sp>
        <p:nvSpPr>
          <p:cNvPr id="5" name="Content Placeholder 4"/>
          <p:cNvSpPr>
            <a:spLocks noGrp="1"/>
          </p:cNvSpPr>
          <p:nvPr>
            <p:ph sz="half" idx="1"/>
          </p:nvPr>
        </p:nvSpPr>
        <p:spPr/>
        <p:txBody>
          <a:bodyPr/>
          <a:lstStyle/>
          <a:p>
            <a:endParaRPr lang="en-GB"/>
          </a:p>
        </p:txBody>
      </p:sp>
    </p:spTree>
    <p:extLst>
      <p:ext uri="{BB962C8B-B14F-4D97-AF65-F5344CB8AC3E}">
        <p14:creationId xmlns:p14="http://schemas.microsoft.com/office/powerpoint/2010/main" val="3096648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10363200" cy="1187570"/>
          </a:xfrm>
        </p:spPr>
        <p:txBody>
          <a:bodyPr anchor="t">
            <a:noAutofit/>
          </a:bodyPr>
          <a:lstStyle/>
          <a:p>
            <a:r>
              <a:rPr lang="en-GB" dirty="0" smtClean="0">
                <a:latin typeface="Arial" panose="020B0604020202020204" pitchFamily="34" charset="0"/>
                <a:cs typeface="Arial" panose="020B0604020202020204" pitchFamily="34" charset="0"/>
              </a:rPr>
              <a:t>Other things that can help : </a:t>
            </a:r>
            <a:br>
              <a:rPr lang="en-GB" dirty="0" smtClean="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8" y="120771"/>
            <a:ext cx="3572942" cy="1383444"/>
          </a:xfrm>
          <a:prstGeom prst="rect">
            <a:avLst/>
          </a:prstGeom>
        </p:spPr>
      </p:pic>
      <p:sp>
        <p:nvSpPr>
          <p:cNvPr id="5" name="Content Placeholder 4"/>
          <p:cNvSpPr>
            <a:spLocks noGrp="1"/>
          </p:cNvSpPr>
          <p:nvPr>
            <p:ph sz="half" idx="1"/>
          </p:nvPr>
        </p:nvSpPr>
        <p:spPr/>
        <p:txBody>
          <a:bodyPr/>
          <a:lstStyle/>
          <a:p>
            <a:endParaRPr lang="en-GB" dirty="0"/>
          </a:p>
        </p:txBody>
      </p:sp>
    </p:spTree>
    <p:extLst>
      <p:ext uri="{BB962C8B-B14F-4D97-AF65-F5344CB8AC3E}">
        <p14:creationId xmlns:p14="http://schemas.microsoft.com/office/powerpoint/2010/main" val="3374446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10363200" cy="1187570"/>
          </a:xfrm>
        </p:spPr>
        <p:txBody>
          <a:bodyPr anchor="t">
            <a:noAutofit/>
          </a:bodyPr>
          <a:lstStyle/>
          <a:p>
            <a:r>
              <a:rPr lang="en-GB" dirty="0" smtClean="0">
                <a:latin typeface="Arial" panose="020B0604020202020204" pitchFamily="34" charset="0"/>
                <a:cs typeface="Arial" panose="020B0604020202020204" pitchFamily="34" charset="0"/>
              </a:rPr>
              <a:t>Breaking Bad News - SPIKES </a:t>
            </a: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8" y="120771"/>
            <a:ext cx="3572942" cy="1383444"/>
          </a:xfrm>
          <a:prstGeom prst="rect">
            <a:avLst/>
          </a:prstGeom>
        </p:spPr>
      </p:pic>
      <p:sp>
        <p:nvSpPr>
          <p:cNvPr id="8" name="Content Placeholder 2"/>
          <p:cNvSpPr>
            <a:spLocks noGrp="1"/>
          </p:cNvSpPr>
          <p:nvPr>
            <p:ph sz="half" idx="1"/>
          </p:nvPr>
        </p:nvSpPr>
        <p:spPr>
          <a:xfrm>
            <a:off x="914399" y="2362200"/>
            <a:ext cx="10616609" cy="3697805"/>
          </a:xfrm>
        </p:spPr>
        <p:txBody>
          <a:bodyPr>
            <a:normAutofit/>
          </a:bodyPr>
          <a:lstStyle/>
          <a:p>
            <a:pPr marL="0" indent="0">
              <a:lnSpc>
                <a:spcPct val="100000"/>
              </a:lnSpc>
              <a:spcBef>
                <a:spcPts val="600"/>
              </a:spcBef>
              <a:spcAft>
                <a:spcPts val="600"/>
              </a:spcAft>
              <a:buFont typeface="Arial" panose="020B0604020202020204" pitchFamily="34" charset="0"/>
              <a:buNone/>
              <a:tabLst>
                <a:tab pos="446088" algn="l"/>
              </a:tabLst>
              <a:defRPr/>
            </a:pPr>
            <a:r>
              <a:rPr lang="en-GB" sz="2400" b="1" dirty="0">
                <a:latin typeface="Arial" panose="020B0604020202020204" pitchFamily="34" charset="0"/>
                <a:cs typeface="Arial" panose="020B0604020202020204" pitchFamily="34" charset="0"/>
              </a:rPr>
              <a:t>S</a:t>
            </a:r>
            <a:r>
              <a:rPr lang="en-GB" sz="2400" dirty="0">
                <a:latin typeface="Arial" panose="020B0604020202020204" pitchFamily="34" charset="0"/>
                <a:cs typeface="Arial" panose="020B0604020202020204" pitchFamily="34" charset="0"/>
              </a:rPr>
              <a:t>	-	</a:t>
            </a:r>
            <a:r>
              <a:rPr lang="en-GB" sz="2400" u="sng" dirty="0">
                <a:latin typeface="Arial" panose="020B0604020202020204" pitchFamily="34" charset="0"/>
                <a:cs typeface="Arial" panose="020B0604020202020204" pitchFamily="34" charset="0"/>
              </a:rPr>
              <a:t>SETTING UP</a:t>
            </a:r>
            <a:r>
              <a:rPr lang="en-GB" sz="2400" dirty="0">
                <a:latin typeface="Arial" panose="020B0604020202020204" pitchFamily="34" charset="0"/>
                <a:cs typeface="Arial" panose="020B0604020202020204" pitchFamily="34" charset="0"/>
              </a:rPr>
              <a:t> the </a:t>
            </a:r>
            <a:r>
              <a:rPr lang="en-GB" sz="2400" dirty="0" smtClean="0">
                <a:latin typeface="Arial" panose="020B0604020202020204" pitchFamily="34" charset="0"/>
                <a:cs typeface="Arial" panose="020B0604020202020204" pitchFamily="34" charset="0"/>
              </a:rPr>
              <a:t>Interview</a:t>
            </a:r>
          </a:p>
          <a:p>
            <a:pPr marL="0" indent="0">
              <a:lnSpc>
                <a:spcPct val="100000"/>
              </a:lnSpc>
              <a:spcBef>
                <a:spcPts val="600"/>
              </a:spcBef>
              <a:spcAft>
                <a:spcPts val="600"/>
              </a:spcAft>
              <a:buFont typeface="Arial" panose="020B0604020202020204" pitchFamily="34" charset="0"/>
              <a:buNone/>
              <a:tabLst>
                <a:tab pos="446088" algn="l"/>
              </a:tabLst>
              <a:defRPr/>
            </a:pPr>
            <a:r>
              <a:rPr lang="en-GB" sz="2400" b="1" dirty="0" smtClean="0">
                <a:latin typeface="Arial" panose="020B0604020202020204" pitchFamily="34" charset="0"/>
                <a:cs typeface="Arial" panose="020B0604020202020204" pitchFamily="34" charset="0"/>
              </a:rPr>
              <a:t>P</a:t>
            </a:r>
            <a:r>
              <a:rPr lang="en-GB" sz="2400" dirty="0" smtClean="0">
                <a:latin typeface="Arial" panose="020B0604020202020204" pitchFamily="34" charset="0"/>
                <a:cs typeface="Arial" panose="020B0604020202020204" pitchFamily="34" charset="0"/>
              </a:rPr>
              <a:t>	-	Assessing the Patient’s </a:t>
            </a:r>
            <a:r>
              <a:rPr lang="en-GB" sz="2400" u="sng" dirty="0" smtClean="0">
                <a:latin typeface="Arial" panose="020B0604020202020204" pitchFamily="34" charset="0"/>
                <a:cs typeface="Arial" panose="020B0604020202020204" pitchFamily="34" charset="0"/>
              </a:rPr>
              <a:t>PERCEPTION</a:t>
            </a:r>
            <a:r>
              <a:rPr lang="en-GB" sz="2400" dirty="0">
                <a:latin typeface="Arial" panose="020B0604020202020204" pitchFamily="34" charset="0"/>
                <a:cs typeface="Arial" panose="020B0604020202020204" pitchFamily="34" charset="0"/>
              </a:rPr>
              <a:t> </a:t>
            </a:r>
          </a:p>
          <a:p>
            <a:pPr marL="0" indent="0">
              <a:spcBef>
                <a:spcPts val="600"/>
              </a:spcBef>
              <a:spcAft>
                <a:spcPts val="600"/>
              </a:spcAft>
              <a:buFont typeface="Arial" panose="020B0604020202020204" pitchFamily="34" charset="0"/>
              <a:buNone/>
              <a:tabLst>
                <a:tab pos="446088" algn="l"/>
              </a:tabLst>
              <a:defRPr/>
            </a:pPr>
            <a:r>
              <a:rPr lang="en-GB" sz="2400" b="1" dirty="0">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	Obtaining the Patient’s </a:t>
            </a:r>
            <a:r>
              <a:rPr lang="en-GB" sz="2400" u="sng" dirty="0" smtClean="0">
                <a:latin typeface="Arial" panose="020B0604020202020204" pitchFamily="34" charset="0"/>
                <a:cs typeface="Arial" panose="020B0604020202020204" pitchFamily="34" charset="0"/>
              </a:rPr>
              <a:t>INVITATION</a:t>
            </a:r>
          </a:p>
          <a:p>
            <a:pPr marL="0" indent="0">
              <a:spcBef>
                <a:spcPts val="600"/>
              </a:spcBef>
              <a:spcAft>
                <a:spcPts val="600"/>
              </a:spcAft>
              <a:buFont typeface="Arial" panose="020B0604020202020204" pitchFamily="34" charset="0"/>
              <a:buNone/>
              <a:tabLst>
                <a:tab pos="446088" algn="l"/>
              </a:tabLst>
              <a:defRPr/>
            </a:pPr>
            <a:r>
              <a:rPr lang="en-GB" sz="2400" b="1" dirty="0" smtClean="0">
                <a:latin typeface="Arial" panose="020B0604020202020204" pitchFamily="34" charset="0"/>
                <a:cs typeface="Arial" panose="020B0604020202020204" pitchFamily="34" charset="0"/>
              </a:rPr>
              <a:t>K</a:t>
            </a:r>
            <a:r>
              <a:rPr lang="en-GB" sz="2400" dirty="0">
                <a:latin typeface="Arial" panose="020B0604020202020204" pitchFamily="34" charset="0"/>
                <a:cs typeface="Arial" panose="020B0604020202020204" pitchFamily="34" charset="0"/>
              </a:rPr>
              <a:t>	-	Giving </a:t>
            </a:r>
            <a:r>
              <a:rPr lang="en-GB" sz="2400" u="sng" dirty="0">
                <a:latin typeface="Arial" panose="020B0604020202020204" pitchFamily="34" charset="0"/>
                <a:cs typeface="Arial" panose="020B0604020202020204" pitchFamily="34" charset="0"/>
              </a:rPr>
              <a:t>KNOWLEDGE</a:t>
            </a:r>
            <a:r>
              <a:rPr lang="en-GB" sz="2400" dirty="0">
                <a:latin typeface="Arial" panose="020B0604020202020204" pitchFamily="34" charset="0"/>
                <a:cs typeface="Arial" panose="020B0604020202020204" pitchFamily="34" charset="0"/>
              </a:rPr>
              <a:t> and information to the </a:t>
            </a:r>
            <a:r>
              <a:rPr lang="en-GB" sz="2400" dirty="0" smtClean="0">
                <a:latin typeface="Arial" panose="020B0604020202020204" pitchFamily="34" charset="0"/>
                <a:cs typeface="Arial" panose="020B0604020202020204" pitchFamily="34" charset="0"/>
              </a:rPr>
              <a:t>Patient</a:t>
            </a:r>
          </a:p>
          <a:p>
            <a:pPr marL="0" indent="0">
              <a:spcBef>
                <a:spcPts val="600"/>
              </a:spcBef>
              <a:spcAft>
                <a:spcPts val="600"/>
              </a:spcAft>
              <a:buFont typeface="Arial" panose="020B0604020202020204" pitchFamily="34" charset="0"/>
              <a:buNone/>
              <a:tabLst>
                <a:tab pos="446088" algn="l"/>
              </a:tabLst>
              <a:defRPr/>
            </a:pPr>
            <a:r>
              <a:rPr lang="en-GB" sz="2400" b="1" dirty="0" smtClean="0">
                <a:latin typeface="Arial" panose="020B0604020202020204" pitchFamily="34" charset="0"/>
                <a:cs typeface="Arial" panose="020B0604020202020204" pitchFamily="34" charset="0"/>
              </a:rPr>
              <a:t>E</a:t>
            </a:r>
            <a:r>
              <a:rPr lang="en-GB" sz="2400" dirty="0">
                <a:latin typeface="Arial" panose="020B0604020202020204" pitchFamily="34" charset="0"/>
                <a:cs typeface="Arial" panose="020B0604020202020204" pitchFamily="34" charset="0"/>
              </a:rPr>
              <a:t>	-	Addressing the Patient’s </a:t>
            </a:r>
            <a:r>
              <a:rPr lang="en-GB" sz="2400" u="sng" dirty="0">
                <a:latin typeface="Arial" panose="020B0604020202020204" pitchFamily="34" charset="0"/>
                <a:cs typeface="Arial" panose="020B0604020202020204" pitchFamily="34" charset="0"/>
              </a:rPr>
              <a:t>EMOTIONS</a:t>
            </a:r>
            <a:r>
              <a:rPr lang="en-GB" sz="2400" dirty="0">
                <a:latin typeface="Arial" panose="020B0604020202020204" pitchFamily="34" charset="0"/>
                <a:cs typeface="Arial" panose="020B0604020202020204" pitchFamily="34" charset="0"/>
              </a:rPr>
              <a:t> with </a:t>
            </a:r>
            <a:r>
              <a:rPr lang="en-GB" sz="2400" dirty="0" smtClean="0">
                <a:latin typeface="Arial" panose="020B0604020202020204" pitchFamily="34" charset="0"/>
                <a:cs typeface="Arial" panose="020B0604020202020204" pitchFamily="34" charset="0"/>
              </a:rPr>
              <a:t>empathetic responses</a:t>
            </a:r>
          </a:p>
          <a:p>
            <a:pPr marL="0" indent="0">
              <a:spcBef>
                <a:spcPts val="600"/>
              </a:spcBef>
              <a:spcAft>
                <a:spcPts val="600"/>
              </a:spcAft>
              <a:buFont typeface="Arial" panose="020B0604020202020204" pitchFamily="34" charset="0"/>
              <a:buNone/>
              <a:tabLst>
                <a:tab pos="446088" algn="l"/>
              </a:tabLst>
              <a:defRPr/>
            </a:pPr>
            <a:r>
              <a:rPr lang="en-GB" sz="2400" b="1" dirty="0" smtClean="0">
                <a:latin typeface="Arial" panose="020B0604020202020204" pitchFamily="34" charset="0"/>
                <a:cs typeface="Arial" panose="020B0604020202020204" pitchFamily="34" charset="0"/>
              </a:rPr>
              <a:t>S</a:t>
            </a:r>
            <a:r>
              <a:rPr lang="en-GB" sz="2400" dirty="0">
                <a:latin typeface="Arial" panose="020B0604020202020204" pitchFamily="34" charset="0"/>
                <a:cs typeface="Arial" panose="020B0604020202020204" pitchFamily="34" charset="0"/>
              </a:rPr>
              <a:t>	-	</a:t>
            </a:r>
            <a:r>
              <a:rPr lang="en-GB" sz="2400" u="sng" dirty="0">
                <a:latin typeface="Arial" panose="020B0604020202020204" pitchFamily="34" charset="0"/>
                <a:cs typeface="Arial" panose="020B0604020202020204" pitchFamily="34" charset="0"/>
              </a:rPr>
              <a:t>STRATEGY</a:t>
            </a:r>
            <a:r>
              <a:rPr lang="en-GB" sz="2400" dirty="0">
                <a:latin typeface="Arial" panose="020B0604020202020204" pitchFamily="34" charset="0"/>
                <a:cs typeface="Arial" panose="020B0604020202020204" pitchFamily="34" charset="0"/>
              </a:rPr>
              <a:t> and </a:t>
            </a:r>
            <a:r>
              <a:rPr lang="en-GB" sz="2400" u="sng" dirty="0" smtClean="0">
                <a:latin typeface="Arial" panose="020B0604020202020204" pitchFamily="34" charset="0"/>
                <a:cs typeface="Arial" panose="020B0604020202020204" pitchFamily="34" charset="0"/>
              </a:rPr>
              <a:t>SUMMARY</a:t>
            </a:r>
            <a:endParaRPr lang="en-GB" sz="2400" dirty="0">
              <a:latin typeface="Arial" panose="020B0604020202020204" pitchFamily="34" charset="0"/>
              <a:cs typeface="Arial" panose="020B0604020202020204" pitchFamily="34" charset="0"/>
            </a:endParaRPr>
          </a:p>
          <a:p>
            <a:pPr>
              <a:defRPr/>
            </a:pPr>
            <a:endParaRPr lang="en-GB" dirty="0"/>
          </a:p>
        </p:txBody>
      </p:sp>
    </p:spTree>
    <p:extLst>
      <p:ext uri="{BB962C8B-B14F-4D97-AF65-F5344CB8AC3E}">
        <p14:creationId xmlns:p14="http://schemas.microsoft.com/office/powerpoint/2010/main" val="4190660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t>REDMAP</a:t>
            </a:r>
            <a:endParaRPr lang="en-GB" sz="5400" dirty="0"/>
          </a:p>
        </p:txBody>
      </p:sp>
      <p:pic>
        <p:nvPicPr>
          <p:cNvPr id="30722"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53269" y="1471919"/>
            <a:ext cx="5222875" cy="5135563"/>
          </a:xfrm>
        </p:spPr>
      </p:pic>
      <p:pic>
        <p:nvPicPr>
          <p:cNvPr id="30724" name="Picture 2" descr="Image preview"/>
          <p:cNvPicPr>
            <a:picLocks noChangeAspect="1" noChangeArrowheads="1"/>
          </p:cNvPicPr>
          <p:nvPr/>
        </p:nvPicPr>
        <p:blipFill>
          <a:blip r:embed="rId4">
            <a:extLst>
              <a:ext uri="{28A0092B-C50C-407E-A947-70E740481C1C}">
                <a14:useLocalDpi xmlns:a14="http://schemas.microsoft.com/office/drawing/2010/main" val="0"/>
              </a:ext>
            </a:extLst>
          </a:blip>
          <a:srcRect l="10721" t="1540" r="9010" b="4630"/>
          <a:stretch>
            <a:fillRect/>
          </a:stretch>
        </p:blipFill>
        <p:spPr bwMode="auto">
          <a:xfrm>
            <a:off x="5876144" y="1402996"/>
            <a:ext cx="5876146" cy="515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936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628" y="1513784"/>
            <a:ext cx="10363200" cy="1187570"/>
          </a:xfrm>
        </p:spPr>
        <p:txBody>
          <a:bodyPr anchor="t">
            <a:noAutofit/>
          </a:bodyPr>
          <a:lstStyle/>
          <a:p>
            <a:r>
              <a:rPr lang="en-GB" dirty="0" smtClean="0">
                <a:latin typeface="Arial" panose="020B0604020202020204" pitchFamily="34" charset="0"/>
                <a:cs typeface="Arial" panose="020B0604020202020204" pitchFamily="34" charset="0"/>
              </a:rPr>
              <a:t>  </a:t>
            </a:r>
            <a:r>
              <a:rPr lang="en-GB" dirty="0"/>
              <a:t>Delivering the news of a death by telephone</a:t>
            </a:r>
            <a:br>
              <a:rPr lang="en-GB" dirty="0"/>
            </a:b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8" y="120771"/>
            <a:ext cx="3572942" cy="1383444"/>
          </a:xfrm>
          <a:prstGeom prst="rect">
            <a:avLst/>
          </a:prstGeom>
        </p:spPr>
      </p:pic>
      <p:sp>
        <p:nvSpPr>
          <p:cNvPr id="5" name="Content Placeholder 4"/>
          <p:cNvSpPr>
            <a:spLocks noGrp="1"/>
          </p:cNvSpPr>
          <p:nvPr>
            <p:ph sz="half" idx="1"/>
          </p:nvPr>
        </p:nvSpPr>
        <p:spPr/>
        <p:txBody>
          <a:bodyPr/>
          <a:lstStyle/>
          <a:p>
            <a:endParaRPr lang="en-GB"/>
          </a:p>
        </p:txBody>
      </p:sp>
    </p:spTree>
    <p:extLst>
      <p:ext uri="{BB962C8B-B14F-4D97-AF65-F5344CB8AC3E}">
        <p14:creationId xmlns:p14="http://schemas.microsoft.com/office/powerpoint/2010/main" val="2149093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034" y="1890318"/>
            <a:ext cx="9539791" cy="1323439"/>
          </a:xfrm>
          <a:prstGeom prst="rect">
            <a:avLst/>
          </a:prstGeom>
        </p:spPr>
        <p:txBody>
          <a:bodyPr wrap="none">
            <a:spAutoFit/>
          </a:bodyPr>
          <a:lstStyle/>
          <a:p>
            <a:r>
              <a:rPr lang="en-GB" altLang="en-US" sz="4000" dirty="0" smtClean="0">
                <a:solidFill>
                  <a:srgbClr val="002060"/>
                </a:solidFill>
                <a:latin typeface="Arial" panose="020B0604020202020204" pitchFamily="34" charset="0"/>
                <a:cs typeface="Arial" panose="020B0604020202020204" pitchFamily="34" charset="0"/>
              </a:rPr>
              <a:t>Challenging but necessary conversations</a:t>
            </a:r>
          </a:p>
          <a:p>
            <a:r>
              <a:rPr lang="en-GB" altLang="en-US" sz="4000" dirty="0" smtClean="0">
                <a:solidFill>
                  <a:srgbClr val="002060"/>
                </a:solidFill>
                <a:latin typeface="Arial" panose="020B0604020202020204" pitchFamily="34" charset="0"/>
                <a:cs typeface="Arial" panose="020B0604020202020204" pitchFamily="34" charset="0"/>
              </a:rPr>
              <a:t> </a:t>
            </a:r>
            <a:r>
              <a:rPr lang="en-GB" altLang="en-US" sz="4000" dirty="0">
                <a:solidFill>
                  <a:srgbClr val="002060"/>
                </a:solidFill>
                <a:latin typeface="Arial" panose="020B0604020202020204" pitchFamily="34" charset="0"/>
                <a:cs typeface="Arial" panose="020B0604020202020204" pitchFamily="34" charset="0"/>
              </a:rPr>
              <a:t>using REDMAP</a:t>
            </a:r>
            <a:endParaRPr lang="en-GB" sz="4000" dirty="0"/>
          </a:p>
        </p:txBody>
      </p:sp>
    </p:spTree>
    <p:extLst>
      <p:ext uri="{BB962C8B-B14F-4D97-AF65-F5344CB8AC3E}">
        <p14:creationId xmlns:p14="http://schemas.microsoft.com/office/powerpoint/2010/main" val="742667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02" y="1504215"/>
            <a:ext cx="10363200" cy="1187570"/>
          </a:xfrm>
        </p:spPr>
        <p:txBody>
          <a:bodyPr anchor="t">
            <a:noAutofit/>
          </a:bodyPr>
          <a:lstStyle/>
          <a:p>
            <a:r>
              <a:rPr lang="en-GB" altLang="en-US" dirty="0">
                <a:latin typeface="Arial" panose="020B0604020202020204" pitchFamily="34" charset="0"/>
                <a:cs typeface="Arial" panose="020B0604020202020204" pitchFamily="34" charset="0"/>
              </a:rPr>
              <a:t>Interactive Demonstration – Goldfish Bowl</a:t>
            </a: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8" y="120771"/>
            <a:ext cx="3572942" cy="1383444"/>
          </a:xfrm>
          <a:prstGeom prst="rect">
            <a:avLst/>
          </a:prstGeom>
        </p:spPr>
      </p:pic>
      <p:pic>
        <p:nvPicPr>
          <p:cNvPr id="8" name="Picture 2" descr="1,800+ Cartoon Fish Bowl Stock Photos, Pictures &amp; Royalty-Free Images -  iStock"/>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l="10062" t="18604" r="10597" b="16377"/>
          <a:stretch>
            <a:fillRect/>
          </a:stretch>
        </p:blipFill>
        <p:spPr>
          <a:xfrm>
            <a:off x="3389014" y="2459666"/>
            <a:ext cx="4569054" cy="3744285"/>
          </a:xfrm>
          <a:noFill/>
        </p:spPr>
      </p:pic>
    </p:spTree>
    <p:extLst>
      <p:ext uri="{BB962C8B-B14F-4D97-AF65-F5344CB8AC3E}">
        <p14:creationId xmlns:p14="http://schemas.microsoft.com/office/powerpoint/2010/main" val="79750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10363200" cy="1187570"/>
          </a:xfrm>
        </p:spPr>
        <p:txBody>
          <a:bodyPr anchor="t">
            <a:noAutofit/>
          </a:bodyPr>
          <a:lstStyle/>
          <a:p>
            <a:r>
              <a:rPr lang="en-GB" dirty="0" smtClean="0">
                <a:latin typeface="Arial" panose="020B0604020202020204" pitchFamily="34" charset="0"/>
                <a:cs typeface="Arial" panose="020B0604020202020204" pitchFamily="34" charset="0"/>
              </a:rPr>
              <a:t>Scenario </a:t>
            </a: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8" y="120771"/>
            <a:ext cx="3572942" cy="1383444"/>
          </a:xfrm>
          <a:prstGeom prst="rect">
            <a:avLst/>
          </a:prstGeom>
        </p:spPr>
      </p:pic>
      <p:sp>
        <p:nvSpPr>
          <p:cNvPr id="11" name="Content Placeholder 2"/>
          <p:cNvSpPr>
            <a:spLocks noGrp="1"/>
          </p:cNvSpPr>
          <p:nvPr>
            <p:ph sz="half" idx="1"/>
          </p:nvPr>
        </p:nvSpPr>
        <p:spPr>
          <a:xfrm>
            <a:off x="914400" y="2559171"/>
            <a:ext cx="10616609" cy="3797179"/>
          </a:xfrm>
        </p:spPr>
        <p:txBody>
          <a:bodyPr>
            <a:normAutofit fontScale="92500" lnSpcReduction="10000"/>
          </a:bodyPr>
          <a:lstStyle/>
          <a:p>
            <a:pPr marL="0" indent="0">
              <a:buFont typeface="Arial" panose="020B0604020202020204" pitchFamily="34" charset="0"/>
              <a:buNone/>
              <a:defRPr/>
            </a:pPr>
            <a:r>
              <a:rPr lang="en-GB" sz="2600" dirty="0" smtClean="0">
                <a:latin typeface="Arial" panose="020B0604020202020204" pitchFamily="34" charset="0"/>
                <a:cs typeface="Arial" panose="020B0604020202020204" pitchFamily="34" charset="0"/>
              </a:rPr>
              <a:t>James is a 48yr old gentleman who has been diagnosed  with advanced Pancreatic Cancer and Liver metastases three weeks ago. </a:t>
            </a:r>
          </a:p>
          <a:p>
            <a:pPr marL="0" indent="0">
              <a:buFont typeface="Arial" panose="020B0604020202020204" pitchFamily="34" charset="0"/>
              <a:buNone/>
              <a:defRPr/>
            </a:pPr>
            <a:r>
              <a:rPr lang="en-GB" sz="2600" dirty="0" smtClean="0">
                <a:latin typeface="Arial" panose="020B0604020202020204" pitchFamily="34" charset="0"/>
                <a:cs typeface="Arial" panose="020B0604020202020204" pitchFamily="34" charset="0"/>
              </a:rPr>
              <a:t>He lives at home with his partner Sue and their two children, Paul who is 12 years old and Jamie who is 8 years old </a:t>
            </a:r>
          </a:p>
          <a:p>
            <a:pPr marL="0" indent="0">
              <a:buFont typeface="Arial" panose="020B0604020202020204" pitchFamily="34" charset="0"/>
              <a:buNone/>
              <a:defRPr/>
            </a:pPr>
            <a:r>
              <a:rPr lang="en-GB" sz="2600" dirty="0" smtClean="0">
                <a:latin typeface="Arial" panose="020B0604020202020204" pitchFamily="34" charset="0"/>
                <a:cs typeface="Arial" panose="020B0604020202020204" pitchFamily="34" charset="0"/>
              </a:rPr>
              <a:t>He has a plumbing business but has not worked since his diagnosis</a:t>
            </a:r>
          </a:p>
          <a:p>
            <a:pPr marL="0" indent="0">
              <a:buFont typeface="Arial" panose="020B0604020202020204" pitchFamily="34" charset="0"/>
              <a:buNone/>
              <a:defRPr/>
            </a:pPr>
            <a:r>
              <a:rPr lang="en-GB" sz="2600" dirty="0" smtClean="0">
                <a:latin typeface="Arial" panose="020B0604020202020204" pitchFamily="34" charset="0"/>
                <a:cs typeface="Arial" panose="020B0604020202020204" pitchFamily="34" charset="0"/>
              </a:rPr>
              <a:t>You have been asked by the GP to visit James at home for venepuncture. James asks you if he can speak to you about his condition as he is planning a big family holiday to Florida next year.</a:t>
            </a:r>
          </a:p>
          <a:p>
            <a:pPr>
              <a:defRPr/>
            </a:pPr>
            <a:endParaRPr lang="en-GB" dirty="0"/>
          </a:p>
        </p:txBody>
      </p:sp>
    </p:spTree>
    <p:extLst>
      <p:ext uri="{BB962C8B-B14F-4D97-AF65-F5344CB8AC3E}">
        <p14:creationId xmlns:p14="http://schemas.microsoft.com/office/powerpoint/2010/main" val="2630858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84030"/>
            <a:ext cx="10363200" cy="1187570"/>
          </a:xfrm>
        </p:spPr>
        <p:txBody>
          <a:bodyPr anchor="t">
            <a:noAutofit/>
          </a:bodyPr>
          <a:lstStyle/>
          <a:p>
            <a:pPr algn="ctr"/>
            <a:r>
              <a:rPr lang="en-GB" dirty="0" smtClean="0">
                <a:latin typeface="Arial" panose="020B0604020202020204" pitchFamily="34" charset="0"/>
                <a:cs typeface="Arial" panose="020B0604020202020204" pitchFamily="34" charset="0"/>
              </a:rPr>
              <a:t>  REDMAP – Talking about getting less well</a:t>
            </a:r>
            <a:endParaRPr lang="en-GB" dirty="0">
              <a:latin typeface="Arial" panose="020B0604020202020204" pitchFamily="34" charset="0"/>
              <a:cs typeface="Arial" panose="020B0604020202020204" pitchFamily="34" charset="0"/>
            </a:endParaRPr>
          </a:p>
        </p:txBody>
      </p:sp>
      <p:sp>
        <p:nvSpPr>
          <p:cNvPr id="3" name="Rectangle 2"/>
          <p:cNvSpPr/>
          <p:nvPr/>
        </p:nvSpPr>
        <p:spPr>
          <a:xfrm>
            <a:off x="1509647" y="1667944"/>
            <a:ext cx="10058400" cy="4790799"/>
          </a:xfrm>
          <a:prstGeom prst="rect">
            <a:avLst/>
          </a:prstGeom>
        </p:spPr>
        <p:txBody>
          <a:bodyPr wrap="square">
            <a:spAutoFit/>
          </a:bodyPr>
          <a:lstStyle/>
          <a:p>
            <a:pPr>
              <a:lnSpc>
                <a:spcPct val="107000"/>
              </a:lnSpc>
              <a:spcAft>
                <a:spcPts val="800"/>
              </a:spcAft>
            </a:pPr>
            <a:r>
              <a:rPr lang="en-GB"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Ready:</a:t>
            </a:r>
            <a:r>
              <a:rPr lang="en-GB" sz="2000" dirty="0">
                <a:latin typeface="Arial" panose="020B0604020202020204" pitchFamily="34" charset="0"/>
                <a:ea typeface="Calibri" panose="020F0502020204030204" pitchFamily="34" charset="0"/>
                <a:cs typeface="Times New Roman" panose="02020603050405020304" pitchFamily="18" charset="0"/>
              </a:rPr>
              <a:t> Start or continue conversations about care planning</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Expect:</a:t>
            </a:r>
            <a:r>
              <a:rPr lang="en-GB" dirty="0">
                <a:latin typeface="Arial" panose="020B0604020202020204" pitchFamily="34" charset="0"/>
                <a:ea typeface="Calibri" panose="020F0502020204030204" pitchFamily="34" charset="0"/>
                <a:cs typeface="Times New Roman" panose="02020603050405020304" pitchFamily="18" charset="0"/>
              </a:rPr>
              <a:t> Find out what people know and are thinking about or worried about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Diagnosis:</a:t>
            </a:r>
            <a:r>
              <a:rPr lang="en-GB" b="1" dirty="0">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What we know is that…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dirty="0" smtClean="0">
                <a:latin typeface="Arial" panose="020B0604020202020204" pitchFamily="34" charset="0"/>
                <a:ea typeface="Calibri" panose="020F0502020204030204" pitchFamily="34" charset="0"/>
                <a:cs typeface="Times New Roman" panose="02020603050405020304" pitchFamily="18" charset="0"/>
              </a:rPr>
              <a:t>We </a:t>
            </a:r>
            <a:r>
              <a:rPr lang="en-GB" dirty="0">
                <a:latin typeface="Arial" panose="020B0604020202020204" pitchFamily="34" charset="0"/>
                <a:ea typeface="Calibri" panose="020F0502020204030204" pitchFamily="34" charset="0"/>
                <a:cs typeface="Times New Roman" panose="02020603050405020304" pitchFamily="18" charset="0"/>
              </a:rPr>
              <a:t>are not sure about…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dirty="0" smtClean="0">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We hope you will stay well improve, but I/we are worried about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dirty="0" smtClean="0">
                <a:latin typeface="Arial" panose="020B0604020202020204" pitchFamily="34" charset="0"/>
                <a:ea typeface="Calibri" panose="020F0502020204030204" pitchFamily="34" charset="0"/>
                <a:cs typeface="Times New Roman" panose="02020603050405020304" pitchFamily="18" charset="0"/>
              </a:rPr>
              <a:t>We </a:t>
            </a:r>
            <a:r>
              <a:rPr lang="en-GB" dirty="0">
                <a:latin typeface="Arial" panose="020B0604020202020204" pitchFamily="34" charset="0"/>
                <a:ea typeface="Calibri" panose="020F0502020204030204" pitchFamily="34" charset="0"/>
                <a:cs typeface="Times New Roman" panose="02020603050405020304" pitchFamily="18" charset="0"/>
              </a:rPr>
              <a:t>don’t know exactly what will happen but having a plan helps.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Matters:</a:t>
            </a:r>
            <a:r>
              <a:rPr lang="en-GB" b="1" dirty="0">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What is important to you (and your family) that we should know about?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dirty="0" smtClean="0">
                <a:latin typeface="Arial" panose="020B0604020202020204" pitchFamily="34" charset="0"/>
                <a:ea typeface="Calibri" panose="020F0502020204030204" pitchFamily="34" charset="0"/>
                <a:cs typeface="Times New Roman" panose="02020603050405020304" pitchFamily="18" charset="0"/>
              </a:rPr>
              <a:t>Are </a:t>
            </a:r>
            <a:r>
              <a:rPr lang="en-GB" dirty="0">
                <a:latin typeface="Arial" panose="020B0604020202020204" pitchFamily="34" charset="0"/>
                <a:ea typeface="Calibri" panose="020F0502020204030204" pitchFamily="34" charset="0"/>
                <a:cs typeface="Times New Roman" panose="02020603050405020304" pitchFamily="18" charset="0"/>
              </a:rPr>
              <a:t>there things you’d like, or would not want to happen?</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FF0000"/>
                </a:solidFill>
                <a:latin typeface="Arial" panose="020B0604020202020204" pitchFamily="34" charset="0"/>
                <a:ea typeface="Calibri" panose="020F0502020204030204" pitchFamily="34" charset="0"/>
                <a:cs typeface="Times New Roman" panose="02020603050405020304" pitchFamily="18" charset="0"/>
              </a:rPr>
              <a:t>Actions:</a:t>
            </a:r>
            <a:r>
              <a:rPr lang="en-GB" b="1" dirty="0">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What we can do is…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dirty="0" smtClean="0">
                <a:latin typeface="Arial" panose="020B0604020202020204" pitchFamily="34" charset="0"/>
                <a:ea typeface="Calibri" panose="020F0502020204030204" pitchFamily="34" charset="0"/>
                <a:cs typeface="Times New Roman" panose="02020603050405020304" pitchFamily="18" charset="0"/>
              </a:rPr>
              <a:t>Options </a:t>
            </a:r>
            <a:r>
              <a:rPr lang="en-GB" dirty="0">
                <a:latin typeface="Arial" panose="020B0604020202020204" pitchFamily="34" charset="0"/>
                <a:ea typeface="Calibri" panose="020F0502020204030204" pitchFamily="34" charset="0"/>
                <a:cs typeface="Times New Roman" panose="02020603050405020304" pitchFamily="18" charset="0"/>
              </a:rPr>
              <a:t>that can help are…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dirty="0" smtClean="0">
                <a:latin typeface="Arial" panose="020B0604020202020204" pitchFamily="34" charset="0"/>
                <a:ea typeface="Calibri" panose="020F0502020204030204" pitchFamily="34" charset="0"/>
                <a:cs typeface="Times New Roman" panose="02020603050405020304" pitchFamily="18" charset="0"/>
              </a:rPr>
              <a:t>That </a:t>
            </a:r>
            <a:r>
              <a:rPr lang="en-GB" dirty="0">
                <a:latin typeface="Arial" panose="020B0604020202020204" pitchFamily="34" charset="0"/>
                <a:ea typeface="Calibri" panose="020F0502020204030204" pitchFamily="34" charset="0"/>
                <a:cs typeface="Times New Roman" panose="02020603050405020304" pitchFamily="18" charset="0"/>
              </a:rPr>
              <a:t>does not work/help when…</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b="1" dirty="0">
                <a:solidFill>
                  <a:srgbClr val="FF0000"/>
                </a:solidFill>
                <a:latin typeface="Arial" panose="020B0604020202020204" pitchFamily="34" charset="0"/>
                <a:ea typeface="Calibri" panose="020F0502020204030204" pitchFamily="34" charset="0"/>
              </a:rPr>
              <a:t>Plan:</a:t>
            </a:r>
            <a:r>
              <a:rPr lang="en-GB" dirty="0">
                <a:latin typeface="Arial" panose="020B0604020202020204" pitchFamily="34" charset="0"/>
                <a:ea typeface="Calibri" panose="020F0502020204030204" pitchFamily="34" charset="0"/>
              </a:rPr>
              <a:t> Having a plan helps us know what to do if things change. We review it regularly.</a:t>
            </a:r>
            <a:endParaRPr lang="en-GB" dirty="0"/>
          </a:p>
        </p:txBody>
      </p:sp>
      <p:sp>
        <p:nvSpPr>
          <p:cNvPr id="11" name="Content Placeholder 10"/>
          <p:cNvSpPr>
            <a:spLocks noGrp="1"/>
          </p:cNvSpPr>
          <p:nvPr>
            <p:ph sz="half" idx="2"/>
          </p:nvPr>
        </p:nvSpPr>
        <p:spPr/>
        <p:txBody>
          <a:bodyPr/>
          <a:lstStyle/>
          <a:p>
            <a:endParaRPr lang="en-GB"/>
          </a:p>
        </p:txBody>
      </p:sp>
    </p:spTree>
    <p:extLst>
      <p:ext uri="{BB962C8B-B14F-4D97-AF65-F5344CB8AC3E}">
        <p14:creationId xmlns:p14="http://schemas.microsoft.com/office/powerpoint/2010/main" val="394997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10363200" cy="1187570"/>
          </a:xfrm>
        </p:spPr>
        <p:txBody>
          <a:bodyPr anchor="t">
            <a:normAutofit/>
          </a:bodyPr>
          <a:lstStyle/>
          <a:p>
            <a:r>
              <a:rPr lang="en-GB" dirty="0" smtClean="0">
                <a:latin typeface="Arial"/>
                <a:cs typeface="Arial"/>
              </a:rPr>
              <a:t>Aims</a:t>
            </a:r>
            <a:endParaRPr lang="en-GB" dirty="0">
              <a:latin typeface="Arial"/>
              <a:cs typeface="Arial"/>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6767622" y="92803"/>
            <a:ext cx="5105400" cy="1976811"/>
          </a:xfrm>
          <a:prstGeom prst="rect">
            <a:avLst/>
          </a:prstGeom>
        </p:spPr>
      </p:pic>
      <p:sp>
        <p:nvSpPr>
          <p:cNvPr id="8" name="Content Placeholder 2"/>
          <p:cNvSpPr>
            <a:spLocks noGrp="1"/>
          </p:cNvSpPr>
          <p:nvPr>
            <p:ph sz="half" idx="1"/>
          </p:nvPr>
        </p:nvSpPr>
        <p:spPr>
          <a:xfrm>
            <a:off x="1103128" y="2368300"/>
            <a:ext cx="7736072" cy="3209925"/>
          </a:xfrm>
        </p:spPr>
        <p:txBody>
          <a:bodyPr>
            <a:noAutofit/>
          </a:bodyPr>
          <a:lstStyle/>
          <a:p>
            <a:r>
              <a:rPr lang="en-GB" sz="2400" dirty="0">
                <a:solidFill>
                  <a:schemeClr val="tx1"/>
                </a:solidFill>
                <a:latin typeface="Arial" panose="020B0604020202020204" pitchFamily="34" charset="0"/>
                <a:cs typeface="Arial" panose="020B0604020202020204" pitchFamily="34" charset="0"/>
              </a:rPr>
              <a:t>Understand the skill and knowledge that underpins effective </a:t>
            </a:r>
            <a:r>
              <a:rPr lang="en-GB" sz="2400" dirty="0" smtClean="0">
                <a:solidFill>
                  <a:schemeClr val="tx1"/>
                </a:solidFill>
                <a:latin typeface="Arial" panose="020B0604020202020204" pitchFamily="34" charset="0"/>
                <a:cs typeface="Arial" panose="020B0604020202020204" pitchFamily="34" charset="0"/>
              </a:rPr>
              <a:t>communication</a:t>
            </a:r>
          </a:p>
          <a:p>
            <a:r>
              <a:rPr lang="en-GB" sz="2400" dirty="0" smtClean="0">
                <a:solidFill>
                  <a:schemeClr val="tx1"/>
                </a:solidFill>
                <a:latin typeface="Arial" panose="020B0604020202020204" pitchFamily="34" charset="0"/>
                <a:cs typeface="Arial" panose="020B0604020202020204" pitchFamily="34" charset="0"/>
              </a:rPr>
              <a:t>Be </a:t>
            </a:r>
            <a:r>
              <a:rPr lang="en-GB" sz="2400" dirty="0">
                <a:solidFill>
                  <a:schemeClr val="tx1"/>
                </a:solidFill>
                <a:latin typeface="Arial" panose="020B0604020202020204" pitchFamily="34" charset="0"/>
                <a:cs typeface="Arial" panose="020B0604020202020204" pitchFamily="34" charset="0"/>
              </a:rPr>
              <a:t>aware of the barriers and behaviours that affect </a:t>
            </a:r>
            <a:r>
              <a:rPr lang="en-GB" sz="2400" dirty="0" smtClean="0">
                <a:solidFill>
                  <a:schemeClr val="tx1"/>
                </a:solidFill>
                <a:latin typeface="Arial" panose="020B0604020202020204" pitchFamily="34" charset="0"/>
                <a:cs typeface="Arial" panose="020B0604020202020204" pitchFamily="34" charset="0"/>
              </a:rPr>
              <a:t>communication</a:t>
            </a:r>
          </a:p>
          <a:p>
            <a:r>
              <a:rPr lang="en-GB" sz="2400" dirty="0" smtClean="0">
                <a:solidFill>
                  <a:schemeClr val="tx1"/>
                </a:solidFill>
                <a:latin typeface="Arial" panose="020B0604020202020204" pitchFamily="34" charset="0"/>
                <a:cs typeface="Arial" panose="020B0604020202020204" pitchFamily="34" charset="0"/>
              </a:rPr>
              <a:t>Explore </a:t>
            </a:r>
            <a:r>
              <a:rPr lang="en-GB" sz="2400" dirty="0">
                <a:solidFill>
                  <a:schemeClr val="tx1"/>
                </a:solidFill>
                <a:latin typeface="Arial" panose="020B0604020202020204" pitchFamily="34" charset="0"/>
                <a:cs typeface="Arial" panose="020B0604020202020204" pitchFamily="34" charset="0"/>
              </a:rPr>
              <a:t>communication </a:t>
            </a:r>
            <a:r>
              <a:rPr lang="en-GB" sz="2400" dirty="0" smtClean="0">
                <a:solidFill>
                  <a:schemeClr val="tx1"/>
                </a:solidFill>
                <a:latin typeface="Arial" panose="020B0604020202020204" pitchFamily="34" charset="0"/>
                <a:cs typeface="Arial" panose="020B0604020202020204" pitchFamily="34" charset="0"/>
              </a:rPr>
              <a:t>strategies</a:t>
            </a:r>
          </a:p>
          <a:p>
            <a:r>
              <a:rPr lang="en-GB" sz="2400" dirty="0" smtClean="0">
                <a:solidFill>
                  <a:schemeClr val="tx1"/>
                </a:solidFill>
                <a:latin typeface="Arial" panose="020B0604020202020204" pitchFamily="34" charset="0"/>
                <a:cs typeface="Arial" panose="020B0604020202020204" pitchFamily="34" charset="0"/>
              </a:rPr>
              <a:t>Be </a:t>
            </a:r>
            <a:r>
              <a:rPr lang="en-GB" sz="2400" dirty="0">
                <a:solidFill>
                  <a:schemeClr val="tx1"/>
                </a:solidFill>
                <a:latin typeface="Arial" panose="020B0604020202020204" pitchFamily="34" charset="0"/>
                <a:cs typeface="Arial" panose="020B0604020202020204" pitchFamily="34" charset="0"/>
              </a:rPr>
              <a:t>aware of communication frameworks to use in practice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106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336884" y="2521512"/>
            <a:ext cx="5698958" cy="3210479"/>
          </a:xfrm>
        </p:spPr>
        <p:txBody>
          <a:bodyPr vert="horz" lIns="91440" tIns="45720" rIns="91440" bIns="45720" rtlCol="0" anchor="t">
            <a:normAutofit/>
          </a:bodyPr>
          <a:lstStyle/>
          <a:p>
            <a:pPr marL="0" indent="0">
              <a:buNone/>
            </a:pPr>
            <a:r>
              <a:rPr lang="en-GB" sz="4000" dirty="0" smtClean="0">
                <a:latin typeface="Arial"/>
                <a:cs typeface="Arial"/>
              </a:rPr>
              <a:t>Communication is Complex!</a:t>
            </a:r>
            <a:endParaRPr lang="en-GB" sz="4000" dirty="0">
              <a:latin typeface="Arial"/>
              <a:cs typeface="Arial"/>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6767622" y="209813"/>
            <a:ext cx="5105400" cy="1976811"/>
          </a:xfrm>
          <a:prstGeom prst="rect">
            <a:avLst/>
          </a:prstGeom>
        </p:spPr>
      </p:pic>
      <p:pic>
        <p:nvPicPr>
          <p:cNvPr id="8" name="Picture 6" descr="Why is Communication Difficult - YouTube"/>
          <p:cNvPicPr>
            <a:picLocks noChangeAspect="1" noChangeArrowheads="1"/>
          </p:cNvPicPr>
          <p:nvPr/>
        </p:nvPicPr>
        <p:blipFill rotWithShape="1">
          <a:blip r:embed="rId4"/>
          <a:srcRect l="388"/>
          <a:stretch/>
        </p:blipFill>
        <p:spPr bwMode="auto">
          <a:xfrm>
            <a:off x="5323497" y="2332600"/>
            <a:ext cx="5484498" cy="309587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29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336883" y="2186624"/>
            <a:ext cx="11194125" cy="4319107"/>
          </a:xfrm>
        </p:spPr>
        <p:txBody>
          <a:bodyPr vert="horz" lIns="91440" tIns="45720" rIns="91440" bIns="45720" rtlCol="0" anchor="t">
            <a:normAutofit fontScale="92500" lnSpcReduction="10000"/>
          </a:bodyPr>
          <a:lstStyle/>
          <a:p>
            <a:pPr marL="0" indent="0">
              <a:buNone/>
            </a:pPr>
            <a:r>
              <a:rPr lang="en-GB" sz="4400" dirty="0" smtClean="0">
                <a:latin typeface="Arial" panose="020B0604020202020204" pitchFamily="34" charset="0"/>
                <a:cs typeface="Arial" panose="020B0604020202020204" pitchFamily="34" charset="0"/>
              </a:rPr>
              <a:t>‘.. communicating </a:t>
            </a:r>
            <a:r>
              <a:rPr lang="en-GB" sz="4400" dirty="0">
                <a:latin typeface="Arial" panose="020B0604020202020204" pitchFamily="34" charset="0"/>
                <a:cs typeface="Arial" panose="020B0604020202020204" pitchFamily="34" charset="0"/>
              </a:rPr>
              <a:t>effectively is essential to a positive, inclusive and people-centred culture in which staff feel valued, empowered, and supported to deliver the best experience and outcomes for our patients</a:t>
            </a:r>
            <a:r>
              <a:rPr lang="en-GB" sz="4400" dirty="0" smtClean="0">
                <a:latin typeface="Arial" panose="020B0604020202020204" pitchFamily="34" charset="0"/>
                <a:cs typeface="Arial" panose="020B0604020202020204" pitchFamily="34" charset="0"/>
              </a:rPr>
              <a:t>.’</a:t>
            </a:r>
          </a:p>
          <a:p>
            <a:pPr marL="0" indent="0">
              <a:buNone/>
            </a:pPr>
            <a:r>
              <a:rPr lang="en-GB" sz="2400" dirty="0" smtClean="0">
                <a:latin typeface="Arial"/>
                <a:cs typeface="Arial"/>
              </a:rPr>
              <a:t>(Ref: The Christie Institute for Cancer Education Manchester 2025)</a:t>
            </a: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6767622" y="209813"/>
            <a:ext cx="5105400" cy="1976811"/>
          </a:xfrm>
          <a:prstGeom prst="rect">
            <a:avLst/>
          </a:prstGeom>
        </p:spPr>
      </p:pic>
    </p:spTree>
    <p:extLst>
      <p:ext uri="{BB962C8B-B14F-4D97-AF65-F5344CB8AC3E}">
        <p14:creationId xmlns:p14="http://schemas.microsoft.com/office/powerpoint/2010/main" val="2765277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10363200" cy="1187570"/>
          </a:xfrm>
        </p:spPr>
        <p:txBody>
          <a:bodyPr anchor="t">
            <a:normAutofit/>
          </a:bodyPr>
          <a:lstStyle/>
          <a:p>
            <a:r>
              <a:rPr lang="en-GB" dirty="0" smtClean="0">
                <a:latin typeface="Arial"/>
                <a:cs typeface="Arial"/>
              </a:rPr>
              <a:t>Activity</a:t>
            </a:r>
            <a:endParaRPr lang="en-GB" dirty="0">
              <a:latin typeface="Arial"/>
              <a:cs typeface="Arial"/>
            </a:endParaRPr>
          </a:p>
        </p:txBody>
      </p:sp>
      <p:sp>
        <p:nvSpPr>
          <p:cNvPr id="3" name="Subtitle 2"/>
          <p:cNvSpPr>
            <a:spLocks noGrp="1"/>
          </p:cNvSpPr>
          <p:nvPr>
            <p:ph sz="half" idx="1"/>
          </p:nvPr>
        </p:nvSpPr>
        <p:spPr>
          <a:xfrm>
            <a:off x="914400" y="2849526"/>
            <a:ext cx="9264770" cy="3210479"/>
          </a:xfrm>
        </p:spPr>
        <p:txBody>
          <a:bodyPr vert="horz" lIns="91440" tIns="45720" rIns="91440" bIns="45720" rtlCol="0" anchor="t">
            <a:normAutofit/>
          </a:bodyPr>
          <a:lstStyle/>
          <a:p>
            <a:pPr marL="0" indent="0">
              <a:buNone/>
            </a:pPr>
            <a:r>
              <a:rPr lang="en-GB" altLang="en-US" sz="2400" dirty="0">
                <a:latin typeface="Arial" panose="020B0604020202020204" pitchFamily="34" charset="0"/>
                <a:cs typeface="Arial" panose="020B0604020202020204" pitchFamily="34" charset="0"/>
              </a:rPr>
              <a:t>Write down 5 communication skills you use when talking to patients/ residents/ families</a:t>
            </a:r>
          </a:p>
          <a:p>
            <a:endParaRPr lang="en-GB" dirty="0">
              <a:latin typeface="Arial"/>
              <a:cs typeface="Arial"/>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6767622" y="92840"/>
            <a:ext cx="5105400" cy="1976811"/>
          </a:xfrm>
          <a:prstGeom prst="rect">
            <a:avLst/>
          </a:prstGeom>
        </p:spPr>
      </p:pic>
    </p:spTree>
    <p:extLst>
      <p:ext uri="{BB962C8B-B14F-4D97-AF65-F5344CB8AC3E}">
        <p14:creationId xmlns:p14="http://schemas.microsoft.com/office/powerpoint/2010/main" val="2762317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809" y="1513784"/>
            <a:ext cx="10363200" cy="1187570"/>
          </a:xfrm>
        </p:spPr>
        <p:txBody>
          <a:bodyPr anchor="t">
            <a:normAutofit/>
          </a:bodyPr>
          <a:lstStyle/>
          <a:p>
            <a:r>
              <a:rPr lang="en-GB" dirty="0" smtClean="0">
                <a:latin typeface="Arial"/>
                <a:cs typeface="Arial"/>
              </a:rPr>
              <a:t>Non-Verbal Communication Skills</a:t>
            </a:r>
            <a:endParaRPr lang="en-GB" dirty="0">
              <a:latin typeface="Arial"/>
              <a:cs typeface="Arial"/>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8004074" y="182518"/>
            <a:ext cx="3911880" cy="1514680"/>
          </a:xfrm>
          <a:prstGeom prst="rect">
            <a:avLst/>
          </a:prstGeom>
        </p:spPr>
      </p:pic>
      <p:sp>
        <p:nvSpPr>
          <p:cNvPr id="8" name="Content Placeholder 2"/>
          <p:cNvSpPr>
            <a:spLocks noGrp="1"/>
          </p:cNvSpPr>
          <p:nvPr>
            <p:ph sz="half" idx="1"/>
          </p:nvPr>
        </p:nvSpPr>
        <p:spPr>
          <a:xfrm>
            <a:off x="912628" y="2427657"/>
            <a:ext cx="10765766" cy="3209925"/>
          </a:xfrm>
          <a:extLst/>
        </p:spPr>
        <p:txBody>
          <a:bodyPr numCol="2" rtlCol="0">
            <a:normAutofit fontScale="70000" lnSpcReduction="20000"/>
          </a:bodyPr>
          <a:lstStyle/>
          <a:p>
            <a:pPr eaLnBrk="1" fontAlgn="auto" hangingPunct="1">
              <a:spcAft>
                <a:spcPts val="0"/>
              </a:spcAft>
              <a:defRPr/>
            </a:pPr>
            <a:r>
              <a:rPr lang="en-GB" sz="3100" dirty="0" smtClean="0">
                <a:latin typeface="Arial" panose="020B0604020202020204" pitchFamily="34" charset="0"/>
                <a:cs typeface="Arial" panose="020B0604020202020204" pitchFamily="34" charset="0"/>
              </a:rPr>
              <a:t>Body language</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Positioning</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Active listening</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Cues</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Pitch, pace and tone</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Good eye contact</a:t>
            </a:r>
          </a:p>
          <a:p>
            <a:pPr eaLnBrk="1" fontAlgn="auto" hangingPunct="1">
              <a:spcAft>
                <a:spcPts val="0"/>
              </a:spcAft>
              <a:defRPr/>
            </a:pPr>
            <a:r>
              <a:rPr lang="en-GB" sz="3100" dirty="0" smtClean="0">
                <a:latin typeface="Arial" panose="020B0604020202020204" pitchFamily="34" charset="0"/>
                <a:cs typeface="Arial" panose="020B0604020202020204" pitchFamily="34" charset="0"/>
              </a:rPr>
              <a:t>Mirroring</a:t>
            </a:r>
          </a:p>
          <a:p>
            <a:pPr eaLnBrk="1" fontAlgn="auto" hangingPunct="1">
              <a:spcAft>
                <a:spcPts val="0"/>
              </a:spcAft>
              <a:defRPr/>
            </a:pPr>
            <a:r>
              <a:rPr lang="en-GB" sz="3400" dirty="0" smtClean="0">
                <a:latin typeface="Arial" panose="020B0604020202020204" pitchFamily="34" charset="0"/>
                <a:cs typeface="Arial" panose="020B0604020202020204" pitchFamily="34" charset="0"/>
              </a:rPr>
              <a:t>Facial expressions</a:t>
            </a:r>
          </a:p>
          <a:p>
            <a:pPr eaLnBrk="1" fontAlgn="auto" hangingPunct="1">
              <a:spcAft>
                <a:spcPts val="0"/>
              </a:spcAft>
              <a:defRPr/>
            </a:pPr>
            <a:r>
              <a:rPr lang="en-GB" sz="3400" dirty="0" smtClean="0">
                <a:latin typeface="Arial" panose="020B0604020202020204" pitchFamily="34" charset="0"/>
                <a:cs typeface="Arial" panose="020B0604020202020204" pitchFamily="34" charset="0"/>
              </a:rPr>
              <a:t>Gestures</a:t>
            </a:r>
          </a:p>
          <a:p>
            <a:pPr eaLnBrk="1" fontAlgn="auto" hangingPunct="1">
              <a:spcAft>
                <a:spcPts val="0"/>
              </a:spcAft>
              <a:defRPr/>
            </a:pPr>
            <a:r>
              <a:rPr lang="en-GB" sz="3400" dirty="0" smtClean="0">
                <a:latin typeface="Arial" panose="020B0604020202020204" pitchFamily="34" charset="0"/>
                <a:cs typeface="Arial" panose="020B0604020202020204" pitchFamily="34" charset="0"/>
              </a:rPr>
              <a:t>Appropriate touch</a:t>
            </a:r>
          </a:p>
          <a:p>
            <a:pPr>
              <a:defRPr/>
            </a:pPr>
            <a:r>
              <a:rPr lang="en-GB" sz="3400" dirty="0" smtClean="0">
                <a:latin typeface="Arial" panose="020B0604020202020204" pitchFamily="34" charset="0"/>
                <a:cs typeface="Arial" panose="020B0604020202020204" pitchFamily="34" charset="0"/>
              </a:rPr>
              <a:t>Paralinguistic skills (pitch</a:t>
            </a:r>
            <a:r>
              <a:rPr lang="en-GB" sz="3400" dirty="0">
                <a:latin typeface="Arial" panose="020B0604020202020204" pitchFamily="34" charset="0"/>
                <a:cs typeface="Arial" panose="020B0604020202020204" pitchFamily="34" charset="0"/>
              </a:rPr>
              <a:t>, tone, pace</a:t>
            </a:r>
            <a:r>
              <a:rPr lang="en-GB" sz="3400" dirty="0" smtClean="0">
                <a:latin typeface="Arial" panose="020B0604020202020204" pitchFamily="34" charset="0"/>
                <a:cs typeface="Arial" panose="020B0604020202020204" pitchFamily="34" charset="0"/>
              </a:rPr>
              <a:t>, volume)</a:t>
            </a:r>
          </a:p>
          <a:p>
            <a:pPr eaLnBrk="1" fontAlgn="auto" hangingPunct="1">
              <a:spcAft>
                <a:spcPts val="0"/>
              </a:spcAft>
              <a:defRPr/>
            </a:pPr>
            <a:r>
              <a:rPr lang="en-GB" sz="3400" dirty="0" smtClean="0">
                <a:latin typeface="Arial" panose="020B0604020202020204" pitchFamily="34" charset="0"/>
                <a:cs typeface="Arial" panose="020B0604020202020204" pitchFamily="34" charset="0"/>
              </a:rPr>
              <a:t>Pauses/silence</a:t>
            </a:r>
          </a:p>
          <a:p>
            <a:pPr eaLnBrk="1" fontAlgn="auto" hangingPunct="1">
              <a:spcAft>
                <a:spcPts val="0"/>
              </a:spcAft>
              <a:defRPr/>
            </a:pPr>
            <a:endParaRPr lang="en-GB" dirty="0" smtClean="0"/>
          </a:p>
        </p:txBody>
      </p:sp>
    </p:spTree>
    <p:extLst>
      <p:ext uri="{BB962C8B-B14F-4D97-AF65-F5344CB8AC3E}">
        <p14:creationId xmlns:p14="http://schemas.microsoft.com/office/powerpoint/2010/main" val="1865455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10363200" cy="1187570"/>
          </a:xfrm>
        </p:spPr>
        <p:txBody>
          <a:bodyPr anchor="t">
            <a:normAutofit/>
          </a:bodyPr>
          <a:lstStyle/>
          <a:p>
            <a:r>
              <a:rPr lang="en-GB" dirty="0" smtClean="0">
                <a:latin typeface="Arial"/>
                <a:cs typeface="Arial"/>
              </a:rPr>
              <a:t>Verbal Communication Skills  </a:t>
            </a:r>
            <a:endParaRPr lang="en-GB" dirty="0">
              <a:latin typeface="Arial"/>
              <a:cs typeface="Arial"/>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8337630" y="213610"/>
            <a:ext cx="3618582" cy="1401115"/>
          </a:xfrm>
          <a:prstGeom prst="rect">
            <a:avLst/>
          </a:prstGeom>
        </p:spPr>
      </p:pic>
      <p:sp>
        <p:nvSpPr>
          <p:cNvPr id="8" name="Content Placeholder 2"/>
          <p:cNvSpPr>
            <a:spLocks noGrp="1"/>
          </p:cNvSpPr>
          <p:nvPr>
            <p:ph sz="half" idx="1"/>
          </p:nvPr>
        </p:nvSpPr>
        <p:spPr>
          <a:xfrm>
            <a:off x="914400" y="2432649"/>
            <a:ext cx="11041812" cy="3626839"/>
          </a:xfrm>
          <a:extLst/>
        </p:spPr>
        <p:txBody>
          <a:bodyPr numCol="2" rtlCol="0">
            <a:normAutofit fontScale="32500" lnSpcReduction="20000"/>
          </a:bodyPr>
          <a:lstStyle/>
          <a:p>
            <a:pPr eaLnBrk="1" fontAlgn="auto" hangingPunct="1">
              <a:lnSpc>
                <a:spcPct val="120000"/>
              </a:lnSpc>
              <a:spcBef>
                <a:spcPts val="600"/>
              </a:spcBef>
              <a:spcAft>
                <a:spcPts val="0"/>
              </a:spcAft>
              <a:defRPr/>
            </a:pPr>
            <a:r>
              <a:rPr lang="en-GB" sz="7400" dirty="0" smtClean="0">
                <a:latin typeface="Arial" panose="020B0604020202020204" pitchFamily="34" charset="0"/>
                <a:cs typeface="Arial" panose="020B0604020202020204" pitchFamily="34" charset="0"/>
              </a:rPr>
              <a:t>Questioning styles </a:t>
            </a:r>
          </a:p>
          <a:p>
            <a:pPr marL="0" indent="0" eaLnBrk="1" fontAlgn="auto" hangingPunct="1">
              <a:lnSpc>
                <a:spcPct val="120000"/>
              </a:lnSpc>
              <a:spcBef>
                <a:spcPts val="600"/>
              </a:spcBef>
              <a:spcAft>
                <a:spcPts val="0"/>
              </a:spcAft>
              <a:buNone/>
              <a:defRPr/>
            </a:pPr>
            <a:r>
              <a:rPr lang="en-GB" sz="7400" dirty="0">
                <a:latin typeface="Arial" panose="020B0604020202020204" pitchFamily="34" charset="0"/>
                <a:cs typeface="Arial" panose="020B0604020202020204" pitchFamily="34" charset="0"/>
              </a:rPr>
              <a:t> </a:t>
            </a:r>
            <a:r>
              <a:rPr lang="en-GB" sz="7400" dirty="0" smtClean="0">
                <a:latin typeface="Arial" panose="020B0604020202020204" pitchFamily="34" charset="0"/>
                <a:cs typeface="Arial" panose="020B0604020202020204" pitchFamily="34" charset="0"/>
              </a:rPr>
              <a:t> </a:t>
            </a:r>
            <a:r>
              <a:rPr lang="en-GB" sz="4900" dirty="0" smtClean="0">
                <a:latin typeface="Arial" panose="020B0604020202020204" pitchFamily="34" charset="0"/>
                <a:cs typeface="Arial" panose="020B0604020202020204" pitchFamily="34" charset="0"/>
              </a:rPr>
              <a:t>(open, close, checking, probing, no multiple)</a:t>
            </a:r>
          </a:p>
          <a:p>
            <a:pPr eaLnBrk="1" fontAlgn="auto" hangingPunct="1">
              <a:lnSpc>
                <a:spcPct val="120000"/>
              </a:lnSpc>
              <a:spcBef>
                <a:spcPts val="600"/>
              </a:spcBef>
              <a:spcAft>
                <a:spcPts val="0"/>
              </a:spcAft>
              <a:defRPr/>
            </a:pPr>
            <a:r>
              <a:rPr lang="en-GB" sz="7400" dirty="0" smtClean="0">
                <a:latin typeface="Arial" panose="020B0604020202020204" pitchFamily="34" charset="0"/>
                <a:cs typeface="Arial" panose="020B0604020202020204" pitchFamily="34" charset="0"/>
              </a:rPr>
              <a:t>Cues</a:t>
            </a:r>
          </a:p>
          <a:p>
            <a:pPr eaLnBrk="1" fontAlgn="auto" hangingPunct="1">
              <a:lnSpc>
                <a:spcPct val="120000"/>
              </a:lnSpc>
              <a:spcBef>
                <a:spcPts val="600"/>
              </a:spcBef>
              <a:spcAft>
                <a:spcPts val="0"/>
              </a:spcAft>
              <a:defRPr/>
            </a:pPr>
            <a:r>
              <a:rPr lang="en-GB" sz="7400" dirty="0" smtClean="0">
                <a:latin typeface="Arial" panose="020B0604020202020204" pitchFamily="34" charset="0"/>
                <a:cs typeface="Arial" panose="020B0604020202020204" pitchFamily="34" charset="0"/>
              </a:rPr>
              <a:t>Paraphrasing/reflecting back</a:t>
            </a:r>
          </a:p>
          <a:p>
            <a:pPr eaLnBrk="1" fontAlgn="auto" hangingPunct="1">
              <a:lnSpc>
                <a:spcPct val="120000"/>
              </a:lnSpc>
              <a:spcBef>
                <a:spcPts val="600"/>
              </a:spcBef>
              <a:spcAft>
                <a:spcPts val="0"/>
              </a:spcAft>
              <a:defRPr/>
            </a:pPr>
            <a:r>
              <a:rPr lang="en-GB" sz="7400" dirty="0" smtClean="0">
                <a:latin typeface="Arial" panose="020B0604020202020204" pitchFamily="34" charset="0"/>
                <a:cs typeface="Arial" panose="020B0604020202020204" pitchFamily="34" charset="0"/>
              </a:rPr>
              <a:t>Educated guess</a:t>
            </a:r>
          </a:p>
          <a:p>
            <a:pPr eaLnBrk="1" fontAlgn="auto" hangingPunct="1">
              <a:lnSpc>
                <a:spcPct val="120000"/>
              </a:lnSpc>
              <a:spcBef>
                <a:spcPts val="600"/>
              </a:spcBef>
              <a:spcAft>
                <a:spcPts val="0"/>
              </a:spcAft>
              <a:defRPr/>
            </a:pPr>
            <a:r>
              <a:rPr lang="en-GB" sz="7400" dirty="0" smtClean="0">
                <a:latin typeface="Arial" panose="020B0604020202020204" pitchFamily="34" charset="0"/>
                <a:cs typeface="Arial" panose="020B0604020202020204" pitchFamily="34" charset="0"/>
              </a:rPr>
              <a:t>Chunk and check (max 3)</a:t>
            </a:r>
          </a:p>
          <a:p>
            <a:pPr eaLnBrk="1" fontAlgn="auto" hangingPunct="1">
              <a:lnSpc>
                <a:spcPct val="120000"/>
              </a:lnSpc>
              <a:spcBef>
                <a:spcPts val="600"/>
              </a:spcBef>
              <a:spcAft>
                <a:spcPts val="0"/>
              </a:spcAft>
              <a:defRPr/>
            </a:pPr>
            <a:r>
              <a:rPr lang="en-GB" sz="7400" dirty="0" smtClean="0">
                <a:latin typeface="Arial" panose="020B0604020202020204" pitchFamily="34" charset="0"/>
                <a:cs typeface="Arial" panose="020B0604020202020204" pitchFamily="34" charset="0"/>
              </a:rPr>
              <a:t>Clarifying</a:t>
            </a:r>
          </a:p>
          <a:p>
            <a:pPr eaLnBrk="1" fontAlgn="auto" hangingPunct="1">
              <a:lnSpc>
                <a:spcPct val="120000"/>
              </a:lnSpc>
              <a:spcBef>
                <a:spcPts val="600"/>
              </a:spcBef>
              <a:spcAft>
                <a:spcPts val="0"/>
              </a:spcAft>
              <a:defRPr/>
            </a:pPr>
            <a:r>
              <a:rPr lang="en-GB" sz="7400" dirty="0" smtClean="0">
                <a:latin typeface="Arial" panose="020B0604020202020204" pitchFamily="34" charset="0"/>
                <a:cs typeface="Arial" panose="020B0604020202020204" pitchFamily="34" charset="0"/>
              </a:rPr>
              <a:t>Summarising</a:t>
            </a:r>
          </a:p>
          <a:p>
            <a:pPr eaLnBrk="1" fontAlgn="auto" hangingPunct="1">
              <a:lnSpc>
                <a:spcPct val="120000"/>
              </a:lnSpc>
              <a:spcBef>
                <a:spcPts val="600"/>
              </a:spcBef>
              <a:spcAft>
                <a:spcPts val="0"/>
              </a:spcAft>
              <a:defRPr/>
            </a:pPr>
            <a:r>
              <a:rPr lang="en-GB" sz="7400" dirty="0" smtClean="0">
                <a:latin typeface="Arial" panose="020B0604020202020204" pitchFamily="34" charset="0"/>
                <a:cs typeface="Arial" panose="020B0604020202020204" pitchFamily="34" charset="0"/>
              </a:rPr>
              <a:t>Acknowledging feelings/empathy</a:t>
            </a:r>
          </a:p>
          <a:p>
            <a:pPr eaLnBrk="1" fontAlgn="auto" hangingPunct="1">
              <a:lnSpc>
                <a:spcPct val="120000"/>
              </a:lnSpc>
              <a:spcBef>
                <a:spcPts val="600"/>
              </a:spcBef>
              <a:spcAft>
                <a:spcPts val="0"/>
              </a:spcAft>
              <a:defRPr/>
            </a:pPr>
            <a:r>
              <a:rPr lang="en-GB" sz="7400" dirty="0" smtClean="0">
                <a:latin typeface="Arial" panose="020B0604020202020204" pitchFamily="34" charset="0"/>
                <a:cs typeface="Arial" panose="020B0604020202020204" pitchFamily="34" charset="0"/>
              </a:rPr>
              <a:t>Minimal prompts</a:t>
            </a:r>
          </a:p>
          <a:p>
            <a:pPr eaLnBrk="1" fontAlgn="auto" hangingPunct="1">
              <a:lnSpc>
                <a:spcPct val="120000"/>
              </a:lnSpc>
              <a:spcBef>
                <a:spcPts val="600"/>
              </a:spcBef>
              <a:spcAft>
                <a:spcPts val="0"/>
              </a:spcAft>
              <a:defRPr/>
            </a:pPr>
            <a:r>
              <a:rPr lang="en-GB" sz="7400" dirty="0" smtClean="0">
                <a:latin typeface="Arial" panose="020B0604020202020204" pitchFamily="34" charset="0"/>
                <a:cs typeface="Arial" panose="020B0604020202020204" pitchFamily="34" charset="0"/>
              </a:rPr>
              <a:t>Screening</a:t>
            </a:r>
            <a:endParaRPr lang="en-GB" sz="7400" dirty="0">
              <a:latin typeface="Arial" panose="020B0604020202020204" pitchFamily="34" charset="0"/>
              <a:cs typeface="Arial" panose="020B0604020202020204" pitchFamily="34" charset="0"/>
            </a:endParaRPr>
          </a:p>
          <a:p>
            <a:pPr eaLnBrk="1" fontAlgn="auto" hangingPunct="1">
              <a:lnSpc>
                <a:spcPct val="120000"/>
              </a:lnSpc>
              <a:spcBef>
                <a:spcPts val="600"/>
              </a:spcBef>
              <a:spcAft>
                <a:spcPts val="0"/>
              </a:spcAft>
              <a:defRPr/>
            </a:pPr>
            <a:r>
              <a:rPr lang="en-GB" sz="7400" dirty="0" smtClean="0">
                <a:latin typeface="Arial" panose="020B0604020202020204" pitchFamily="34" charset="0"/>
                <a:cs typeface="Arial" panose="020B0604020202020204" pitchFamily="34" charset="0"/>
              </a:rPr>
              <a:t>No jargon</a:t>
            </a:r>
          </a:p>
          <a:p>
            <a:pPr eaLnBrk="1" fontAlgn="auto" hangingPunct="1">
              <a:lnSpc>
                <a:spcPct val="120000"/>
              </a:lnSpc>
              <a:spcBef>
                <a:spcPts val="600"/>
              </a:spcBef>
              <a:spcAft>
                <a:spcPts val="0"/>
              </a:spcAft>
              <a:defRPr/>
            </a:pPr>
            <a:r>
              <a:rPr lang="en-GB" sz="7400" dirty="0" smtClean="0">
                <a:latin typeface="Arial" panose="020B0604020202020204" pitchFamily="34" charset="0"/>
                <a:cs typeface="Arial" panose="020B0604020202020204" pitchFamily="34" charset="0"/>
              </a:rPr>
              <a:t>Establishing rapport</a:t>
            </a:r>
          </a:p>
          <a:p>
            <a:pPr eaLnBrk="1" fontAlgn="auto" hangingPunct="1">
              <a:lnSpc>
                <a:spcPct val="120000"/>
              </a:lnSpc>
              <a:spcBef>
                <a:spcPts val="600"/>
              </a:spcBef>
              <a:spcAft>
                <a:spcPts val="0"/>
              </a:spcAft>
              <a:defRPr/>
            </a:pPr>
            <a:r>
              <a:rPr lang="en-GB" sz="7400" dirty="0" smtClean="0">
                <a:latin typeface="Arial" panose="020B0604020202020204" pitchFamily="34" charset="0"/>
                <a:cs typeface="Arial" panose="020B0604020202020204" pitchFamily="34" charset="0"/>
              </a:rPr>
              <a:t>Verbal Fillers – (hmm, uhu )</a:t>
            </a:r>
          </a:p>
          <a:p>
            <a:pPr eaLnBrk="1" fontAlgn="auto" hangingPunct="1">
              <a:spcAft>
                <a:spcPts val="0"/>
              </a:spcAft>
              <a:defRPr/>
            </a:pPr>
            <a:endParaRPr lang="en-GB" sz="2500" dirty="0" smtClean="0"/>
          </a:p>
          <a:p>
            <a:pPr eaLnBrk="1" fontAlgn="auto" hangingPunct="1">
              <a:spcAft>
                <a:spcPts val="0"/>
              </a:spcAft>
              <a:defRPr/>
            </a:pPr>
            <a:endParaRPr lang="en-GB" sz="2500" dirty="0" smtClean="0"/>
          </a:p>
          <a:p>
            <a:pPr eaLnBrk="1" fontAlgn="auto" hangingPunct="1">
              <a:spcAft>
                <a:spcPts val="0"/>
              </a:spcAft>
              <a:defRPr/>
            </a:pPr>
            <a:endParaRPr lang="en-GB" dirty="0" smtClean="0"/>
          </a:p>
        </p:txBody>
      </p:sp>
    </p:spTree>
    <p:extLst>
      <p:ext uri="{BB962C8B-B14F-4D97-AF65-F5344CB8AC3E}">
        <p14:creationId xmlns:p14="http://schemas.microsoft.com/office/powerpoint/2010/main" val="301486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1"/>
            <a:ext cx="10363200" cy="1187570"/>
          </a:xfrm>
        </p:spPr>
        <p:txBody>
          <a:bodyPr anchor="t">
            <a:normAutofit/>
          </a:bodyPr>
          <a:lstStyle/>
          <a:p>
            <a:r>
              <a:rPr lang="en-GB" dirty="0" smtClean="0">
                <a:latin typeface="Arial" panose="020B0604020202020204" pitchFamily="34" charset="0"/>
                <a:cs typeface="Arial" panose="020B0604020202020204" pitchFamily="34" charset="0"/>
              </a:rPr>
              <a:t>Time for a rest (Tea-</a:t>
            </a:r>
            <a:r>
              <a:rPr lang="en-GB" dirty="0">
                <a:latin typeface="Arial" panose="020B0604020202020204" pitchFamily="34" charset="0"/>
                <a:cs typeface="Arial" panose="020B0604020202020204" pitchFamily="34" charset="0"/>
              </a:rPr>
              <a:t>b</a:t>
            </a:r>
            <a:r>
              <a:rPr lang="en-GB" dirty="0" smtClean="0">
                <a:latin typeface="Arial" panose="020B0604020202020204" pitchFamily="34" charset="0"/>
                <a:cs typeface="Arial" panose="020B0604020202020204" pitchFamily="34" charset="0"/>
              </a:rPr>
              <a:t>reak)</a:t>
            </a: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8EEF184C-4FDE-C1CD-D2D6-F4CF4D21F0AE}"/>
              </a:ext>
            </a:extLst>
          </p:cNvPr>
          <p:cNvPicPr>
            <a:picLocks noGrp="1" noChangeAspect="1"/>
          </p:cNvPicPr>
          <p:nvPr>
            <p:ph sz="half" idx="2"/>
          </p:nvPr>
        </p:nvPicPr>
        <p:blipFill>
          <a:blip r:embed="rId3"/>
          <a:stretch>
            <a:fillRect/>
          </a:stretch>
        </p:blipFill>
        <p:spPr>
          <a:xfrm>
            <a:off x="7958067" y="120770"/>
            <a:ext cx="4040373" cy="1564433"/>
          </a:xfrm>
          <a:prstGeom prst="rect">
            <a:avLst/>
          </a:prstGeom>
        </p:spPr>
      </p:pic>
      <p:pic>
        <p:nvPicPr>
          <p:cNvPr id="8" name="Picture 4" descr="Tea or coffee cup cartoon doodle stock icon Vector Image"/>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l="13577" t="17287" r="11742" b="26137"/>
          <a:stretch>
            <a:fillRect/>
          </a:stretch>
        </p:blipFill>
        <p:spPr bwMode="auto">
          <a:xfrm>
            <a:off x="3368767" y="2559171"/>
            <a:ext cx="3923277"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058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ashVTI">
  <a:themeElements>
    <a:clrScheme name="DashVTI">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DashVTI">
      <a:majorFont>
        <a:latin typeface="Grandview Display"/>
        <a:ea typeface=""/>
        <a:cs typeface=""/>
      </a:majorFont>
      <a:minorFont>
        <a:latin typeface="Grandview Display"/>
        <a:ea typeface=""/>
        <a:cs typeface=""/>
      </a:minorFont>
    </a:fontScheme>
    <a:fmtScheme name="Dash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E0E31462-65AE-4087-9B94-B3347EE711B2}" vid="{CA8B31CB-369F-4872-A917-A9EAAF9182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895</TotalTime>
  <Words>2189</Words>
  <Application>Microsoft Office PowerPoint</Application>
  <PresentationFormat>Widescreen</PresentationFormat>
  <Paragraphs>255</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Grandview Display</vt:lpstr>
      <vt:lpstr>Times New Roman</vt:lpstr>
      <vt:lpstr>Wingdings</vt:lpstr>
      <vt:lpstr>DashVTI</vt:lpstr>
      <vt:lpstr>Communication Skills  Palliative Care Module – Day 2 </vt:lpstr>
      <vt:lpstr>Communication Skills  Introduction (Session 1)</vt:lpstr>
      <vt:lpstr>Aims</vt:lpstr>
      <vt:lpstr>PowerPoint Presentation</vt:lpstr>
      <vt:lpstr>PowerPoint Presentation</vt:lpstr>
      <vt:lpstr>Activity</vt:lpstr>
      <vt:lpstr>Non-Verbal Communication Skills</vt:lpstr>
      <vt:lpstr>Verbal Communication Skills  </vt:lpstr>
      <vt:lpstr>Time for a rest (Tea-break)</vt:lpstr>
      <vt:lpstr>Having challenging but necessary conversations Session 2  </vt:lpstr>
      <vt:lpstr>What prevents health care professionals from having challenging but necessary conversations with  patients / residents / relatives? </vt:lpstr>
      <vt:lpstr>Barriers to Communication Healthcare professionals</vt:lpstr>
      <vt:lpstr>What prevents patients/residents and their families from asking health care professionals about their worries and concerns? </vt:lpstr>
      <vt:lpstr>Barriers to Communication Patients/Residents/Relatives</vt:lpstr>
      <vt:lpstr>Active Listening or Blocking Out </vt:lpstr>
      <vt:lpstr>How do we block? </vt:lpstr>
      <vt:lpstr>Activity</vt:lpstr>
      <vt:lpstr>Time for a longer rest (Lunchtime)</vt:lpstr>
      <vt:lpstr>Communication Skills in Action: Interactive Videos and Things That Help  Session 3  </vt:lpstr>
      <vt:lpstr>PowerPoint Presentation</vt:lpstr>
      <vt:lpstr>Comfort Break </vt:lpstr>
      <vt:lpstr>Other things that can help :  </vt:lpstr>
      <vt:lpstr>Breaking Bad News - SPIKES </vt:lpstr>
      <vt:lpstr>REDMAP</vt:lpstr>
      <vt:lpstr>  Delivering the news of a death by telephone </vt:lpstr>
      <vt:lpstr>PowerPoint Presentation</vt:lpstr>
      <vt:lpstr>Interactive Demonstration – Goldfish Bowl</vt:lpstr>
      <vt:lpstr>Scenario </vt:lpstr>
      <vt:lpstr>  REDMAP – Talking about getting less well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Palliative Care</dc:title>
  <dc:creator>Bradley, Lynsay</dc:creator>
  <cp:lastModifiedBy>Sharon Lambie (NHS Greater Glasgow and Clyde)</cp:lastModifiedBy>
  <cp:revision>40</cp:revision>
  <cp:lastPrinted>2025-11-10T16:41:14Z</cp:lastPrinted>
  <dcterms:created xsi:type="dcterms:W3CDTF">2025-07-20T15:09:38Z</dcterms:created>
  <dcterms:modified xsi:type="dcterms:W3CDTF">2026-02-11T15:43:13Z</dcterms:modified>
</cp:coreProperties>
</file>