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5"/>
  </p:notesMasterIdLst>
  <p:handoutMasterIdLst>
    <p:handoutMasterId r:id="rId26"/>
  </p:handoutMasterIdLst>
  <p:sldIdLst>
    <p:sldId id="257" r:id="rId2"/>
    <p:sldId id="277" r:id="rId3"/>
    <p:sldId id="265" r:id="rId4"/>
    <p:sldId id="281" r:id="rId5"/>
    <p:sldId id="282" r:id="rId6"/>
    <p:sldId id="283" r:id="rId7"/>
    <p:sldId id="280" r:id="rId8"/>
    <p:sldId id="264" r:id="rId9"/>
    <p:sldId id="279" r:id="rId10"/>
    <p:sldId id="278" r:id="rId11"/>
    <p:sldId id="267" r:id="rId12"/>
    <p:sldId id="260" r:id="rId13"/>
    <p:sldId id="261" r:id="rId14"/>
    <p:sldId id="262" r:id="rId15"/>
    <p:sldId id="263" r:id="rId16"/>
    <p:sldId id="284" r:id="rId17"/>
    <p:sldId id="286" r:id="rId18"/>
    <p:sldId id="285" r:id="rId19"/>
    <p:sldId id="287" r:id="rId20"/>
    <p:sldId id="289" r:id="rId21"/>
    <p:sldId id="288" r:id="rId22"/>
    <p:sldId id="290" r:id="rId23"/>
    <p:sldId id="268" r:id="rId24"/>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64A2E5-55A1-A1E5-41E2-F81D7F37EE22}" v="36" dt="2025-12-03T12:55:26.839"/>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1" autoAdjust="0"/>
    <p:restoredTop sz="41432" autoAdjust="0"/>
  </p:normalViewPr>
  <p:slideViewPr>
    <p:cSldViewPr snapToGrid="0">
      <p:cViewPr varScale="1">
        <p:scale>
          <a:sx n="30" d="100"/>
          <a:sy n="30" d="100"/>
        </p:scale>
        <p:origin x="1532" y="24"/>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90" d="100"/>
          <a:sy n="90" d="100"/>
        </p:scale>
        <p:origin x="28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1773C0-F4AD-4470-B1C3-7CAAAF77D78A}" type="doc">
      <dgm:prSet loTypeId="urn:microsoft.com/office/officeart/2005/8/layout/arrow2" loCatId="process" qsTypeId="urn:microsoft.com/office/officeart/2005/8/quickstyle/simple1" qsCatId="simple" csTypeId="urn:microsoft.com/office/officeart/2005/8/colors/accent1_2" csCatId="accent1" phldr="1"/>
      <dgm:spPr/>
    </dgm:pt>
    <dgm:pt modelId="{CB0D402D-6464-427C-9128-50EB026B2FC5}">
      <dgm:prSet phldrT="[Text]"/>
      <dgm:spPr/>
      <dgm:t>
        <a:bodyPr/>
        <a:lstStyle/>
        <a:p>
          <a:r>
            <a:rPr lang="en-GB" dirty="0"/>
            <a:t>Higher Volume of Distribution</a:t>
          </a:r>
        </a:p>
      </dgm:t>
    </dgm:pt>
    <dgm:pt modelId="{25CDDD9B-D394-4655-93B8-DE91A1736B36}" type="parTrans" cxnId="{6E1C89A4-0E6F-4E82-9DE6-89F1ECA76C06}">
      <dgm:prSet/>
      <dgm:spPr/>
      <dgm:t>
        <a:bodyPr/>
        <a:lstStyle/>
        <a:p>
          <a:endParaRPr lang="en-GB"/>
        </a:p>
      </dgm:t>
    </dgm:pt>
    <dgm:pt modelId="{C9CE21B8-53F4-4E59-B174-438C317BC3C8}" type="sibTrans" cxnId="{6E1C89A4-0E6F-4E82-9DE6-89F1ECA76C06}">
      <dgm:prSet/>
      <dgm:spPr/>
      <dgm:t>
        <a:bodyPr/>
        <a:lstStyle/>
        <a:p>
          <a:endParaRPr lang="en-GB"/>
        </a:p>
      </dgm:t>
    </dgm:pt>
    <dgm:pt modelId="{9FAF7107-D994-4AF5-8C58-3369615D4E86}">
      <dgm:prSet phldrT="[Text]"/>
      <dgm:spPr/>
      <dgm:t>
        <a:bodyPr/>
        <a:lstStyle/>
        <a:p>
          <a:r>
            <a:rPr lang="en-GB" dirty="0"/>
            <a:t>Increased drug clearance</a:t>
          </a:r>
        </a:p>
      </dgm:t>
    </dgm:pt>
    <dgm:pt modelId="{3D968E13-4D5C-43BB-95CA-AC73C0869508}" type="parTrans" cxnId="{7069FE0A-649F-4ACC-8B3B-B5EF23C9A3E3}">
      <dgm:prSet/>
      <dgm:spPr/>
      <dgm:t>
        <a:bodyPr/>
        <a:lstStyle/>
        <a:p>
          <a:endParaRPr lang="en-GB"/>
        </a:p>
      </dgm:t>
    </dgm:pt>
    <dgm:pt modelId="{C45674B2-86EA-4462-B94C-3C826A8C1A16}" type="sibTrans" cxnId="{7069FE0A-649F-4ACC-8B3B-B5EF23C9A3E3}">
      <dgm:prSet/>
      <dgm:spPr/>
      <dgm:t>
        <a:bodyPr/>
        <a:lstStyle/>
        <a:p>
          <a:endParaRPr lang="en-GB"/>
        </a:p>
      </dgm:t>
    </dgm:pt>
    <dgm:pt modelId="{AFA928FD-AD93-4EF7-A08A-3D742B914661}">
      <dgm:prSet phldrT="[Text]"/>
      <dgm:spPr/>
      <dgm:t>
        <a:bodyPr/>
        <a:lstStyle/>
        <a:p>
          <a:r>
            <a:rPr lang="en-GB" dirty="0"/>
            <a:t>Shorter half-life</a:t>
          </a:r>
        </a:p>
      </dgm:t>
    </dgm:pt>
    <dgm:pt modelId="{81522C72-8448-4ACF-BE44-6DF7DCD16D14}" type="parTrans" cxnId="{E8478112-0A5C-48A7-869B-079F315CAB95}">
      <dgm:prSet/>
      <dgm:spPr/>
      <dgm:t>
        <a:bodyPr/>
        <a:lstStyle/>
        <a:p>
          <a:endParaRPr lang="en-GB"/>
        </a:p>
      </dgm:t>
    </dgm:pt>
    <dgm:pt modelId="{FD3A99DF-2738-46D2-B7F3-DEE216A78D52}" type="sibTrans" cxnId="{E8478112-0A5C-48A7-869B-079F315CAB95}">
      <dgm:prSet/>
      <dgm:spPr/>
      <dgm:t>
        <a:bodyPr/>
        <a:lstStyle/>
        <a:p>
          <a:endParaRPr lang="en-GB"/>
        </a:p>
      </dgm:t>
    </dgm:pt>
    <dgm:pt modelId="{DD9EFCD5-2B30-43C7-B898-1B41EC62B5D3}" type="pres">
      <dgm:prSet presAssocID="{EA1773C0-F4AD-4470-B1C3-7CAAAF77D78A}" presName="arrowDiagram" presStyleCnt="0">
        <dgm:presLayoutVars>
          <dgm:chMax val="5"/>
          <dgm:dir/>
          <dgm:resizeHandles val="exact"/>
        </dgm:presLayoutVars>
      </dgm:prSet>
      <dgm:spPr/>
    </dgm:pt>
    <dgm:pt modelId="{A25ACD25-5D83-4943-9736-90481044A778}" type="pres">
      <dgm:prSet presAssocID="{EA1773C0-F4AD-4470-B1C3-7CAAAF77D78A}" presName="arrow" presStyleLbl="bgShp" presStyleIdx="0" presStyleCnt="1" custLinFactNeighborX="-31878" custLinFactNeighborY="1873"/>
      <dgm:spPr/>
    </dgm:pt>
    <dgm:pt modelId="{02B98302-F97C-4FBD-8474-1213BC2973BC}" type="pres">
      <dgm:prSet presAssocID="{EA1773C0-F4AD-4470-B1C3-7CAAAF77D78A}" presName="arrowDiagram3" presStyleCnt="0"/>
      <dgm:spPr/>
    </dgm:pt>
    <dgm:pt modelId="{A21415B1-5A86-4138-962D-FE4AE3E23565}" type="pres">
      <dgm:prSet presAssocID="{CB0D402D-6464-427C-9128-50EB026B2FC5}" presName="bullet3a" presStyleLbl="node1" presStyleIdx="0" presStyleCnt="3" custLinFactX="-160148" custLinFactNeighborX="-200000" custLinFactNeighborY="12863"/>
      <dgm:spPr/>
    </dgm:pt>
    <dgm:pt modelId="{55D2C3B7-387F-43D4-9FEA-83602348028E}" type="pres">
      <dgm:prSet presAssocID="{CB0D402D-6464-427C-9128-50EB026B2FC5}" presName="textBox3a" presStyleLbl="revTx" presStyleIdx="0" presStyleCnt="3" custLinFactNeighborX="-38857" custLinFactNeighborY="3626">
        <dgm:presLayoutVars>
          <dgm:bulletEnabled val="1"/>
        </dgm:presLayoutVars>
      </dgm:prSet>
      <dgm:spPr/>
    </dgm:pt>
    <dgm:pt modelId="{94F2B7E4-1C81-4D1A-98F5-C8E72A4F6D0F}" type="pres">
      <dgm:prSet presAssocID="{9FAF7107-D994-4AF5-8C58-3369615D4E86}" presName="bullet3b" presStyleLbl="node1" presStyleIdx="1" presStyleCnt="3" custLinFactX="-110022" custLinFactNeighborX="-200000" custLinFactNeighborY="80118"/>
      <dgm:spPr/>
    </dgm:pt>
    <dgm:pt modelId="{6785465B-4CB1-4DDB-94A6-235B50206D28}" type="pres">
      <dgm:prSet presAssocID="{9FAF7107-D994-4AF5-8C58-3369615D4E86}" presName="textBox3b" presStyleLbl="revTx" presStyleIdx="1" presStyleCnt="3" custScaleY="88759" custLinFactNeighborX="-56620" custLinFactNeighborY="16372">
        <dgm:presLayoutVars>
          <dgm:bulletEnabled val="1"/>
        </dgm:presLayoutVars>
      </dgm:prSet>
      <dgm:spPr/>
    </dgm:pt>
    <dgm:pt modelId="{7A88CE61-10C4-434B-BF12-DCEBD7548316}" type="pres">
      <dgm:prSet presAssocID="{AFA928FD-AD93-4EF7-A08A-3D742B914661}" presName="bullet3c" presStyleLbl="node1" presStyleIdx="2" presStyleCnt="3" custLinFactX="-104771" custLinFactNeighborX="-200000" custLinFactNeighborY="68007"/>
      <dgm:spPr/>
    </dgm:pt>
    <dgm:pt modelId="{E48B9DE5-8D7B-428F-BD33-2EAEE788A1EF}" type="pres">
      <dgm:prSet presAssocID="{AFA928FD-AD93-4EF7-A08A-3D742B914661}" presName="textBox3c" presStyleLbl="revTx" presStyleIdx="2" presStyleCnt="3" custScaleY="60563" custLinFactNeighborX="-83934" custLinFactNeighborY="-6442">
        <dgm:presLayoutVars>
          <dgm:bulletEnabled val="1"/>
        </dgm:presLayoutVars>
      </dgm:prSet>
      <dgm:spPr/>
    </dgm:pt>
  </dgm:ptLst>
  <dgm:cxnLst>
    <dgm:cxn modelId="{7069FE0A-649F-4ACC-8B3B-B5EF23C9A3E3}" srcId="{EA1773C0-F4AD-4470-B1C3-7CAAAF77D78A}" destId="{9FAF7107-D994-4AF5-8C58-3369615D4E86}" srcOrd="1" destOrd="0" parTransId="{3D968E13-4D5C-43BB-95CA-AC73C0869508}" sibTransId="{C45674B2-86EA-4462-B94C-3C826A8C1A16}"/>
    <dgm:cxn modelId="{E8478112-0A5C-48A7-869B-079F315CAB95}" srcId="{EA1773C0-F4AD-4470-B1C3-7CAAAF77D78A}" destId="{AFA928FD-AD93-4EF7-A08A-3D742B914661}" srcOrd="2" destOrd="0" parTransId="{81522C72-8448-4ACF-BE44-6DF7DCD16D14}" sibTransId="{FD3A99DF-2738-46D2-B7F3-DEE216A78D52}"/>
    <dgm:cxn modelId="{D6B45114-6827-4D7F-A67A-ABAD0DAA7E7F}" type="presOf" srcId="{AFA928FD-AD93-4EF7-A08A-3D742B914661}" destId="{E48B9DE5-8D7B-428F-BD33-2EAEE788A1EF}" srcOrd="0" destOrd="0" presId="urn:microsoft.com/office/officeart/2005/8/layout/arrow2"/>
    <dgm:cxn modelId="{6EA5D458-ECB4-414A-A9E3-E52EF24D9FA6}" type="presOf" srcId="{CB0D402D-6464-427C-9128-50EB026B2FC5}" destId="{55D2C3B7-387F-43D4-9FEA-83602348028E}" srcOrd="0" destOrd="0" presId="urn:microsoft.com/office/officeart/2005/8/layout/arrow2"/>
    <dgm:cxn modelId="{6E1C89A4-0E6F-4E82-9DE6-89F1ECA76C06}" srcId="{EA1773C0-F4AD-4470-B1C3-7CAAAF77D78A}" destId="{CB0D402D-6464-427C-9128-50EB026B2FC5}" srcOrd="0" destOrd="0" parTransId="{25CDDD9B-D394-4655-93B8-DE91A1736B36}" sibTransId="{C9CE21B8-53F4-4E59-B174-438C317BC3C8}"/>
    <dgm:cxn modelId="{430966B0-99C6-4D3F-8F90-46BD1EA6F87F}" type="presOf" srcId="{9FAF7107-D994-4AF5-8C58-3369615D4E86}" destId="{6785465B-4CB1-4DDB-94A6-235B50206D28}" srcOrd="0" destOrd="0" presId="urn:microsoft.com/office/officeart/2005/8/layout/arrow2"/>
    <dgm:cxn modelId="{BFE19ACF-157D-4477-BAA1-DAD02E3178A6}" type="presOf" srcId="{EA1773C0-F4AD-4470-B1C3-7CAAAF77D78A}" destId="{DD9EFCD5-2B30-43C7-B898-1B41EC62B5D3}" srcOrd="0" destOrd="0" presId="urn:microsoft.com/office/officeart/2005/8/layout/arrow2"/>
    <dgm:cxn modelId="{4BCB7383-6D9B-4AE2-B46D-89065E0B0BDA}" type="presParOf" srcId="{DD9EFCD5-2B30-43C7-B898-1B41EC62B5D3}" destId="{A25ACD25-5D83-4943-9736-90481044A778}" srcOrd="0" destOrd="0" presId="urn:microsoft.com/office/officeart/2005/8/layout/arrow2"/>
    <dgm:cxn modelId="{A053DD05-01A0-4E14-8197-4042D766F6AD}" type="presParOf" srcId="{DD9EFCD5-2B30-43C7-B898-1B41EC62B5D3}" destId="{02B98302-F97C-4FBD-8474-1213BC2973BC}" srcOrd="1" destOrd="0" presId="urn:microsoft.com/office/officeart/2005/8/layout/arrow2"/>
    <dgm:cxn modelId="{9DEE29BF-78E5-4265-80C5-49A12E06F165}" type="presParOf" srcId="{02B98302-F97C-4FBD-8474-1213BC2973BC}" destId="{A21415B1-5A86-4138-962D-FE4AE3E23565}" srcOrd="0" destOrd="0" presId="urn:microsoft.com/office/officeart/2005/8/layout/arrow2"/>
    <dgm:cxn modelId="{ABCCB569-DE6E-44B3-98C2-82EF0CEE0490}" type="presParOf" srcId="{02B98302-F97C-4FBD-8474-1213BC2973BC}" destId="{55D2C3B7-387F-43D4-9FEA-83602348028E}" srcOrd="1" destOrd="0" presId="urn:microsoft.com/office/officeart/2005/8/layout/arrow2"/>
    <dgm:cxn modelId="{1810FEAE-4E82-41DB-9EBC-8D02F3794B3F}" type="presParOf" srcId="{02B98302-F97C-4FBD-8474-1213BC2973BC}" destId="{94F2B7E4-1C81-4D1A-98F5-C8E72A4F6D0F}" srcOrd="2" destOrd="0" presId="urn:microsoft.com/office/officeart/2005/8/layout/arrow2"/>
    <dgm:cxn modelId="{C9AEC207-F261-4981-B618-68CC43EF59A9}" type="presParOf" srcId="{02B98302-F97C-4FBD-8474-1213BC2973BC}" destId="{6785465B-4CB1-4DDB-94A6-235B50206D28}" srcOrd="3" destOrd="0" presId="urn:microsoft.com/office/officeart/2005/8/layout/arrow2"/>
    <dgm:cxn modelId="{1F97984D-0C44-4A12-BF4C-AB210CB49014}" type="presParOf" srcId="{02B98302-F97C-4FBD-8474-1213BC2973BC}" destId="{7A88CE61-10C4-434B-BF12-DCEBD7548316}" srcOrd="4" destOrd="0" presId="urn:microsoft.com/office/officeart/2005/8/layout/arrow2"/>
    <dgm:cxn modelId="{677AB41B-C35E-4886-8C8D-1716C7FA808F}" type="presParOf" srcId="{02B98302-F97C-4FBD-8474-1213BC2973BC}" destId="{E48B9DE5-8D7B-428F-BD33-2EAEE788A1EF}"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BDC000-BA5D-4C50-B7D7-2A6F497FA71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AA45EF58-59D5-4989-81F8-19B0C920BB11}" type="pres">
      <dgm:prSet presAssocID="{F2BDC000-BA5D-4C50-B7D7-2A6F497FA714}" presName="Name0" presStyleCnt="0">
        <dgm:presLayoutVars>
          <dgm:dir/>
          <dgm:resizeHandles val="exact"/>
        </dgm:presLayoutVars>
      </dgm:prSet>
      <dgm:spPr/>
    </dgm:pt>
  </dgm:ptLst>
  <dgm:cxnLst>
    <dgm:cxn modelId="{F256ED03-91EB-4DDC-9233-5F393A6ED25F}" type="presOf" srcId="{F2BDC000-BA5D-4C50-B7D7-2A6F497FA714}" destId="{AA45EF58-59D5-4989-81F8-19B0C920BB11}"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ACD25-5D83-4943-9736-90481044A778}">
      <dsp:nvSpPr>
        <dsp:cNvPr id="0" name=""/>
        <dsp:cNvSpPr/>
      </dsp:nvSpPr>
      <dsp:spPr>
        <a:xfrm>
          <a:off x="0" y="0"/>
          <a:ext cx="6419720" cy="4012325"/>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1415B1-5A86-4138-962D-FE4AE3E23565}">
      <dsp:nvSpPr>
        <dsp:cNvPr id="0" name=""/>
        <dsp:cNvSpPr/>
      </dsp:nvSpPr>
      <dsp:spPr>
        <a:xfrm>
          <a:off x="728477" y="2790776"/>
          <a:ext cx="166912" cy="1669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D2C3B7-387F-43D4-9FEA-83602348028E}">
      <dsp:nvSpPr>
        <dsp:cNvPr id="0" name=""/>
        <dsp:cNvSpPr/>
      </dsp:nvSpPr>
      <dsp:spPr>
        <a:xfrm>
          <a:off x="831845" y="2852763"/>
          <a:ext cx="1495794" cy="1159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444" tIns="0" rIns="0" bIns="0" numCol="1" spcCol="1270" anchor="t" anchorCtr="0">
          <a:noAutofit/>
        </a:bodyPr>
        <a:lstStyle/>
        <a:p>
          <a:pPr marL="0" lvl="0" indent="0" algn="l" defTabSz="889000">
            <a:lnSpc>
              <a:spcPct val="90000"/>
            </a:lnSpc>
            <a:spcBef>
              <a:spcPct val="0"/>
            </a:spcBef>
            <a:spcAft>
              <a:spcPct val="35000"/>
            </a:spcAft>
            <a:buNone/>
          </a:pPr>
          <a:r>
            <a:rPr lang="en-GB" sz="2000" kern="1200" dirty="0"/>
            <a:t>Higher Volume of Distribution</a:t>
          </a:r>
        </a:p>
      </dsp:txBody>
      <dsp:txXfrm>
        <a:off x="831845" y="2852763"/>
        <a:ext cx="1495794" cy="1159561"/>
      </dsp:txXfrm>
    </dsp:sp>
    <dsp:sp modelId="{94F2B7E4-1C81-4D1A-98F5-C8E72A4F6D0F}">
      <dsp:nvSpPr>
        <dsp:cNvPr id="0" name=""/>
        <dsp:cNvSpPr/>
      </dsp:nvSpPr>
      <dsp:spPr>
        <a:xfrm>
          <a:off x="1867516" y="1920494"/>
          <a:ext cx="301726" cy="30172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85465B-4CB1-4DDB-94A6-235B50206D28}">
      <dsp:nvSpPr>
        <dsp:cNvPr id="0" name=""/>
        <dsp:cNvSpPr/>
      </dsp:nvSpPr>
      <dsp:spPr>
        <a:xfrm>
          <a:off x="2081436" y="2074978"/>
          <a:ext cx="1540732" cy="19373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879" tIns="0" rIns="0" bIns="0" numCol="1" spcCol="1270" anchor="t" anchorCtr="0">
          <a:noAutofit/>
        </a:bodyPr>
        <a:lstStyle/>
        <a:p>
          <a:pPr marL="0" lvl="0" indent="0" algn="l" defTabSz="889000">
            <a:lnSpc>
              <a:spcPct val="90000"/>
            </a:lnSpc>
            <a:spcBef>
              <a:spcPct val="0"/>
            </a:spcBef>
            <a:spcAft>
              <a:spcPct val="35000"/>
            </a:spcAft>
            <a:buNone/>
          </a:pPr>
          <a:r>
            <a:rPr lang="en-GB" sz="2000" kern="1200" dirty="0"/>
            <a:t>Increased drug clearance</a:t>
          </a:r>
        </a:p>
      </dsp:txBody>
      <dsp:txXfrm>
        <a:off x="2081436" y="2074978"/>
        <a:ext cx="1540732" cy="1937346"/>
      </dsp:txXfrm>
    </dsp:sp>
    <dsp:sp modelId="{7A88CE61-10C4-434B-BF12-DCEBD7548316}">
      <dsp:nvSpPr>
        <dsp:cNvPr id="0" name=""/>
        <dsp:cNvSpPr/>
      </dsp:nvSpPr>
      <dsp:spPr>
        <a:xfrm>
          <a:off x="3303024" y="1298899"/>
          <a:ext cx="417281" cy="4172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8B9DE5-8D7B-428F-BD33-2EAEE788A1EF}">
      <dsp:nvSpPr>
        <dsp:cNvPr id="0" name=""/>
        <dsp:cNvSpPr/>
      </dsp:nvSpPr>
      <dsp:spPr>
        <a:xfrm>
          <a:off x="3490220" y="1593983"/>
          <a:ext cx="1540732" cy="1688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1109" tIns="0" rIns="0" bIns="0" numCol="1" spcCol="1270" anchor="t" anchorCtr="0">
          <a:noAutofit/>
        </a:bodyPr>
        <a:lstStyle/>
        <a:p>
          <a:pPr marL="0" lvl="0" indent="0" algn="l" defTabSz="889000">
            <a:lnSpc>
              <a:spcPct val="90000"/>
            </a:lnSpc>
            <a:spcBef>
              <a:spcPct val="0"/>
            </a:spcBef>
            <a:spcAft>
              <a:spcPct val="35000"/>
            </a:spcAft>
            <a:buNone/>
          </a:pPr>
          <a:r>
            <a:rPr lang="en-GB" sz="2000" kern="1200" dirty="0"/>
            <a:t>Shorter half-life</a:t>
          </a:r>
        </a:p>
      </dsp:txBody>
      <dsp:txXfrm>
        <a:off x="3490220" y="1593983"/>
        <a:ext cx="1540732" cy="16888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E3387C1-8EFB-44F7-8485-D662F1CF7333}" type="datetime1">
              <a:rPr lang="en-GB" smtClean="0"/>
              <a:t>03/02/2026</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n-GB" smtClean="0"/>
              <a:t>‹#›</a:t>
            </a:fld>
            <a:endParaRPr lang="en-GB"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8D6434E-09F1-48C0-A525-B5A7008B7802}" type="datetime1">
              <a:rPr lang="en-GB" noProof="0" smtClean="0"/>
              <a:t>03/02/2026</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Fourth level</a:t>
            </a:r>
          </a:p>
          <a:p>
            <a:pPr lvl="4" rtl="0"/>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n-GB" noProof="0" smtClean="0"/>
              <a:t>‹#›</a:t>
            </a:fld>
            <a:endParaRPr lang="en-GB"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10"/>
          </p:nvPr>
        </p:nvSpPr>
        <p:spPr/>
        <p:txBody>
          <a:bodyPr rtlCol="0"/>
          <a:lstStyle/>
          <a:p>
            <a:pPr rtl="0"/>
            <a:fld id="{32674CE4-FBD8-4481-AEFB-CA53E599A745}" type="slidenum">
              <a:rPr lang="en-GB" smtClean="0"/>
              <a:t>1</a:t>
            </a:fld>
            <a:endParaRPr lang="en-GB"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n-GB" b="1" dirty="0"/>
              <a:t>Example objectives</a:t>
            </a:r>
          </a:p>
          <a:p>
            <a:pPr marL="0" indent="0" rtl="0">
              <a:buFont typeface="Arial" panose="020B0604020202020204" pitchFamily="34" charset="0"/>
              <a:buNone/>
            </a:pPr>
            <a:r>
              <a:rPr lang="en-GB" dirty="0"/>
              <a:t>At the end of this lesson, you will be able to:</a:t>
            </a:r>
          </a:p>
          <a:p>
            <a:pPr marL="171450" indent="-171450" rtl="0">
              <a:buFont typeface="Arial" panose="020B0604020202020204" pitchFamily="34" charset="0"/>
              <a:buChar char="•"/>
            </a:pPr>
            <a:r>
              <a:rPr lang="en-GB" dirty="0"/>
              <a:t>Save files to the team Web server.</a:t>
            </a:r>
          </a:p>
          <a:p>
            <a:pPr marL="171450" indent="-171450" rtl="0">
              <a:buFont typeface="Arial" panose="020B0604020202020204" pitchFamily="34" charset="0"/>
              <a:buChar char="•"/>
            </a:pPr>
            <a:r>
              <a:rPr lang="en-GB" dirty="0"/>
              <a:t>Move files to different locations on the team Web server.</a:t>
            </a:r>
          </a:p>
          <a:p>
            <a:pPr marL="171450" indent="-171450" rtl="0">
              <a:buFont typeface="Arial" panose="020B0604020202020204" pitchFamily="34" charset="0"/>
              <a:buChar char="•"/>
            </a:pPr>
            <a:r>
              <a:rPr lang="en-GB" dirty="0"/>
              <a:t>Share files on the team Web server.</a:t>
            </a:r>
          </a:p>
          <a:p>
            <a:pPr rtl="0"/>
            <a:endParaRPr lang="en-GB" dirty="0"/>
          </a:p>
          <a:p>
            <a:pPr rtl="0"/>
            <a:endParaRPr lang="en-GB" dirty="0"/>
          </a:p>
        </p:txBody>
      </p:sp>
      <p:sp>
        <p:nvSpPr>
          <p:cNvPr id="4" name="Slide Number Placeholder 3"/>
          <p:cNvSpPr>
            <a:spLocks noGrp="1"/>
          </p:cNvSpPr>
          <p:nvPr>
            <p:ph type="sldNum" sz="quarter" idx="10"/>
          </p:nvPr>
        </p:nvSpPr>
        <p:spPr/>
        <p:txBody>
          <a:bodyPr rtlCol="0"/>
          <a:lstStyle/>
          <a:p>
            <a:pPr rtl="0"/>
            <a:fld id="{CF2FD335-6D8E-486A-8F5F-DFC7325903FF}" type="slidenum">
              <a:rPr lang="en-GB" smtClean="0"/>
              <a:t>12</a:t>
            </a:fld>
            <a:endParaRPr lang="en-GB" dirty="0"/>
          </a:p>
        </p:txBody>
      </p:sp>
    </p:spTree>
    <p:extLst>
      <p:ext uri="{BB962C8B-B14F-4D97-AF65-F5344CB8AC3E}">
        <p14:creationId xmlns:p14="http://schemas.microsoft.com/office/powerpoint/2010/main" val="3069441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rtl="0"/>
            <a:fld id="{32674CE4-FBD8-4481-AEFB-CA53E599A745}" type="slidenum">
              <a:rPr lang="en-GB" smtClean="0"/>
              <a:t>13</a:t>
            </a:fld>
            <a:endParaRPr lang="en-GB" dirty="0"/>
          </a:p>
        </p:txBody>
      </p:sp>
    </p:spTree>
    <p:extLst>
      <p:ext uri="{BB962C8B-B14F-4D97-AF65-F5344CB8AC3E}">
        <p14:creationId xmlns:p14="http://schemas.microsoft.com/office/powerpoint/2010/main" val="1201050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rtl="0"/>
            <a:fld id="{32674CE4-FBD8-4481-AEFB-CA53E599A745}" type="slidenum">
              <a:rPr lang="en-GB" smtClean="0"/>
              <a:t>14</a:t>
            </a:fld>
            <a:endParaRPr lang="en-GB" dirty="0"/>
          </a:p>
        </p:txBody>
      </p:sp>
    </p:spTree>
    <p:extLst>
      <p:ext uri="{BB962C8B-B14F-4D97-AF65-F5344CB8AC3E}">
        <p14:creationId xmlns:p14="http://schemas.microsoft.com/office/powerpoint/2010/main" val="793557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10"/>
          </p:nvPr>
        </p:nvSpPr>
        <p:spPr/>
        <p:txBody>
          <a:bodyPr rtlCol="0"/>
          <a:lstStyle/>
          <a:p>
            <a:pPr rtl="0"/>
            <a:fld id="{5800B302-F4DC-4547-9C74-CF794137D166}" type="slidenum">
              <a:rPr lang="en-GB" smtClean="0"/>
              <a:t>15</a:t>
            </a:fld>
            <a:endParaRPr lang="en-GB" dirty="0"/>
          </a:p>
        </p:txBody>
      </p:sp>
    </p:spTree>
    <p:extLst>
      <p:ext uri="{BB962C8B-B14F-4D97-AF65-F5344CB8AC3E}">
        <p14:creationId xmlns:p14="http://schemas.microsoft.com/office/powerpoint/2010/main" val="908655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rtl="0"/>
            <a:fld id="{32674CE4-FBD8-4481-AEFB-CA53E599A745}" type="slidenum">
              <a:rPr lang="en-GB" smtClean="0"/>
              <a:t>23</a:t>
            </a:fld>
            <a:endParaRPr lang="en-GB" dirty="0"/>
          </a:p>
        </p:txBody>
      </p:sp>
    </p:spTree>
    <p:extLst>
      <p:ext uri="{BB962C8B-B14F-4D97-AF65-F5344CB8AC3E}">
        <p14:creationId xmlns:p14="http://schemas.microsoft.com/office/powerpoint/2010/main" val="431484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UKTIS – summaries available, request free log-in to see full monographs (need NHS email address)</a:t>
            </a:r>
          </a:p>
        </p:txBody>
      </p:sp>
      <p:sp>
        <p:nvSpPr>
          <p:cNvPr id="4" name="Slide Number Placeholder 3"/>
          <p:cNvSpPr>
            <a:spLocks noGrp="1"/>
          </p:cNvSpPr>
          <p:nvPr>
            <p:ph type="sldNum" sz="quarter" idx="5"/>
          </p:nvPr>
        </p:nvSpPr>
        <p:spPr/>
        <p:txBody>
          <a:bodyPr/>
          <a:lstStyle/>
          <a:p>
            <a:pPr rtl="0"/>
            <a:fld id="{32674CE4-FBD8-4481-AEFB-CA53E599A745}" type="slidenum">
              <a:rPr lang="en-GB" noProof="0" smtClean="0"/>
              <a:t>2</a:t>
            </a:fld>
            <a:endParaRPr lang="en-GB" noProof="0" dirty="0"/>
          </a:p>
        </p:txBody>
      </p:sp>
    </p:spTree>
    <p:extLst>
      <p:ext uri="{BB962C8B-B14F-4D97-AF65-F5344CB8AC3E}">
        <p14:creationId xmlns:p14="http://schemas.microsoft.com/office/powerpoint/2010/main" val="4234990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000000"/>
                </a:solidFill>
                <a:effectLst/>
                <a:latin typeface="Open Sans" panose="020B0606030504020204" pitchFamily="34" charset="0"/>
              </a:rPr>
              <a:t>Sometimes antibiotics such as tetracyclines or quinolones may be considered for serious or life-threatening conditions unresponsive to other antibiotic therapies considered suitable for use in pregnancy. Where possible, the results of culture and sensitivity tests should be available before making an antibiotic treatment choice in accordance with local prescribing guidelines.</a:t>
            </a:r>
            <a:endParaRPr lang="en-GB"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3686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https://uktis.org/monographs/treatment-of-nausea-and-vomiting-in-pregnancy/</a:t>
            </a:r>
          </a:p>
          <a:p>
            <a:r>
              <a:rPr lang="en-GB" dirty="0"/>
              <a:t>https://uktis.org/monographs/use-of-ondansetron-in-pregnancy/</a:t>
            </a:r>
          </a:p>
        </p:txBody>
      </p:sp>
      <p:sp>
        <p:nvSpPr>
          <p:cNvPr id="4" name="Slide Number Placeholder 3"/>
          <p:cNvSpPr>
            <a:spLocks noGrp="1"/>
          </p:cNvSpPr>
          <p:nvPr>
            <p:ph type="sldNum" sz="quarter" idx="5"/>
          </p:nvPr>
        </p:nvSpPr>
        <p:spPr/>
        <p:txBody>
          <a:bodyPr/>
          <a:lstStyle/>
          <a:p>
            <a:pPr rtl="0"/>
            <a:fld id="{32674CE4-FBD8-4481-AEFB-CA53E599A745}" type="slidenum">
              <a:rPr lang="en-GB" noProof="0" smtClean="0"/>
              <a:t>4</a:t>
            </a:fld>
            <a:endParaRPr lang="en-GB" noProof="0" dirty="0"/>
          </a:p>
        </p:txBody>
      </p:sp>
    </p:spTree>
    <p:extLst>
      <p:ext uri="{BB962C8B-B14F-4D97-AF65-F5344CB8AC3E}">
        <p14:creationId xmlns:p14="http://schemas.microsoft.com/office/powerpoint/2010/main" val="3900554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https://uktis.org/monographs/use-of-angiotensin-converting-enzyme-inhibitors-in-pregnancy/</a:t>
            </a:r>
          </a:p>
          <a:p>
            <a:r>
              <a:rPr lang="en-GB" dirty="0"/>
              <a:t>https://uktis.org/monographs/use-of-angiotensin-ii-receptor-antagonists-in-pregnancy/</a:t>
            </a:r>
          </a:p>
          <a:p>
            <a:r>
              <a:rPr lang="en-GB" dirty="0"/>
              <a:t>https://uktis.org/monographs/use-of-diuretics-in-pregnancy/</a:t>
            </a:r>
          </a:p>
          <a:p>
            <a:r>
              <a:rPr lang="en-GB" dirty="0"/>
              <a:t>https://uktis.org/monographs/use-of-beta-adrenoceptor-blocking-drugs-beta-blockers-in-pregnancy/</a:t>
            </a:r>
          </a:p>
        </p:txBody>
      </p:sp>
      <p:sp>
        <p:nvSpPr>
          <p:cNvPr id="4" name="Slide Number Placeholder 3"/>
          <p:cNvSpPr>
            <a:spLocks noGrp="1"/>
          </p:cNvSpPr>
          <p:nvPr>
            <p:ph type="sldNum" sz="quarter" idx="5"/>
          </p:nvPr>
        </p:nvSpPr>
        <p:spPr/>
        <p:txBody>
          <a:bodyPr/>
          <a:lstStyle/>
          <a:p>
            <a:pPr rtl="0"/>
            <a:fld id="{32674CE4-FBD8-4481-AEFB-CA53E599A745}" type="slidenum">
              <a:rPr lang="en-GB" noProof="0" smtClean="0"/>
              <a:t>5</a:t>
            </a:fld>
            <a:endParaRPr lang="en-GB" noProof="0" dirty="0"/>
          </a:p>
        </p:txBody>
      </p:sp>
    </p:spTree>
    <p:extLst>
      <p:ext uri="{BB962C8B-B14F-4D97-AF65-F5344CB8AC3E}">
        <p14:creationId xmlns:p14="http://schemas.microsoft.com/office/powerpoint/2010/main" val="3825458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https://www.gov.uk/drug-safety-update/non-steroidal-anti-inflammatory-drugs-nsaids-potential-risks-following-prolonged-use-after-20-weeks-of-pregnancy</a:t>
            </a:r>
          </a:p>
          <a:p>
            <a:r>
              <a:rPr lang="en-GB" dirty="0"/>
              <a:t>https://uktis.org/monographs/use-of-non-steroidal-anti-inflammatory-drugs-nsaids-in-pregnancy/</a:t>
            </a:r>
          </a:p>
        </p:txBody>
      </p:sp>
      <p:sp>
        <p:nvSpPr>
          <p:cNvPr id="4" name="Slide Number Placeholder 3"/>
          <p:cNvSpPr>
            <a:spLocks noGrp="1"/>
          </p:cNvSpPr>
          <p:nvPr>
            <p:ph type="sldNum" sz="quarter" idx="5"/>
          </p:nvPr>
        </p:nvSpPr>
        <p:spPr/>
        <p:txBody>
          <a:bodyPr/>
          <a:lstStyle/>
          <a:p>
            <a:pPr rtl="0"/>
            <a:fld id="{32674CE4-FBD8-4481-AEFB-CA53E599A745}" type="slidenum">
              <a:rPr lang="en-GB" noProof="0" smtClean="0"/>
              <a:t>6</a:t>
            </a:fld>
            <a:endParaRPr lang="en-GB" noProof="0" dirty="0"/>
          </a:p>
        </p:txBody>
      </p:sp>
    </p:spTree>
    <p:extLst>
      <p:ext uri="{BB962C8B-B14F-4D97-AF65-F5344CB8AC3E}">
        <p14:creationId xmlns:p14="http://schemas.microsoft.com/office/powerpoint/2010/main" val="3658597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latin typeface="+mj-lt"/>
              </a:rPr>
              <a:t>Remember to withhold oral iron for 5 days post-IV iron. </a:t>
            </a:r>
          </a:p>
        </p:txBody>
      </p:sp>
      <p:sp>
        <p:nvSpPr>
          <p:cNvPr id="4" name="Slide Number Placeholder 3"/>
          <p:cNvSpPr>
            <a:spLocks noGrp="1"/>
          </p:cNvSpPr>
          <p:nvPr>
            <p:ph type="sldNum" sz="quarter" idx="10"/>
          </p:nvPr>
        </p:nvSpPr>
        <p:spPr/>
        <p:txBody>
          <a:bodyPr/>
          <a:lstStyle/>
          <a:p>
            <a:pPr rtl="0"/>
            <a:fld id="{32674CE4-FBD8-4481-AEFB-CA53E599A745}" type="slidenum">
              <a:rPr lang="en-GB" smtClean="0"/>
              <a:t>8</a:t>
            </a:fld>
            <a:endParaRPr lang="en-GB" dirty="0"/>
          </a:p>
        </p:txBody>
      </p:sp>
    </p:spTree>
    <p:extLst>
      <p:ext uri="{BB962C8B-B14F-4D97-AF65-F5344CB8AC3E}">
        <p14:creationId xmlns:p14="http://schemas.microsoft.com/office/powerpoint/2010/main" val="2000953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32674CE4-FBD8-4481-AEFB-CA53E599A745}" type="slidenum">
              <a:rPr lang="en-GB" noProof="0" smtClean="0"/>
              <a:t>9</a:t>
            </a:fld>
            <a:endParaRPr lang="en-GB" noProof="0" dirty="0"/>
          </a:p>
        </p:txBody>
      </p:sp>
    </p:spTree>
    <p:extLst>
      <p:ext uri="{BB962C8B-B14F-4D97-AF65-F5344CB8AC3E}">
        <p14:creationId xmlns:p14="http://schemas.microsoft.com/office/powerpoint/2010/main" val="1480854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rtl="0"/>
            <a:fld id="{32674CE4-FBD8-4481-AEFB-CA53E599A745}" type="slidenum">
              <a:rPr lang="en-GB" smtClean="0"/>
              <a:t>11</a:t>
            </a:fld>
            <a:endParaRPr lang="en-GB" dirty="0"/>
          </a:p>
        </p:txBody>
      </p:sp>
    </p:spTree>
    <p:extLst>
      <p:ext uri="{BB962C8B-B14F-4D97-AF65-F5344CB8AC3E}">
        <p14:creationId xmlns:p14="http://schemas.microsoft.com/office/powerpoint/2010/main" val="325638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736A0-9F24-45BF-B389-F6478DB45CE3}"/>
              </a:ext>
            </a:extLst>
          </p:cNvPr>
          <p:cNvSpPr>
            <a:spLocks noGrp="1"/>
          </p:cNvSpPr>
          <p:nvPr>
            <p:ph type="ctrTitle"/>
          </p:nvPr>
        </p:nvSpPr>
        <p:spPr>
          <a:xfrm>
            <a:off x="1524000" y="1028700"/>
            <a:ext cx="9144000" cy="2481263"/>
          </a:xfrm>
        </p:spPr>
        <p:txBody>
          <a:bodyPr anchor="b">
            <a:normAutofit/>
          </a:bodyPr>
          <a:lstStyle>
            <a:lvl1pPr algn="ctr">
              <a:lnSpc>
                <a:spcPct val="100000"/>
              </a:lnSpc>
              <a:defRPr sz="4000" spc="75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713D85EF-076F-4C35-862A-BAFF685DD6B5}"/>
              </a:ext>
            </a:extLst>
          </p:cNvPr>
          <p:cNvSpPr>
            <a:spLocks noGrp="1"/>
          </p:cNvSpPr>
          <p:nvPr>
            <p:ph type="subTitle" idx="1"/>
          </p:nvPr>
        </p:nvSpPr>
        <p:spPr>
          <a:xfrm>
            <a:off x="1524000" y="3824376"/>
            <a:ext cx="9144000" cy="1433423"/>
          </a:xfrm>
        </p:spPr>
        <p:txBody>
          <a:bodyPr>
            <a:normAutofit/>
          </a:bodyPr>
          <a:lstStyle>
            <a:lvl1pPr marL="0" indent="0" algn="ctr">
              <a:lnSpc>
                <a:spcPct val="150000"/>
              </a:lnSpc>
              <a:buNone/>
              <a:defRPr sz="1600" b="1" cap="all" spc="600" baseline="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AE221EC-BF54-4DDD-8900-F2027CDAD35C}"/>
              </a:ext>
            </a:extLst>
          </p:cNvPr>
          <p:cNvSpPr>
            <a:spLocks noGrp="1"/>
          </p:cNvSpPr>
          <p:nvPr>
            <p:ph type="dt" sz="half" idx="10"/>
          </p:nvPr>
        </p:nvSpPr>
        <p:spPr/>
        <p:txBody>
          <a:bodyPr/>
          <a:lstStyle/>
          <a:p>
            <a:fld id="{888411FB-1606-4EC5-9BCA-2DC04C2243EA}" type="datetimeFigureOut">
              <a:rPr lang="en-US" dirty="0"/>
              <a:t>2/3/2026</a:t>
            </a:fld>
            <a:endParaRPr lang="en-US" dirty="0"/>
          </a:p>
        </p:txBody>
      </p:sp>
      <p:sp>
        <p:nvSpPr>
          <p:cNvPr id="5" name="Footer Placeholder 4">
            <a:extLst>
              <a:ext uri="{FF2B5EF4-FFF2-40B4-BE49-F238E27FC236}">
                <a16:creationId xmlns:a16="http://schemas.microsoft.com/office/drawing/2014/main" id="{7CD5AB69-7069-48FB-8925-F2BA84129A5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3B29C32A-F7A5-4E3B-A28F-09C82341EB22}"/>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1422050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A997B-D473-47DE-8B7B-22AB6F31E4E3}"/>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75526035-4B81-4537-A22D-92C2E0DBB615}"/>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C2A44D-F637-4017-BAA2-77756A386D98}"/>
              </a:ext>
            </a:extLst>
          </p:cNvPr>
          <p:cNvSpPr>
            <a:spLocks noGrp="1"/>
          </p:cNvSpPr>
          <p:nvPr>
            <p:ph type="dt" sz="half" idx="10"/>
          </p:nvPr>
        </p:nvSpPr>
        <p:spPr/>
        <p:txBody>
          <a:bodyPr/>
          <a:lstStyle/>
          <a:p>
            <a:fld id="{EE1F3D07-6BCF-40BC-A7F7-89BB8FFE98C6}" type="datetimeFigureOut">
              <a:rPr lang="en-US" dirty="0"/>
              <a:t>2/3/2026</a:t>
            </a:fld>
            <a:endParaRPr lang="en-US" dirty="0"/>
          </a:p>
        </p:txBody>
      </p:sp>
      <p:sp>
        <p:nvSpPr>
          <p:cNvPr id="5" name="Footer Placeholder 4">
            <a:extLst>
              <a:ext uri="{FF2B5EF4-FFF2-40B4-BE49-F238E27FC236}">
                <a16:creationId xmlns:a16="http://schemas.microsoft.com/office/drawing/2014/main" id="{EEC1DCE6-ED7D-417C-ABD4-41D61570FF3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2CAAF19A-FDAE-446A-A6B6-128F7F96A966}"/>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418638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96D838-45E9-4D61-AA4E-92A32B579FDA}"/>
              </a:ext>
            </a:extLst>
          </p:cNvPr>
          <p:cNvSpPr>
            <a:spLocks noGrp="1"/>
          </p:cNvSpPr>
          <p:nvPr>
            <p:ph type="title" orient="vert"/>
          </p:nvPr>
        </p:nvSpPr>
        <p:spPr>
          <a:xfrm>
            <a:off x="8724900" y="457199"/>
            <a:ext cx="2628900" cy="571976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C3183D0-4392-4364-8A2D-C47A2AF7A87D}"/>
              </a:ext>
            </a:extLst>
          </p:cNvPr>
          <p:cNvSpPr>
            <a:spLocks noGrp="1"/>
          </p:cNvSpPr>
          <p:nvPr>
            <p:ph type="body" orient="vert" idx="1"/>
          </p:nvPr>
        </p:nvSpPr>
        <p:spPr>
          <a:xfrm>
            <a:off x="838200" y="457199"/>
            <a:ext cx="7734300" cy="57197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4A36C9-28D5-4820-84F1-E4B9F4E50FA9}"/>
              </a:ext>
            </a:extLst>
          </p:cNvPr>
          <p:cNvSpPr>
            <a:spLocks noGrp="1"/>
          </p:cNvSpPr>
          <p:nvPr>
            <p:ph type="dt" sz="half" idx="10"/>
          </p:nvPr>
        </p:nvSpPr>
        <p:spPr/>
        <p:txBody>
          <a:bodyPr/>
          <a:lstStyle/>
          <a:p>
            <a:fld id="{CED16D97-0980-426F-BEA7-F6EB2DE3AC08}" type="datetimeFigureOut">
              <a:rPr lang="en-US" dirty="0"/>
              <a:t>2/3/2026</a:t>
            </a:fld>
            <a:endParaRPr lang="en-US" dirty="0"/>
          </a:p>
        </p:txBody>
      </p:sp>
      <p:sp>
        <p:nvSpPr>
          <p:cNvPr id="5" name="Footer Placeholder 4">
            <a:extLst>
              <a:ext uri="{FF2B5EF4-FFF2-40B4-BE49-F238E27FC236}">
                <a16:creationId xmlns:a16="http://schemas.microsoft.com/office/drawing/2014/main" id="{8997EDC8-558D-4646-86D9-A5424CF2A2B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6F0B7537-E67A-411A-BBA4-061521D3D881}"/>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307786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E99D7-1EE5-4262-9359-A0E2B733116C}"/>
              </a:ext>
            </a:extLst>
          </p:cNvPr>
          <p:cNvSpPr>
            <a:spLocks noGrp="1"/>
          </p:cNvSpPr>
          <p:nvPr>
            <p:ph type="title"/>
          </p:nvPr>
        </p:nvSpPr>
        <p:spPr>
          <a:xfrm>
            <a:off x="1371600" y="793080"/>
            <a:ext cx="10240903" cy="123348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B3DA1C5-272A-45C2-A11A-E7769A27D32F}"/>
              </a:ext>
            </a:extLst>
          </p:cNvPr>
          <p:cNvSpPr>
            <a:spLocks noGrp="1"/>
          </p:cNvSpPr>
          <p:nvPr>
            <p:ph idx="1"/>
          </p:nvPr>
        </p:nvSpPr>
        <p:spPr>
          <a:xfrm>
            <a:off x="1371600" y="2114939"/>
            <a:ext cx="10240903" cy="395617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63DA15-1EAB-4524-9BB7-8A7DA82A20AD}"/>
              </a:ext>
            </a:extLst>
          </p:cNvPr>
          <p:cNvSpPr>
            <a:spLocks noGrp="1"/>
          </p:cNvSpPr>
          <p:nvPr>
            <p:ph type="dt" sz="half" idx="10"/>
          </p:nvPr>
        </p:nvSpPr>
        <p:spPr/>
        <p:txBody>
          <a:bodyPr/>
          <a:lstStyle/>
          <a:p>
            <a:fld id="{D3BCAA53-8FBA-45E2-8B10-F7DD55E4E759}" type="datetimeFigureOut">
              <a:rPr lang="en-US" dirty="0"/>
              <a:t>2/3/2026</a:t>
            </a:fld>
            <a:endParaRPr lang="en-US" dirty="0"/>
          </a:p>
        </p:txBody>
      </p:sp>
      <p:sp>
        <p:nvSpPr>
          <p:cNvPr id="5" name="Footer Placeholder 4">
            <a:extLst>
              <a:ext uri="{FF2B5EF4-FFF2-40B4-BE49-F238E27FC236}">
                <a16:creationId xmlns:a16="http://schemas.microsoft.com/office/drawing/2014/main" id="{A1EB93B9-7818-489D-AFFB-B6EAD27FF1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C4528D36-894E-4FCB-B8BB-84DE89949B23}"/>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231835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964F1-5687-421F-B3DF-BA3C8DADC0E6}"/>
              </a:ext>
            </a:extLst>
          </p:cNvPr>
          <p:cNvSpPr>
            <a:spLocks noGrp="1"/>
          </p:cNvSpPr>
          <p:nvPr>
            <p:ph type="title"/>
          </p:nvPr>
        </p:nvSpPr>
        <p:spPr>
          <a:xfrm>
            <a:off x="1380930" y="1709738"/>
            <a:ext cx="9966519" cy="2852737"/>
          </a:xfrm>
        </p:spPr>
        <p:txBody>
          <a:bodyPr anchor="b">
            <a:normAutofit/>
          </a:bodyPr>
          <a:lstStyle>
            <a:lvl1pPr>
              <a:defRPr sz="4400" spc="750" baseline="0"/>
            </a:lvl1pPr>
          </a:lstStyle>
          <a:p>
            <a:r>
              <a:rPr lang="en-US" dirty="0"/>
              <a:t>Click to edit Master title style</a:t>
            </a:r>
          </a:p>
        </p:txBody>
      </p:sp>
      <p:sp>
        <p:nvSpPr>
          <p:cNvPr id="3" name="Text Placeholder 2">
            <a:extLst>
              <a:ext uri="{FF2B5EF4-FFF2-40B4-BE49-F238E27FC236}">
                <a16:creationId xmlns:a16="http://schemas.microsoft.com/office/drawing/2014/main" id="{1DDBB876-5FD9-4964-BD37-6F05DAEBE325}"/>
              </a:ext>
            </a:extLst>
          </p:cNvPr>
          <p:cNvSpPr>
            <a:spLocks noGrp="1"/>
          </p:cNvSpPr>
          <p:nvPr>
            <p:ph type="body" idx="1"/>
          </p:nvPr>
        </p:nvSpPr>
        <p:spPr>
          <a:xfrm>
            <a:off x="1380930" y="4976327"/>
            <a:ext cx="9966520" cy="1113323"/>
          </a:xfrm>
        </p:spPr>
        <p:txBody>
          <a:bodyPr>
            <a:normAutofit/>
          </a:bodyPr>
          <a:lstStyle>
            <a:lvl1pPr marL="0" indent="0">
              <a:buNone/>
              <a:defRPr sz="1200" spc="600">
                <a:solidFill>
                  <a:schemeClr val="tx1">
                    <a:tint val="75000"/>
                  </a:schemeClr>
                </a:solidFill>
              </a:defRPr>
            </a:lvl1pPr>
            <a:lvl2pPr marL="457200" indent="0">
              <a:buNone/>
              <a:defRPr sz="1200">
                <a:solidFill>
                  <a:schemeClr val="tx1">
                    <a:tint val="75000"/>
                  </a:schemeClr>
                </a:solidFill>
              </a:defRPr>
            </a:lvl2pPr>
            <a:lvl3pPr marL="914400" indent="0">
              <a:buNone/>
              <a:defRPr sz="1200">
                <a:solidFill>
                  <a:schemeClr val="tx1">
                    <a:tint val="75000"/>
                  </a:schemeClr>
                </a:solidFill>
              </a:defRPr>
            </a:lvl3pPr>
            <a:lvl4pPr marL="1371600" indent="0">
              <a:buNone/>
              <a:defRPr sz="1200">
                <a:solidFill>
                  <a:schemeClr val="tx1">
                    <a:tint val="75000"/>
                  </a:schemeClr>
                </a:solidFill>
              </a:defRPr>
            </a:lvl4pPr>
            <a:lvl5pPr marL="1828800" indent="0">
              <a:buNone/>
              <a:defRPr sz="1200">
                <a:solidFill>
                  <a:schemeClr val="tx1">
                    <a:tint val="75000"/>
                  </a:schemeClr>
                </a:solidFill>
              </a:defRPr>
            </a:lvl5pPr>
            <a:lvl6pPr marL="2286000" indent="0">
              <a:buNone/>
              <a:defRPr sz="1200">
                <a:solidFill>
                  <a:schemeClr val="tx1">
                    <a:tint val="75000"/>
                  </a:schemeClr>
                </a:solidFill>
              </a:defRPr>
            </a:lvl6pPr>
            <a:lvl7pPr marL="2743200" indent="0">
              <a:buNone/>
              <a:defRPr sz="1200">
                <a:solidFill>
                  <a:schemeClr val="tx1">
                    <a:tint val="75000"/>
                  </a:schemeClr>
                </a:solidFill>
              </a:defRPr>
            </a:lvl7pPr>
            <a:lvl8pPr marL="3200400" indent="0">
              <a:buNone/>
              <a:defRPr sz="1200">
                <a:solidFill>
                  <a:schemeClr val="tx1">
                    <a:tint val="75000"/>
                  </a:schemeClr>
                </a:solidFill>
              </a:defRPr>
            </a:lvl8pPr>
            <a:lvl9pPr marL="3657600" indent="0">
              <a:buNone/>
              <a:defRPr sz="12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75EA80A-FCDD-4009-9A1F-8B54817869DC}"/>
              </a:ext>
            </a:extLst>
          </p:cNvPr>
          <p:cNvSpPr>
            <a:spLocks noGrp="1"/>
          </p:cNvSpPr>
          <p:nvPr>
            <p:ph type="dt" sz="half" idx="10"/>
          </p:nvPr>
        </p:nvSpPr>
        <p:spPr/>
        <p:txBody>
          <a:bodyPr/>
          <a:lstStyle/>
          <a:p>
            <a:fld id="{2F8C84CF-6F0D-4195-920D-9D6F75893720}" type="datetimeFigureOut">
              <a:rPr lang="en-US" dirty="0"/>
              <a:t>2/3/2026</a:t>
            </a:fld>
            <a:endParaRPr lang="en-US" dirty="0"/>
          </a:p>
        </p:txBody>
      </p:sp>
      <p:sp>
        <p:nvSpPr>
          <p:cNvPr id="5" name="Footer Placeholder 4">
            <a:extLst>
              <a:ext uri="{FF2B5EF4-FFF2-40B4-BE49-F238E27FC236}">
                <a16:creationId xmlns:a16="http://schemas.microsoft.com/office/drawing/2014/main" id="{EA4A3422-56D9-4942-BC63-831AED91F16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5D4B42A-AC2C-4FD8-AD0D-BECDD3846D3A}"/>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1204166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FDAF1-8359-4A0F-91B3-03E77C670543}"/>
              </a:ext>
            </a:extLst>
          </p:cNvPr>
          <p:cNvSpPr>
            <a:spLocks noGrp="1"/>
          </p:cNvSpPr>
          <p:nvPr>
            <p:ph type="title"/>
          </p:nvPr>
        </p:nvSpPr>
        <p:spPr>
          <a:xfrm>
            <a:off x="1044054" y="457200"/>
            <a:ext cx="10309745" cy="1233488"/>
          </a:xfrm>
        </p:spPr>
        <p:txBody>
          <a:bodyPr>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4921E3D3-6B33-4CA0-B06B-A8BB05CAB3C4}"/>
              </a:ext>
            </a:extLst>
          </p:cNvPr>
          <p:cNvSpPr>
            <a:spLocks noGrp="1"/>
          </p:cNvSpPr>
          <p:nvPr>
            <p:ph sz="half" idx="1"/>
          </p:nvPr>
        </p:nvSpPr>
        <p:spPr>
          <a:xfrm>
            <a:off x="1044054" y="1996141"/>
            <a:ext cx="4975746" cy="41808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A629C334-815D-47FD-A9B5-E871E28641C9}"/>
              </a:ext>
            </a:extLst>
          </p:cNvPr>
          <p:cNvSpPr>
            <a:spLocks noGrp="1"/>
          </p:cNvSpPr>
          <p:nvPr>
            <p:ph sz="half" idx="2"/>
          </p:nvPr>
        </p:nvSpPr>
        <p:spPr>
          <a:xfrm>
            <a:off x="6172200" y="1996141"/>
            <a:ext cx="5181600" cy="41808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97975F2-7A90-4820-B90F-D28E31A35EB8}"/>
              </a:ext>
            </a:extLst>
          </p:cNvPr>
          <p:cNvSpPr>
            <a:spLocks noGrp="1"/>
          </p:cNvSpPr>
          <p:nvPr>
            <p:ph type="dt" sz="half" idx="10"/>
          </p:nvPr>
        </p:nvSpPr>
        <p:spPr/>
        <p:txBody>
          <a:bodyPr/>
          <a:lstStyle/>
          <a:p>
            <a:fld id="{121B3BBE-A1CF-4CC7-B02C-EBCBBE110242}" type="datetimeFigureOut">
              <a:rPr lang="en-US" dirty="0"/>
              <a:t>2/3/2026</a:t>
            </a:fld>
            <a:endParaRPr lang="en-US" dirty="0"/>
          </a:p>
        </p:txBody>
      </p:sp>
      <p:sp>
        <p:nvSpPr>
          <p:cNvPr id="6" name="Footer Placeholder 5">
            <a:extLst>
              <a:ext uri="{FF2B5EF4-FFF2-40B4-BE49-F238E27FC236}">
                <a16:creationId xmlns:a16="http://schemas.microsoft.com/office/drawing/2014/main" id="{823CFAD5-8AF8-4610-8324-85AA062E2712}"/>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16808CC8-C46E-4A10-8A83-7A251067EA68}"/>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962784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82B8-F9D9-4F53-A4A6-F12EB5F12846}"/>
              </a:ext>
            </a:extLst>
          </p:cNvPr>
          <p:cNvSpPr>
            <a:spLocks noGrp="1"/>
          </p:cNvSpPr>
          <p:nvPr>
            <p:ph type="title"/>
          </p:nvPr>
        </p:nvSpPr>
        <p:spPr>
          <a:xfrm>
            <a:off x="1368490" y="457200"/>
            <a:ext cx="9986898" cy="1233488"/>
          </a:xfrm>
        </p:spPr>
        <p:txBody>
          <a:bodyPr>
            <a:normAutofit/>
          </a:bodyPr>
          <a:lstStyle>
            <a:lvl1pPr>
              <a:defRPr sz="2800"/>
            </a:lvl1pPr>
          </a:lstStyle>
          <a:p>
            <a:r>
              <a:rPr lang="en-US" dirty="0"/>
              <a:t>Click to edit Master title style</a:t>
            </a:r>
          </a:p>
        </p:txBody>
      </p:sp>
      <p:sp>
        <p:nvSpPr>
          <p:cNvPr id="3" name="Text Placeholder 2">
            <a:extLst>
              <a:ext uri="{FF2B5EF4-FFF2-40B4-BE49-F238E27FC236}">
                <a16:creationId xmlns:a16="http://schemas.microsoft.com/office/drawing/2014/main" id="{C1F070CA-85E9-47C7-8564-FFA1AE34B9E5}"/>
              </a:ext>
            </a:extLst>
          </p:cNvPr>
          <p:cNvSpPr>
            <a:spLocks noGrp="1"/>
          </p:cNvSpPr>
          <p:nvPr>
            <p:ph type="body" idx="1"/>
          </p:nvPr>
        </p:nvSpPr>
        <p:spPr>
          <a:xfrm>
            <a:off x="1368490" y="1681163"/>
            <a:ext cx="462908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938D4B1-41B3-4BF5-9076-A16984A81FF1}"/>
              </a:ext>
            </a:extLst>
          </p:cNvPr>
          <p:cNvSpPr>
            <a:spLocks noGrp="1"/>
          </p:cNvSpPr>
          <p:nvPr>
            <p:ph sz="half" idx="2"/>
          </p:nvPr>
        </p:nvSpPr>
        <p:spPr>
          <a:xfrm>
            <a:off x="1368490" y="2505075"/>
            <a:ext cx="4629085"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E6A38DC-A016-4CFD-AC19-F24A9E062022}"/>
              </a:ext>
            </a:extLst>
          </p:cNvPr>
          <p:cNvSpPr>
            <a:spLocks noGrp="1"/>
          </p:cNvSpPr>
          <p:nvPr>
            <p:ph type="body" sz="quarter" idx="3"/>
          </p:nvPr>
        </p:nvSpPr>
        <p:spPr>
          <a:xfrm>
            <a:off x="6344816" y="1681163"/>
            <a:ext cx="501057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1F930FA-8C00-42AB-B2D1-FE4E4BDB3C6E}"/>
              </a:ext>
            </a:extLst>
          </p:cNvPr>
          <p:cNvSpPr>
            <a:spLocks noGrp="1"/>
          </p:cNvSpPr>
          <p:nvPr>
            <p:ph sz="quarter" idx="4"/>
          </p:nvPr>
        </p:nvSpPr>
        <p:spPr>
          <a:xfrm>
            <a:off x="6344814" y="2505075"/>
            <a:ext cx="5010573"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E18B698E-FAE5-4F2C-AE0E-4FD281E8F30E}"/>
              </a:ext>
            </a:extLst>
          </p:cNvPr>
          <p:cNvSpPr>
            <a:spLocks noGrp="1"/>
          </p:cNvSpPr>
          <p:nvPr>
            <p:ph type="dt" sz="half" idx="10"/>
          </p:nvPr>
        </p:nvSpPr>
        <p:spPr/>
        <p:txBody>
          <a:bodyPr/>
          <a:lstStyle/>
          <a:p>
            <a:fld id="{343D63E4-71A5-4C63-9515-748B28B89764}" type="datetimeFigureOut">
              <a:rPr lang="en-US" dirty="0"/>
              <a:t>2/3/2026</a:t>
            </a:fld>
            <a:endParaRPr lang="en-US" dirty="0"/>
          </a:p>
        </p:txBody>
      </p:sp>
      <p:sp>
        <p:nvSpPr>
          <p:cNvPr id="8" name="Footer Placeholder 7">
            <a:extLst>
              <a:ext uri="{FF2B5EF4-FFF2-40B4-BE49-F238E27FC236}">
                <a16:creationId xmlns:a16="http://schemas.microsoft.com/office/drawing/2014/main" id="{B5C4BB6C-CAA4-4EA8-8EA1-65ADE056F25D}"/>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75BB6A12-0532-47CA-B070-232141CC1064}"/>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376547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08FA1-831E-4AD6-B0D1-BA85E67A5032}"/>
              </a:ext>
            </a:extLst>
          </p:cNvPr>
          <p:cNvSpPr>
            <a:spLocks noGrp="1"/>
          </p:cNvSpPr>
          <p:nvPr>
            <p:ph type="title"/>
          </p:nvPr>
        </p:nvSpPr>
        <p:spPr>
          <a:xfrm>
            <a:off x="1371599" y="457200"/>
            <a:ext cx="9982199" cy="1233488"/>
          </a:xfrm>
        </p:spPr>
        <p:txBody>
          <a:bodyPr>
            <a:normAutofit/>
          </a:bodyPr>
          <a:lstStyle>
            <a:lvl1pPr>
              <a:defRPr sz="3200"/>
            </a:lvl1pPr>
          </a:lstStyle>
          <a:p>
            <a:r>
              <a:rPr lang="en-US" dirty="0"/>
              <a:t>Click to edit Master title style</a:t>
            </a:r>
          </a:p>
        </p:txBody>
      </p:sp>
      <p:sp>
        <p:nvSpPr>
          <p:cNvPr id="3" name="Date Placeholder 2">
            <a:extLst>
              <a:ext uri="{FF2B5EF4-FFF2-40B4-BE49-F238E27FC236}">
                <a16:creationId xmlns:a16="http://schemas.microsoft.com/office/drawing/2014/main" id="{ACE94142-C469-4B0E-8C01-C64BA28F52D2}"/>
              </a:ext>
            </a:extLst>
          </p:cNvPr>
          <p:cNvSpPr>
            <a:spLocks noGrp="1"/>
          </p:cNvSpPr>
          <p:nvPr>
            <p:ph type="dt" sz="half" idx="10"/>
          </p:nvPr>
        </p:nvSpPr>
        <p:spPr/>
        <p:txBody>
          <a:bodyPr/>
          <a:lstStyle/>
          <a:p>
            <a:fld id="{C7C92BAC-F228-4DAC-8800-3D810F869187}" type="datetimeFigureOut">
              <a:rPr lang="en-US" dirty="0"/>
              <a:t>2/3/2026</a:t>
            </a:fld>
            <a:endParaRPr lang="en-US" dirty="0"/>
          </a:p>
        </p:txBody>
      </p:sp>
      <p:sp>
        <p:nvSpPr>
          <p:cNvPr id="4" name="Footer Placeholder 3">
            <a:extLst>
              <a:ext uri="{FF2B5EF4-FFF2-40B4-BE49-F238E27FC236}">
                <a16:creationId xmlns:a16="http://schemas.microsoft.com/office/drawing/2014/main" id="{02AAFCE6-5C7E-438F-8D4A-21E155681447}"/>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D2ACFD88-63EA-427F-978C-B7844D1A5E32}"/>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277573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82A4F0-76A5-4852-982B-32B3B685732E}"/>
              </a:ext>
            </a:extLst>
          </p:cNvPr>
          <p:cNvSpPr>
            <a:spLocks noGrp="1"/>
          </p:cNvSpPr>
          <p:nvPr>
            <p:ph type="dt" sz="half" idx="10"/>
          </p:nvPr>
        </p:nvSpPr>
        <p:spPr/>
        <p:txBody>
          <a:bodyPr/>
          <a:lstStyle/>
          <a:p>
            <a:fld id="{B66EFFE8-7E8E-427A-AB26-E496551AFB7B}" type="datetimeFigureOut">
              <a:rPr lang="en-US" dirty="0"/>
              <a:t>2/3/2026</a:t>
            </a:fld>
            <a:endParaRPr lang="en-US" dirty="0"/>
          </a:p>
        </p:txBody>
      </p:sp>
      <p:sp>
        <p:nvSpPr>
          <p:cNvPr id="3" name="Footer Placeholder 2">
            <a:extLst>
              <a:ext uri="{FF2B5EF4-FFF2-40B4-BE49-F238E27FC236}">
                <a16:creationId xmlns:a16="http://schemas.microsoft.com/office/drawing/2014/main" id="{8750CFAE-4BEB-4272-A2E6-FDD9D6A03290}"/>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943B71B7-74B7-4CF1-8FE0-F4863CD7D97C}"/>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368740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432BE-C4E5-4F12-AB53-EBEF2B76B251}"/>
              </a:ext>
            </a:extLst>
          </p:cNvPr>
          <p:cNvSpPr>
            <a:spLocks noGrp="1"/>
          </p:cNvSpPr>
          <p:nvPr>
            <p:ph type="title"/>
          </p:nvPr>
        </p:nvSpPr>
        <p:spPr>
          <a:xfrm>
            <a:off x="1318755" y="457200"/>
            <a:ext cx="3932237" cy="1921434"/>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DFAE7F57-4ABF-4BA4-A892-38857A02F60D}"/>
              </a:ext>
            </a:extLst>
          </p:cNvPr>
          <p:cNvSpPr>
            <a:spLocks noGrp="1"/>
          </p:cNvSpPr>
          <p:nvPr>
            <p:ph idx="1"/>
          </p:nvPr>
        </p:nvSpPr>
        <p:spPr>
          <a:xfrm>
            <a:off x="5648130" y="987425"/>
            <a:ext cx="5707257" cy="4873625"/>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032E444-E5BD-443F-AB83-84D7CE0AB768}"/>
              </a:ext>
            </a:extLst>
          </p:cNvPr>
          <p:cNvSpPr>
            <a:spLocks noGrp="1"/>
          </p:cNvSpPr>
          <p:nvPr>
            <p:ph type="body" sz="half" idx="2"/>
          </p:nvPr>
        </p:nvSpPr>
        <p:spPr>
          <a:xfrm>
            <a:off x="1318755" y="2799184"/>
            <a:ext cx="3932237" cy="306980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11998A4-FD2F-4126-99C5-E2063AE02482}"/>
              </a:ext>
            </a:extLst>
          </p:cNvPr>
          <p:cNvSpPr>
            <a:spLocks noGrp="1"/>
          </p:cNvSpPr>
          <p:nvPr>
            <p:ph type="dt" sz="half" idx="10"/>
          </p:nvPr>
        </p:nvSpPr>
        <p:spPr/>
        <p:txBody>
          <a:bodyPr/>
          <a:lstStyle/>
          <a:p>
            <a:fld id="{C0DC8B19-DE76-4E18-BFC7-EB25B8C421E7}" type="datetimeFigureOut">
              <a:rPr lang="en-US" dirty="0"/>
              <a:t>2/3/2026</a:t>
            </a:fld>
            <a:endParaRPr lang="en-US" dirty="0"/>
          </a:p>
        </p:txBody>
      </p:sp>
      <p:sp>
        <p:nvSpPr>
          <p:cNvPr id="6" name="Footer Placeholder 5">
            <a:extLst>
              <a:ext uri="{FF2B5EF4-FFF2-40B4-BE49-F238E27FC236}">
                <a16:creationId xmlns:a16="http://schemas.microsoft.com/office/drawing/2014/main" id="{E96457D3-F808-4DB2-9C9C-B185E71F26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4131BC9B-21D1-4D2D-B02E-C887A02CA373}"/>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357858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43EC2-2D8C-4E8D-8CC7-9676480146E2}"/>
              </a:ext>
            </a:extLst>
          </p:cNvPr>
          <p:cNvSpPr>
            <a:spLocks noGrp="1"/>
          </p:cNvSpPr>
          <p:nvPr>
            <p:ph type="title"/>
          </p:nvPr>
        </p:nvSpPr>
        <p:spPr>
          <a:xfrm>
            <a:off x="1378966" y="681135"/>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66AF89-5FBD-43DD-958D-A5C608AE2E2C}"/>
              </a:ext>
            </a:extLst>
          </p:cNvPr>
          <p:cNvSpPr>
            <a:spLocks noGrp="1" noChangeAspect="1"/>
          </p:cNvSpPr>
          <p:nvPr>
            <p:ph type="pic" idx="1"/>
          </p:nvPr>
        </p:nvSpPr>
        <p:spPr>
          <a:xfrm>
            <a:off x="5834742" y="858417"/>
            <a:ext cx="5520645" cy="500263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770A545-2CE6-48C4-A725-EF68A3F1BFCB}"/>
              </a:ext>
            </a:extLst>
          </p:cNvPr>
          <p:cNvSpPr>
            <a:spLocks noGrp="1"/>
          </p:cNvSpPr>
          <p:nvPr>
            <p:ph type="body" sz="half" idx="2"/>
          </p:nvPr>
        </p:nvSpPr>
        <p:spPr>
          <a:xfrm>
            <a:off x="1378966" y="228133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B4466B2-6FE6-4352-BBF9-84BCD946C28B}"/>
              </a:ext>
            </a:extLst>
          </p:cNvPr>
          <p:cNvSpPr>
            <a:spLocks noGrp="1"/>
          </p:cNvSpPr>
          <p:nvPr>
            <p:ph type="dt" sz="half" idx="10"/>
          </p:nvPr>
        </p:nvSpPr>
        <p:spPr/>
        <p:txBody>
          <a:bodyPr/>
          <a:lstStyle/>
          <a:p>
            <a:fld id="{9C10BD94-1F69-4074-BD82-D6EDB89FE74F}" type="datetimeFigureOut">
              <a:rPr lang="en-US" dirty="0"/>
              <a:t>2/3/2026</a:t>
            </a:fld>
            <a:endParaRPr lang="en-US" dirty="0"/>
          </a:p>
        </p:txBody>
      </p:sp>
      <p:sp>
        <p:nvSpPr>
          <p:cNvPr id="6" name="Footer Placeholder 5">
            <a:extLst>
              <a:ext uri="{FF2B5EF4-FFF2-40B4-BE49-F238E27FC236}">
                <a16:creationId xmlns:a16="http://schemas.microsoft.com/office/drawing/2014/main" id="{398991BC-29A5-4182-BD83-9D99D28894A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C1C78F-6633-4604-8832-8E9D2DC768BB}"/>
              </a:ext>
            </a:extLst>
          </p:cNvPr>
          <p:cNvSpPr>
            <a:spLocks noGrp="1"/>
          </p:cNvSpPr>
          <p:nvPr>
            <p:ph type="sldNum" sz="quarter" idx="12"/>
          </p:nvPr>
        </p:nvSpPr>
        <p:spPr/>
        <p:txBody>
          <a:bodyPr/>
          <a:lstStyle/>
          <a:p>
            <a:fld id="{017DE1FC-E54A-4B87-A814-263D1E8654B2}" type="slidenum">
              <a:rPr lang="en-US" dirty="0"/>
              <a:t>‹#›</a:t>
            </a:fld>
            <a:endParaRPr lang="en-US" dirty="0"/>
          </a:p>
        </p:txBody>
      </p:sp>
    </p:spTree>
    <p:extLst>
      <p:ext uri="{BB962C8B-B14F-4D97-AF65-F5344CB8AC3E}">
        <p14:creationId xmlns:p14="http://schemas.microsoft.com/office/powerpoint/2010/main" val="1387799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4C0BBB-0042-4603-A226-6117F3FD5B3C}"/>
              </a:ext>
            </a:extLst>
          </p:cNvPr>
          <p:cNvSpPr/>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EC44F520-2598-460E-9F91-B02F60830CA2}"/>
              </a:ext>
            </a:extLst>
          </p:cNvPr>
          <p:cNvSpPr/>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AD478F2F-4F04-4604-9005-BF0CB1142512}"/>
              </a:ext>
            </a:extLst>
          </p:cNvPr>
          <p:cNvSpPr>
            <a:spLocks noGrp="1"/>
          </p:cNvSpPr>
          <p:nvPr>
            <p:ph type="title"/>
          </p:nvPr>
        </p:nvSpPr>
        <p:spPr>
          <a:xfrm>
            <a:off x="1371600" y="361666"/>
            <a:ext cx="9810376" cy="1659404"/>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B54A17D2-52AF-4B40-80A8-3E0DB855F297}"/>
              </a:ext>
            </a:extLst>
          </p:cNvPr>
          <p:cNvSpPr>
            <a:spLocks noGrp="1"/>
          </p:cNvSpPr>
          <p:nvPr>
            <p:ph type="body" idx="1"/>
          </p:nvPr>
        </p:nvSpPr>
        <p:spPr>
          <a:xfrm>
            <a:off x="1371600" y="2286000"/>
            <a:ext cx="9810376" cy="3857811"/>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92E0AA-D5B3-4BCF-BA69-209D9B335A06}"/>
              </a:ext>
            </a:extLst>
          </p:cNvPr>
          <p:cNvSpPr>
            <a:spLocks noGrp="1"/>
          </p:cNvSpPr>
          <p:nvPr>
            <p:ph type="dt" sz="half" idx="2"/>
          </p:nvPr>
        </p:nvSpPr>
        <p:spPr>
          <a:xfrm>
            <a:off x="7910111" y="6409170"/>
            <a:ext cx="3702392" cy="448830"/>
          </a:xfrm>
          <a:prstGeom prst="rect">
            <a:avLst/>
          </a:prstGeom>
        </p:spPr>
        <p:txBody>
          <a:bodyPr vert="horz" lIns="91440" tIns="45720" rIns="91440" bIns="45720" rtlCol="0" anchor="ctr"/>
          <a:lstStyle>
            <a:lvl1pPr algn="r">
              <a:defRPr sz="800" cap="all" spc="300" baseline="0">
                <a:solidFill>
                  <a:schemeClr val="bg1"/>
                </a:solidFill>
              </a:defRPr>
            </a:lvl1pPr>
          </a:lstStyle>
          <a:p>
            <a:fld id="{149C728D-416F-40D5-8F13-55E5DD1CE8D1}" type="datetimeFigureOut">
              <a:rPr lang="en-US" dirty="0"/>
              <a:t>2/3/2026</a:t>
            </a:fld>
            <a:endParaRPr lang="en-US" dirty="0"/>
          </a:p>
        </p:txBody>
      </p:sp>
      <p:sp>
        <p:nvSpPr>
          <p:cNvPr id="5" name="Footer Placeholder 4">
            <a:extLst>
              <a:ext uri="{FF2B5EF4-FFF2-40B4-BE49-F238E27FC236}">
                <a16:creationId xmlns:a16="http://schemas.microsoft.com/office/drawing/2014/main" id="{5F10A637-D86F-4FA1-985D-2D82456511B1}"/>
              </a:ext>
            </a:extLst>
          </p:cNvPr>
          <p:cNvSpPr>
            <a:spLocks noGrp="1"/>
          </p:cNvSpPr>
          <p:nvPr>
            <p:ph type="ftr" sz="quarter" idx="3"/>
          </p:nvPr>
        </p:nvSpPr>
        <p:spPr>
          <a:xfrm rot="5400000">
            <a:off x="-1828801" y="1912217"/>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r>
              <a:rPr lang="en-US" dirty="0"/>
              <a:t>
              </a:t>
            </a:r>
          </a:p>
        </p:txBody>
      </p:sp>
      <p:sp>
        <p:nvSpPr>
          <p:cNvPr id="6" name="Slide Number Placeholder 5">
            <a:extLst>
              <a:ext uri="{FF2B5EF4-FFF2-40B4-BE49-F238E27FC236}">
                <a16:creationId xmlns:a16="http://schemas.microsoft.com/office/drawing/2014/main" id="{80F2FA4D-A931-46BA-B767-29A6FD5AAD2A}"/>
              </a:ext>
            </a:extLst>
          </p:cNvPr>
          <p:cNvSpPr>
            <a:spLocks noGrp="1"/>
          </p:cNvSpPr>
          <p:nvPr>
            <p:ph type="sldNum" sz="quarter" idx="4"/>
          </p:nvPr>
        </p:nvSpPr>
        <p:spPr>
          <a:xfrm>
            <a:off x="11669678" y="6408742"/>
            <a:ext cx="438652" cy="448830"/>
          </a:xfrm>
          <a:prstGeom prst="rect">
            <a:avLst/>
          </a:prstGeom>
        </p:spPr>
        <p:txBody>
          <a:bodyPr vert="horz" lIns="91440" tIns="45720" rIns="91440" bIns="45720" rtlCol="0" anchor="ctr"/>
          <a:lstStyle>
            <a:lvl1pPr algn="r">
              <a:defRPr sz="800">
                <a:solidFill>
                  <a:schemeClr val="bg1"/>
                </a:solidFill>
              </a:defRPr>
            </a:lvl1pPr>
          </a:lstStyle>
          <a:p>
            <a:fld id="{017DE1FC-E54A-4B87-A814-263D1E8654B2}" type="slidenum">
              <a:rPr lang="en-US" dirty="0"/>
              <a:t>‹#›</a:t>
            </a:fld>
            <a:endParaRPr lang="en-US" dirty="0"/>
          </a:p>
        </p:txBody>
      </p:sp>
    </p:spTree>
    <p:extLst>
      <p:ext uri="{BB962C8B-B14F-4D97-AF65-F5344CB8AC3E}">
        <p14:creationId xmlns:p14="http://schemas.microsoft.com/office/powerpoint/2010/main" val="16758040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88">
          <p15:clr>
            <a:srgbClr val="F26B43"/>
          </p15:clr>
        </p15:guide>
        <p15:guide id="4" pos="288">
          <p15:clr>
            <a:srgbClr val="F26B43"/>
          </p15:clr>
        </p15:guide>
        <p15:guide id="5" orient="horz" pos="4032">
          <p15:clr>
            <a:srgbClr val="F26B43"/>
          </p15:clr>
        </p15:guide>
        <p15:guide id="6" pos="7392">
          <p15:clr>
            <a:srgbClr val="F26B43"/>
          </p15:clr>
        </p15:guide>
        <p15:guide id="7" pos="5112">
          <p15:clr>
            <a:srgbClr val="F26B43"/>
          </p15:clr>
        </p15:guide>
        <p15:guide id="8" pos="2544">
          <p15:clr>
            <a:srgbClr val="F26B43"/>
          </p15:clr>
        </p15:guide>
        <p15:guide id="9" pos="864">
          <p15:clr>
            <a:srgbClr val="F26B43"/>
          </p15:clr>
        </p15:guide>
        <p15:guide id="10" orient="horz" pos="648">
          <p15:clr>
            <a:srgbClr val="F26B43"/>
          </p15:clr>
        </p15:guide>
        <p15:guide id="11" pos="681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ktis.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medicinesinpregnancy.org/" TargetMode="External"/><Relationship Id="rId4" Type="http://schemas.openxmlformats.org/officeDocument/2006/relationships/hyperlink" Target="https://www.sps.nhs.uk/home/guidance/safety-in-pregnancy/"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lactancia.org/" TargetMode="External"/><Relationship Id="rId2" Type="http://schemas.openxmlformats.org/officeDocument/2006/relationships/hyperlink" Target="https://www.sps.nhs.uk/home/guidance/safety-in-breastfeeding/" TargetMode="External"/><Relationship Id="rId1" Type="http://schemas.openxmlformats.org/officeDocument/2006/relationships/slideLayout" Target="../slideLayouts/slideLayout2.xml"/><Relationship Id="rId4" Type="http://schemas.openxmlformats.org/officeDocument/2006/relationships/hyperlink" Target="https://www.ncbi.nlm.nih.gov/books/NBK501922/"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intranet.lothian.scot.nhs.uk/Directory/ReproductiveMedicine/PoliciesAndGuidelines/Documents/SOP/PRAMS%20SOP.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205462"/>
            <a:ext cx="11277600" cy="944268"/>
          </a:xfrm>
        </p:spPr>
        <p:txBody>
          <a:bodyPr rtlCol="0">
            <a:normAutofit/>
          </a:bodyPr>
          <a:lstStyle/>
          <a:p>
            <a:pPr algn="ctr" rtl="0"/>
            <a:r>
              <a:rPr lang="en-GB" sz="4800" b="1" dirty="0"/>
              <a:t>Prescribing in SCRH</a:t>
            </a:r>
          </a:p>
        </p:txBody>
      </p:sp>
      <p:sp>
        <p:nvSpPr>
          <p:cNvPr id="3" name="Subtitle 2"/>
          <p:cNvSpPr>
            <a:spLocks noGrp="1"/>
          </p:cNvSpPr>
          <p:nvPr>
            <p:ph type="subTitle" idx="1"/>
          </p:nvPr>
        </p:nvSpPr>
        <p:spPr>
          <a:xfrm>
            <a:off x="568411" y="4239749"/>
            <a:ext cx="6604000" cy="1752600"/>
          </a:xfrm>
        </p:spPr>
        <p:txBody>
          <a:bodyPr vert="horz" lIns="91440" tIns="45720" rIns="91440" bIns="45720" rtlCol="0" anchor="t">
            <a:normAutofit/>
          </a:bodyPr>
          <a:lstStyle/>
          <a:p>
            <a:pPr marL="63500">
              <a:lnSpc>
                <a:spcPct val="100000"/>
              </a:lnSpc>
            </a:pPr>
            <a:r>
              <a:rPr lang="en-GB" sz="2000" dirty="0">
                <a:solidFill>
                  <a:schemeClr val="tx2">
                    <a:lumMod val="76000"/>
                    <a:lumOff val="24000"/>
                  </a:schemeClr>
                </a:solidFill>
                <a:latin typeface="Avenir Next LT Pro"/>
              </a:rPr>
              <a:t>Dr Lorena Mihaita</a:t>
            </a:r>
            <a:r>
              <a:rPr lang="en-GB" sz="2000" dirty="0">
                <a:solidFill>
                  <a:schemeClr val="tx2">
                    <a:lumMod val="76000"/>
                    <a:lumOff val="24000"/>
                  </a:schemeClr>
                </a:solidFill>
              </a:rPr>
              <a:t> </a:t>
            </a:r>
            <a:endParaRPr lang="en-US"/>
          </a:p>
          <a:p>
            <a:pPr marL="63500">
              <a:lnSpc>
                <a:spcPct val="100000"/>
              </a:lnSpc>
            </a:pPr>
            <a:r>
              <a:rPr lang="en-GB" dirty="0">
                <a:solidFill>
                  <a:schemeClr val="tx2">
                    <a:lumMod val="76000"/>
                    <a:lumOff val="24000"/>
                  </a:schemeClr>
                </a:solidFill>
              </a:rPr>
              <a:t>Obstetrics&amp; Gynaecology ST2</a:t>
            </a:r>
            <a:endParaRPr lang="en-GB" dirty="0">
              <a:solidFill>
                <a:schemeClr val="tx2">
                  <a:lumMod val="76000"/>
                  <a:lumOff val="24000"/>
                </a:schemeClr>
              </a:solidFill>
              <a:ea typeface="Calibri"/>
              <a:cs typeface="Calibri"/>
            </a:endParaRP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F280-77E3-8802-BF2C-091F9C3FE346}"/>
              </a:ext>
            </a:extLst>
          </p:cNvPr>
          <p:cNvSpPr>
            <a:spLocks noGrp="1"/>
          </p:cNvSpPr>
          <p:nvPr>
            <p:ph type="title"/>
          </p:nvPr>
        </p:nvSpPr>
        <p:spPr/>
        <p:txBody>
          <a:bodyPr/>
          <a:lstStyle/>
          <a:p>
            <a:r>
              <a:rPr lang="en-GB" dirty="0"/>
              <a:t>Top tips for Obstetrics</a:t>
            </a:r>
          </a:p>
        </p:txBody>
      </p:sp>
      <p:sp>
        <p:nvSpPr>
          <p:cNvPr id="3" name="Content Placeholder 2">
            <a:extLst>
              <a:ext uri="{FF2B5EF4-FFF2-40B4-BE49-F238E27FC236}">
                <a16:creationId xmlns:a16="http://schemas.microsoft.com/office/drawing/2014/main" id="{7D5CF46F-D6D0-7280-6ABD-7C20FCB1912F}"/>
              </a:ext>
            </a:extLst>
          </p:cNvPr>
          <p:cNvSpPr>
            <a:spLocks noGrp="1"/>
          </p:cNvSpPr>
          <p:nvPr>
            <p:ph idx="1"/>
          </p:nvPr>
        </p:nvSpPr>
        <p:spPr/>
        <p:txBody>
          <a:bodyPr vert="horz" lIns="91440" tIns="45720" rIns="91440" bIns="45720" rtlCol="0" anchor="t">
            <a:normAutofit/>
          </a:bodyPr>
          <a:lstStyle/>
          <a:p>
            <a:pPr marL="342900" lvl="0" indent="-342900">
              <a:lnSpc>
                <a:spcPct val="115000"/>
              </a:lnSpc>
              <a:buFont typeface="Aptos" panose="020B0004020202020204" pitchFamily="34" charset="0"/>
              <a:buChar char="-"/>
            </a:pPr>
            <a:r>
              <a:rPr lang="en-GB" sz="2200" kern="100" dirty="0">
                <a:latin typeface="Aptos"/>
                <a:ea typeface="Aptos" panose="020B0004020202020204" pitchFamily="34" charset="0"/>
                <a:cs typeface="Times New Roman"/>
              </a:rPr>
              <a:t>Familiarise yourself with maternity services guidelines - there are specialty-specific guidelines for e.g., antimicrobials, thromboprophylaxis, nausea and vomiting etc. </a:t>
            </a:r>
            <a:endParaRPr lang="en-GB" sz="2200" kern="100" dirty="0">
              <a:effectLst/>
              <a:latin typeface="Aptos"/>
              <a:ea typeface="Aptos" panose="020B0004020202020204" pitchFamily="34" charset="0"/>
              <a:cs typeface="Times New Roman"/>
            </a:endParaRPr>
          </a:p>
          <a:p>
            <a:pPr marL="342900" lvl="0" indent="-342900">
              <a:lnSpc>
                <a:spcPct val="115000"/>
              </a:lnSpc>
              <a:buFont typeface="Aptos" panose="020B0004020202020204" pitchFamily="34" charset="0"/>
              <a:buChar char="-"/>
            </a:pPr>
            <a:r>
              <a:rPr lang="en-GB" sz="2200" kern="100" dirty="0">
                <a:effectLst/>
                <a:latin typeface="Aptos"/>
                <a:ea typeface="Aptos" panose="020B0004020202020204" pitchFamily="34" charset="0"/>
                <a:cs typeface="Times New Roman"/>
              </a:rPr>
              <a:t>When calling microbiology, be ready to tell them if patient is antenatal or postnatal/ how many weeks/if they are breastfeeding</a:t>
            </a:r>
          </a:p>
          <a:p>
            <a:pPr marL="342900" indent="-342900">
              <a:lnSpc>
                <a:spcPct val="115000"/>
              </a:lnSpc>
              <a:spcAft>
                <a:spcPts val="800"/>
              </a:spcAft>
              <a:buFont typeface="Aptos" panose="020B0004020202020204" pitchFamily="34" charset="0"/>
              <a:buChar char="-"/>
            </a:pPr>
            <a:r>
              <a:rPr lang="en-GB" sz="2200" kern="100" dirty="0">
                <a:effectLst/>
                <a:latin typeface="Aptos"/>
                <a:ea typeface="Aptos" panose="020B0004020202020204" pitchFamily="34" charset="0"/>
                <a:cs typeface="Times New Roman"/>
              </a:rPr>
              <a:t>Do not prescribe induction agents (</a:t>
            </a:r>
            <a:r>
              <a:rPr lang="en-GB" sz="2200" kern="100" err="1">
                <a:effectLst/>
                <a:latin typeface="Aptos"/>
                <a:ea typeface="Aptos" panose="020B0004020202020204" pitchFamily="34" charset="0"/>
                <a:cs typeface="Times New Roman"/>
              </a:rPr>
              <a:t>Propess</a:t>
            </a:r>
            <a:r>
              <a:rPr lang="en-GB" sz="2200" kern="100" dirty="0">
                <a:effectLst/>
                <a:latin typeface="Aptos"/>
                <a:ea typeface="Aptos" panose="020B0004020202020204" pitchFamily="34" charset="0"/>
                <a:cs typeface="Times New Roman"/>
              </a:rPr>
              <a:t>/</a:t>
            </a:r>
            <a:r>
              <a:rPr lang="en-GB" sz="2200" kern="100" err="1">
                <a:latin typeface="Aptos"/>
                <a:ea typeface="Aptos" panose="020B0004020202020204" pitchFamily="34" charset="0"/>
                <a:cs typeface="Times New Roman"/>
              </a:rPr>
              <a:t>d</a:t>
            </a:r>
            <a:r>
              <a:rPr lang="en-GB" sz="2200" kern="100" err="1">
                <a:effectLst/>
                <a:latin typeface="Aptos"/>
                <a:ea typeface="Aptos" panose="020B0004020202020204" pitchFamily="34" charset="0"/>
                <a:cs typeface="Times New Roman"/>
              </a:rPr>
              <a:t>inoprostone</a:t>
            </a:r>
            <a:r>
              <a:rPr lang="en-GB" sz="2200" kern="100" dirty="0">
                <a:effectLst/>
                <a:latin typeface="Aptos"/>
                <a:ea typeface="Aptos" panose="020B0004020202020204" pitchFamily="34" charset="0"/>
                <a:cs typeface="Times New Roman"/>
              </a:rPr>
              <a:t>) or oxytocin for labour augmentation unless agreed by </a:t>
            </a:r>
            <a:r>
              <a:rPr lang="en-GB" sz="2200" kern="100" dirty="0">
                <a:latin typeface="Aptos"/>
                <a:ea typeface="Aptos" panose="020B0004020202020204" pitchFamily="34" charset="0"/>
                <a:cs typeface="Times New Roman"/>
              </a:rPr>
              <a:t>a </a:t>
            </a:r>
            <a:r>
              <a:rPr lang="en-GB" sz="2200" kern="100" dirty="0">
                <a:effectLst/>
                <a:latin typeface="Aptos"/>
                <a:ea typeface="Aptos" panose="020B0004020202020204" pitchFamily="34" charset="0"/>
                <a:cs typeface="Times New Roman"/>
              </a:rPr>
              <a:t>registrar.  </a:t>
            </a:r>
          </a:p>
          <a:p>
            <a:pPr marL="109220" indent="0">
              <a:buNone/>
            </a:pPr>
            <a:endParaRPr lang="en-GB" sz="2200" dirty="0">
              <a:ea typeface="Calibri" panose="020F0502020204030204"/>
              <a:cs typeface="Calibri" panose="020F0502020204030204"/>
            </a:endParaRPr>
          </a:p>
        </p:txBody>
      </p:sp>
    </p:spTree>
    <p:extLst>
      <p:ext uri="{BB962C8B-B14F-4D97-AF65-F5344CB8AC3E}">
        <p14:creationId xmlns:p14="http://schemas.microsoft.com/office/powerpoint/2010/main" val="4016836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rtl="0"/>
            <a:r>
              <a:rPr lang="en-GB" dirty="0"/>
              <a:t>Gynaecology </a:t>
            </a:r>
          </a:p>
        </p:txBody>
      </p:sp>
      <p:sp>
        <p:nvSpPr>
          <p:cNvPr id="4" name="Text Placeholder 3"/>
          <p:cNvSpPr>
            <a:spLocks noGrp="1"/>
          </p:cNvSpPr>
          <p:nvPr>
            <p:ph sz="half" idx="1"/>
          </p:nvPr>
        </p:nvSpPr>
        <p:spPr>
          <a:xfrm>
            <a:off x="609600" y="2209800"/>
            <a:ext cx="11268175" cy="3720607"/>
          </a:xfrm>
        </p:spPr>
        <p:txBody>
          <a:bodyPr rtlCol="0">
            <a:normAutofit/>
          </a:bodyPr>
          <a:lstStyle/>
          <a:p>
            <a:pPr marL="342900" lvl="0" indent="-342900">
              <a:lnSpc>
                <a:spcPct val="115000"/>
              </a:lnSpc>
              <a:buFont typeface="Aptos" panose="020B0004020202020204" pitchFamily="34" charset="0"/>
              <a:buChar char="-"/>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Much larger age range; similar to general medical wards/MOE</a:t>
            </a:r>
          </a:p>
          <a:p>
            <a:pPr marL="342900" lvl="0" indent="-342900">
              <a:lnSpc>
                <a:spcPct val="115000"/>
              </a:lnSpc>
              <a:buFont typeface="Aptos" panose="020B0004020202020204" pitchFamily="34" charset="0"/>
              <a:buChar char="-"/>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Complete medicines reconciliation on admission </a:t>
            </a:r>
            <a:r>
              <a:rPr lang="en-GB" sz="2400" kern="100" dirty="0">
                <a:latin typeface="Aptos" panose="020B0004020202020204" pitchFamily="34" charset="0"/>
                <a:ea typeface="Aptos" panose="020B0004020202020204" pitchFamily="34" charset="0"/>
                <a:cs typeface="Times New Roman" panose="02020603050405020304" pitchFamily="18" charset="0"/>
              </a:rPr>
              <a:t>to the ward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print the ECS and use one other source (ideally patient/carer, check if patient has brought own medicines)</a:t>
            </a:r>
          </a:p>
          <a:p>
            <a:pPr marL="342900" lvl="0" indent="-342900">
              <a:lnSpc>
                <a:spcPct val="115000"/>
              </a:lnSpc>
              <a:buFont typeface="Aptos" panose="020B0004020202020204" pitchFamily="34" charset="0"/>
              <a:buChar char="-"/>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Please read Operation note for information on LMWH course (depends on procedure and surgeon)</a:t>
            </a:r>
          </a:p>
          <a:p>
            <a:pPr marL="342900" lvl="0" indent="-342900">
              <a:lnSpc>
                <a:spcPct val="115000"/>
              </a:lnSpc>
              <a:buFont typeface="Aptos" panose="020B0004020202020204" pitchFamily="34" charset="0"/>
              <a:buChar char="-"/>
            </a:pPr>
            <a:r>
              <a:rPr lang="en-GB" sz="2400" kern="100" dirty="0">
                <a:latin typeface="Aptos" panose="020B0004020202020204" pitchFamily="34" charset="0"/>
                <a:ea typeface="Aptos" panose="020B0004020202020204" pitchFamily="34" charset="0"/>
                <a:cs typeface="Times New Roman" panose="02020603050405020304" pitchFamily="18" charset="0"/>
              </a:rPr>
              <a:t>Prioritise IDLs for patients with e.g., </a:t>
            </a:r>
            <a:r>
              <a:rPr lang="en-GB" sz="2400" kern="100" dirty="0" err="1">
                <a:latin typeface="Aptos" panose="020B0004020202020204" pitchFamily="34" charset="0"/>
                <a:ea typeface="Aptos" panose="020B0004020202020204" pitchFamily="34" charset="0"/>
                <a:cs typeface="Times New Roman" panose="02020603050405020304" pitchFamily="18" charset="0"/>
              </a:rPr>
              <a:t>dosettes</a:t>
            </a:r>
            <a:r>
              <a:rPr lang="en-GB" sz="2400" kern="100" dirty="0">
                <a:latin typeface="Aptos" panose="020B0004020202020204" pitchFamily="34" charset="0"/>
                <a:ea typeface="Aptos" panose="020B0004020202020204" pitchFamily="34" charset="0"/>
                <a:cs typeface="Times New Roman" panose="02020603050405020304" pitchFamily="18" charset="0"/>
              </a:rPr>
              <a:t>, MAR charts, controlled drugs – </a:t>
            </a:r>
            <a:r>
              <a:rPr lang="en-GB" sz="2400" b="1" kern="100" dirty="0">
                <a:latin typeface="Aptos" panose="020B0004020202020204" pitchFamily="34" charset="0"/>
                <a:ea typeface="Aptos" panose="020B0004020202020204" pitchFamily="34" charset="0"/>
                <a:cs typeface="Times New Roman" panose="02020603050405020304" pitchFamily="18" charset="0"/>
              </a:rPr>
              <a:t>must be received in Pharmacy by 3pm for same day dispensing</a:t>
            </a: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89132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dirty="0"/>
              <a:t>Gentamicin in pregnancy</a:t>
            </a:r>
          </a:p>
        </p:txBody>
      </p:sp>
      <p:graphicFrame>
        <p:nvGraphicFramePr>
          <p:cNvPr id="4" name="Diagram 3">
            <a:extLst>
              <a:ext uri="{FF2B5EF4-FFF2-40B4-BE49-F238E27FC236}">
                <a16:creationId xmlns:a16="http://schemas.microsoft.com/office/drawing/2014/main" id="{BCB74DB9-ED0B-88D5-9AAC-37B9E08D6D6A}"/>
              </a:ext>
            </a:extLst>
          </p:cNvPr>
          <p:cNvGraphicFramePr/>
          <p:nvPr>
            <p:extLst>
              <p:ext uri="{D42A27DB-BD31-4B8C-83A1-F6EECF244321}">
                <p14:modId xmlns:p14="http://schemas.microsoft.com/office/powerpoint/2010/main" val="657489566"/>
              </p:ext>
            </p:extLst>
          </p:nvPr>
        </p:nvGraphicFramePr>
        <p:xfrm>
          <a:off x="697186" y="2314903"/>
          <a:ext cx="7448331" cy="4012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EB3C0345-A8CC-832E-DACC-B52F69F8DB15}"/>
              </a:ext>
            </a:extLst>
          </p:cNvPr>
          <p:cNvSpPr txBox="1"/>
          <p:nvPr/>
        </p:nvSpPr>
        <p:spPr>
          <a:xfrm>
            <a:off x="7225862" y="2648607"/>
            <a:ext cx="4535215" cy="584775"/>
          </a:xfrm>
          <a:prstGeom prst="rect">
            <a:avLst/>
          </a:prstGeom>
          <a:noFill/>
        </p:spPr>
        <p:txBody>
          <a:bodyPr wrap="square" rtlCol="0">
            <a:spAutoFit/>
          </a:bodyPr>
          <a:lstStyle/>
          <a:p>
            <a:r>
              <a:rPr lang="en-GB" sz="3200" b="1" dirty="0">
                <a:solidFill>
                  <a:srgbClr val="FF0000"/>
                </a:solidFill>
              </a:rPr>
              <a:t>Altered pharmacokinetics </a:t>
            </a:r>
          </a:p>
        </p:txBody>
      </p:sp>
      <p:sp>
        <p:nvSpPr>
          <p:cNvPr id="8" name="TextBox 7">
            <a:extLst>
              <a:ext uri="{FF2B5EF4-FFF2-40B4-BE49-F238E27FC236}">
                <a16:creationId xmlns:a16="http://schemas.microsoft.com/office/drawing/2014/main" id="{DAA9A1CD-8338-F6BB-808A-18EEC71F22EE}"/>
              </a:ext>
            </a:extLst>
          </p:cNvPr>
          <p:cNvSpPr txBox="1"/>
          <p:nvPr/>
        </p:nvSpPr>
        <p:spPr>
          <a:xfrm>
            <a:off x="7861738" y="3567086"/>
            <a:ext cx="3541986" cy="2862322"/>
          </a:xfrm>
          <a:prstGeom prst="rect">
            <a:avLst/>
          </a:prstGeom>
          <a:noFill/>
        </p:spPr>
        <p:txBody>
          <a:bodyPr wrap="square" rtlCol="0">
            <a:spAutoFit/>
          </a:bodyPr>
          <a:lstStyle/>
          <a:p>
            <a:r>
              <a:rPr lang="en-GB" dirty="0"/>
              <a:t>Therefore, there is a different recommendation for patients who are:</a:t>
            </a:r>
          </a:p>
          <a:p>
            <a:pPr marL="342900" indent="-342900">
              <a:buAutoNum type="arabicPeriod"/>
            </a:pPr>
            <a:r>
              <a:rPr lang="en-GB" dirty="0"/>
              <a:t>Antenatal</a:t>
            </a:r>
          </a:p>
          <a:p>
            <a:pPr marL="342900" indent="-342900">
              <a:buAutoNum type="arabicPeriod"/>
            </a:pPr>
            <a:r>
              <a:rPr lang="en-GB" dirty="0"/>
              <a:t>Intrapartum</a:t>
            </a:r>
          </a:p>
          <a:p>
            <a:pPr marL="342900" indent="-342900">
              <a:buAutoNum type="arabicPeriod"/>
            </a:pPr>
            <a:r>
              <a:rPr lang="en-GB" dirty="0"/>
              <a:t>Post-partum (1</a:t>
            </a:r>
            <a:r>
              <a:rPr lang="en-GB" baseline="30000" dirty="0"/>
              <a:t>st</a:t>
            </a:r>
            <a:r>
              <a:rPr lang="en-GB" dirty="0"/>
              <a:t> 72 hours post-delivery)</a:t>
            </a:r>
          </a:p>
          <a:p>
            <a:endParaRPr lang="en-GB" dirty="0"/>
          </a:p>
          <a:p>
            <a:r>
              <a:rPr lang="en-GB" dirty="0"/>
              <a:t>These patients group require </a:t>
            </a:r>
            <a:r>
              <a:rPr lang="en-GB" b="1" dirty="0">
                <a:solidFill>
                  <a:srgbClr val="FF0000"/>
                </a:solidFill>
              </a:rPr>
              <a:t>twice daily dosing</a:t>
            </a:r>
          </a:p>
        </p:txBody>
      </p:sp>
    </p:spTree>
    <p:extLst>
      <p:ext uri="{BB962C8B-B14F-4D97-AF65-F5344CB8AC3E}">
        <p14:creationId xmlns:p14="http://schemas.microsoft.com/office/powerpoint/2010/main" val="38488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lstStyle/>
          <a:p>
            <a:pPr algn="ctr" rtl="0"/>
            <a:r>
              <a:rPr lang="en-GB" dirty="0"/>
              <a:t>How to find guideline</a:t>
            </a:r>
          </a:p>
        </p:txBody>
      </p:sp>
      <p:sp>
        <p:nvSpPr>
          <p:cNvPr id="6" name="Text Placeholder 5"/>
          <p:cNvSpPr>
            <a:spLocks noGrp="1"/>
          </p:cNvSpPr>
          <p:nvPr>
            <p:ph sz="half" idx="1"/>
          </p:nvPr>
        </p:nvSpPr>
        <p:spPr>
          <a:xfrm>
            <a:off x="3403600" y="2396569"/>
            <a:ext cx="5384800" cy="4341875"/>
          </a:xfrm>
        </p:spPr>
        <p:txBody>
          <a:bodyPr rtlCol="0"/>
          <a:lstStyle/>
          <a:p>
            <a:pPr marL="566928" indent="-457200" rtl="0">
              <a:buAutoNum type="arabicPeriod"/>
            </a:pPr>
            <a:r>
              <a:rPr lang="en-GB" dirty="0"/>
              <a:t>Search for ‘Sepsis in Obstetrics’ on Intranet’s search bar</a:t>
            </a:r>
          </a:p>
          <a:p>
            <a:pPr marL="566928" indent="-457200" rtl="0">
              <a:buAutoNum type="arabicPeriod"/>
            </a:pPr>
            <a:r>
              <a:rPr lang="en-GB" dirty="0"/>
              <a:t>Section on Gentamicin prescribing can be found on page 13 of the above guideline</a:t>
            </a:r>
          </a:p>
        </p:txBody>
      </p:sp>
      <p:pic>
        <p:nvPicPr>
          <p:cNvPr id="7" name="Content Placeholder 6" descr="A screenshot of a computer&#10;&#10;Description automatically generated">
            <a:extLst>
              <a:ext uri="{FF2B5EF4-FFF2-40B4-BE49-F238E27FC236}">
                <a16:creationId xmlns:a16="http://schemas.microsoft.com/office/drawing/2014/main" id="{5827C1A7-B678-69FD-74B2-063A906A4DAB}"/>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830025" y="3951724"/>
            <a:ext cx="5384800" cy="2278416"/>
          </a:xfrm>
        </p:spPr>
      </p:pic>
      <p:pic>
        <p:nvPicPr>
          <p:cNvPr id="10" name="Picture 9" descr="A close-up of a sign&#10;&#10;Description automatically generated">
            <a:extLst>
              <a:ext uri="{FF2B5EF4-FFF2-40B4-BE49-F238E27FC236}">
                <a16:creationId xmlns:a16="http://schemas.microsoft.com/office/drawing/2014/main" id="{07613A84-AF0B-9A73-FCA5-95FA5221BB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4825" y="3951724"/>
            <a:ext cx="5969307" cy="1530429"/>
          </a:xfrm>
          <a:prstGeom prst="rect">
            <a:avLst/>
          </a:prstGeom>
        </p:spPr>
      </p:pic>
    </p:spTree>
    <p:extLst>
      <p:ext uri="{BB962C8B-B14F-4D97-AF65-F5344CB8AC3E}">
        <p14:creationId xmlns:p14="http://schemas.microsoft.com/office/powerpoint/2010/main" val="4237039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algn="ctr" rtl="0"/>
            <a:r>
              <a:rPr lang="en-GB"/>
              <a:t>Calculating the initial dose</a:t>
            </a:r>
            <a:endParaRPr lang="en-GB" dirty="0"/>
          </a:p>
        </p:txBody>
      </p:sp>
      <p:graphicFrame>
        <p:nvGraphicFramePr>
          <p:cNvPr id="4" name="Content Placeholder 3">
            <a:extLst>
              <a:ext uri="{FF2B5EF4-FFF2-40B4-BE49-F238E27FC236}">
                <a16:creationId xmlns:a16="http://schemas.microsoft.com/office/drawing/2014/main" id="{251FEA2E-55AA-BEAE-E423-99739D2ABA2D}"/>
              </a:ext>
            </a:extLst>
          </p:cNvPr>
          <p:cNvGraphicFramePr>
            <a:graphicFrameLocks noGrp="1"/>
          </p:cNvGraphicFramePr>
          <p:nvPr>
            <p:ph idx="1"/>
            <p:extLst>
              <p:ext uri="{D42A27DB-BD31-4B8C-83A1-F6EECF244321}">
                <p14:modId xmlns:p14="http://schemas.microsoft.com/office/powerpoint/2010/main" val="3529509285"/>
              </p:ext>
            </p:extLst>
          </p:nvPr>
        </p:nvGraphicFramePr>
        <p:xfrm>
          <a:off x="609600" y="1021882"/>
          <a:ext cx="10972800" cy="1334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Rounded Corners 6">
            <a:extLst>
              <a:ext uri="{FF2B5EF4-FFF2-40B4-BE49-F238E27FC236}">
                <a16:creationId xmlns:a16="http://schemas.microsoft.com/office/drawing/2014/main" id="{9E4716ED-1F98-711C-10E1-C85758F0DB3C}"/>
              </a:ext>
            </a:extLst>
          </p:cNvPr>
          <p:cNvSpPr/>
          <p:nvPr/>
        </p:nvSpPr>
        <p:spPr>
          <a:xfrm>
            <a:off x="400102" y="2476232"/>
            <a:ext cx="1664057" cy="239709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	</a:t>
            </a:r>
          </a:p>
        </p:txBody>
      </p:sp>
      <p:sp>
        <p:nvSpPr>
          <p:cNvPr id="8" name="Rectangle: Rounded Corners 7">
            <a:extLst>
              <a:ext uri="{FF2B5EF4-FFF2-40B4-BE49-F238E27FC236}">
                <a16:creationId xmlns:a16="http://schemas.microsoft.com/office/drawing/2014/main" id="{6377C4DD-C875-976C-2659-7E0F16EC14BC}"/>
              </a:ext>
            </a:extLst>
          </p:cNvPr>
          <p:cNvSpPr/>
          <p:nvPr/>
        </p:nvSpPr>
        <p:spPr>
          <a:xfrm>
            <a:off x="2363358" y="2476232"/>
            <a:ext cx="1575518" cy="239709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Rounded Corners 8">
            <a:extLst>
              <a:ext uri="{FF2B5EF4-FFF2-40B4-BE49-F238E27FC236}">
                <a16:creationId xmlns:a16="http://schemas.microsoft.com/office/drawing/2014/main" id="{7BD72593-279E-7723-B442-1F5B34DC977B}"/>
              </a:ext>
            </a:extLst>
          </p:cNvPr>
          <p:cNvSpPr/>
          <p:nvPr/>
        </p:nvSpPr>
        <p:spPr>
          <a:xfrm>
            <a:off x="4326613" y="2476232"/>
            <a:ext cx="1575518" cy="240685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04F688D7-5D80-0BC2-0B40-87EA723AF4D4}"/>
              </a:ext>
            </a:extLst>
          </p:cNvPr>
          <p:cNvSpPr/>
          <p:nvPr/>
        </p:nvSpPr>
        <p:spPr>
          <a:xfrm>
            <a:off x="6289868" y="2476233"/>
            <a:ext cx="1601275" cy="24068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3B39F672-7853-FB7A-A402-194776C294FB}"/>
              </a:ext>
            </a:extLst>
          </p:cNvPr>
          <p:cNvSpPr/>
          <p:nvPr/>
        </p:nvSpPr>
        <p:spPr>
          <a:xfrm>
            <a:off x="8253124" y="2530666"/>
            <a:ext cx="1601275" cy="235241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Rounded Corners 11">
            <a:extLst>
              <a:ext uri="{FF2B5EF4-FFF2-40B4-BE49-F238E27FC236}">
                <a16:creationId xmlns:a16="http://schemas.microsoft.com/office/drawing/2014/main" id="{B1891DDD-F481-7FAD-6777-87797E1581D9}"/>
              </a:ext>
            </a:extLst>
          </p:cNvPr>
          <p:cNvSpPr/>
          <p:nvPr/>
        </p:nvSpPr>
        <p:spPr>
          <a:xfrm>
            <a:off x="10190624" y="2476233"/>
            <a:ext cx="1601274" cy="24068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CEE04EC6-4A14-37CD-AC12-ED9E655A9F0F}"/>
              </a:ext>
            </a:extLst>
          </p:cNvPr>
          <p:cNvSpPr txBox="1"/>
          <p:nvPr/>
        </p:nvSpPr>
        <p:spPr>
          <a:xfrm>
            <a:off x="10242136" y="2775634"/>
            <a:ext cx="1374662" cy="1200329"/>
          </a:xfrm>
          <a:prstGeom prst="rect">
            <a:avLst/>
          </a:prstGeom>
          <a:noFill/>
        </p:spPr>
        <p:txBody>
          <a:bodyPr wrap="square" rtlCol="0">
            <a:spAutoFit/>
          </a:bodyPr>
          <a:lstStyle/>
          <a:p>
            <a:r>
              <a:rPr lang="en-GB" dirty="0">
                <a:solidFill>
                  <a:schemeClr val="bg1"/>
                </a:solidFill>
              </a:rPr>
              <a:t>6. Make a plan for monitoring levels</a:t>
            </a:r>
            <a:endParaRPr lang="en-GB" dirty="0"/>
          </a:p>
        </p:txBody>
      </p:sp>
      <p:sp>
        <p:nvSpPr>
          <p:cNvPr id="17" name="TextBox 16">
            <a:extLst>
              <a:ext uri="{FF2B5EF4-FFF2-40B4-BE49-F238E27FC236}">
                <a16:creationId xmlns:a16="http://schemas.microsoft.com/office/drawing/2014/main" id="{731B310C-AA56-0EFE-5475-11519808EAB2}"/>
              </a:ext>
            </a:extLst>
          </p:cNvPr>
          <p:cNvSpPr txBox="1"/>
          <p:nvPr/>
        </p:nvSpPr>
        <p:spPr>
          <a:xfrm>
            <a:off x="8366430" y="2829712"/>
            <a:ext cx="1374662" cy="646331"/>
          </a:xfrm>
          <a:prstGeom prst="rect">
            <a:avLst/>
          </a:prstGeom>
          <a:noFill/>
        </p:spPr>
        <p:txBody>
          <a:bodyPr wrap="square" rtlCol="0">
            <a:spAutoFit/>
          </a:bodyPr>
          <a:lstStyle/>
          <a:p>
            <a:r>
              <a:rPr lang="en-GB" dirty="0">
                <a:solidFill>
                  <a:schemeClr val="bg1"/>
                </a:solidFill>
              </a:rPr>
              <a:t>5. Prescribe on HEPMA</a:t>
            </a:r>
            <a:endParaRPr lang="en-GB" dirty="0"/>
          </a:p>
        </p:txBody>
      </p:sp>
      <p:sp>
        <p:nvSpPr>
          <p:cNvPr id="18" name="TextBox 17">
            <a:extLst>
              <a:ext uri="{FF2B5EF4-FFF2-40B4-BE49-F238E27FC236}">
                <a16:creationId xmlns:a16="http://schemas.microsoft.com/office/drawing/2014/main" id="{29462CCC-8E2F-8BAE-5A23-D4538FD6E5F9}"/>
              </a:ext>
            </a:extLst>
          </p:cNvPr>
          <p:cNvSpPr txBox="1"/>
          <p:nvPr/>
        </p:nvSpPr>
        <p:spPr>
          <a:xfrm>
            <a:off x="6416053" y="2829712"/>
            <a:ext cx="1374662" cy="1754326"/>
          </a:xfrm>
          <a:prstGeom prst="rect">
            <a:avLst/>
          </a:prstGeom>
          <a:noFill/>
        </p:spPr>
        <p:txBody>
          <a:bodyPr wrap="square" rtlCol="0">
            <a:spAutoFit/>
          </a:bodyPr>
          <a:lstStyle/>
          <a:p>
            <a:r>
              <a:rPr lang="en-GB" dirty="0">
                <a:solidFill>
                  <a:schemeClr val="bg1"/>
                </a:solidFill>
              </a:rPr>
              <a:t>4. Check Table 2 for starting dose &amp; frequency</a:t>
            </a:r>
            <a:r>
              <a:rPr lang="en-GB" dirty="0"/>
              <a:t>	</a:t>
            </a:r>
          </a:p>
        </p:txBody>
      </p:sp>
      <p:sp>
        <p:nvSpPr>
          <p:cNvPr id="19" name="TextBox 18">
            <a:extLst>
              <a:ext uri="{FF2B5EF4-FFF2-40B4-BE49-F238E27FC236}">
                <a16:creationId xmlns:a16="http://schemas.microsoft.com/office/drawing/2014/main" id="{6A4F3993-3814-27F2-E251-9D2E824960FA}"/>
              </a:ext>
            </a:extLst>
          </p:cNvPr>
          <p:cNvSpPr txBox="1"/>
          <p:nvPr/>
        </p:nvSpPr>
        <p:spPr>
          <a:xfrm>
            <a:off x="4417021" y="2829712"/>
            <a:ext cx="1374662" cy="1985159"/>
          </a:xfrm>
          <a:prstGeom prst="rect">
            <a:avLst/>
          </a:prstGeom>
          <a:noFill/>
        </p:spPr>
        <p:txBody>
          <a:bodyPr wrap="square" lIns="91440" tIns="45720" rIns="91440" bIns="45720" rtlCol="0" anchor="t">
            <a:spAutoFit/>
          </a:bodyPr>
          <a:lstStyle/>
          <a:p>
            <a:r>
              <a:rPr lang="en-GB" dirty="0">
                <a:solidFill>
                  <a:schemeClr val="bg1"/>
                </a:solidFill>
              </a:rPr>
              <a:t>3. </a:t>
            </a:r>
            <a:r>
              <a:rPr lang="en-GB" sz="1750" dirty="0">
                <a:solidFill>
                  <a:schemeClr val="bg1"/>
                </a:solidFill>
              </a:rPr>
              <a:t>Calculate Adjusted Body Weight if weight is 20% over IBW</a:t>
            </a:r>
          </a:p>
        </p:txBody>
      </p:sp>
      <p:sp>
        <p:nvSpPr>
          <p:cNvPr id="26" name="TextBox 25">
            <a:extLst>
              <a:ext uri="{FF2B5EF4-FFF2-40B4-BE49-F238E27FC236}">
                <a16:creationId xmlns:a16="http://schemas.microsoft.com/office/drawing/2014/main" id="{5AE52233-413F-F809-1D0D-4AB05EAD72B4}"/>
              </a:ext>
            </a:extLst>
          </p:cNvPr>
          <p:cNvSpPr txBox="1"/>
          <p:nvPr/>
        </p:nvSpPr>
        <p:spPr>
          <a:xfrm>
            <a:off x="554348" y="2829712"/>
            <a:ext cx="1374662" cy="923330"/>
          </a:xfrm>
          <a:prstGeom prst="rect">
            <a:avLst/>
          </a:prstGeom>
          <a:noFill/>
        </p:spPr>
        <p:txBody>
          <a:bodyPr wrap="square" rtlCol="0">
            <a:spAutoFit/>
          </a:bodyPr>
          <a:lstStyle/>
          <a:p>
            <a:r>
              <a:rPr lang="en-GB" dirty="0">
                <a:solidFill>
                  <a:schemeClr val="bg1"/>
                </a:solidFill>
              </a:rPr>
              <a:t>1. Calculate creatinine clearance</a:t>
            </a:r>
          </a:p>
        </p:txBody>
      </p:sp>
      <p:sp>
        <p:nvSpPr>
          <p:cNvPr id="28" name="TextBox 27">
            <a:extLst>
              <a:ext uri="{FF2B5EF4-FFF2-40B4-BE49-F238E27FC236}">
                <a16:creationId xmlns:a16="http://schemas.microsoft.com/office/drawing/2014/main" id="{4C67201D-2794-48F8-5EB4-D3D1F3CC194C}"/>
              </a:ext>
            </a:extLst>
          </p:cNvPr>
          <p:cNvSpPr txBox="1"/>
          <p:nvPr/>
        </p:nvSpPr>
        <p:spPr>
          <a:xfrm>
            <a:off x="2489542" y="2829712"/>
            <a:ext cx="1374662" cy="1754326"/>
          </a:xfrm>
          <a:prstGeom prst="rect">
            <a:avLst/>
          </a:prstGeom>
          <a:noFill/>
        </p:spPr>
        <p:txBody>
          <a:bodyPr wrap="square" rtlCol="0">
            <a:spAutoFit/>
          </a:bodyPr>
          <a:lstStyle/>
          <a:p>
            <a:r>
              <a:rPr lang="en-GB" dirty="0">
                <a:solidFill>
                  <a:schemeClr val="bg1"/>
                </a:solidFill>
              </a:rPr>
              <a:t>2. Check patient’s ideal body weight (IBW) in Table 1</a:t>
            </a:r>
          </a:p>
        </p:txBody>
      </p:sp>
    </p:spTree>
    <p:extLst>
      <p:ext uri="{BB962C8B-B14F-4D97-AF65-F5344CB8AC3E}">
        <p14:creationId xmlns:p14="http://schemas.microsoft.com/office/powerpoint/2010/main" val="351434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algn="ctr" rtl="0"/>
            <a:r>
              <a:rPr lang="en-GB" dirty="0"/>
              <a:t>Monitoring </a:t>
            </a:r>
          </a:p>
        </p:txBody>
      </p:sp>
      <p:sp>
        <p:nvSpPr>
          <p:cNvPr id="10" name="Text Placeholder 2">
            <a:extLst>
              <a:ext uri="{FF2B5EF4-FFF2-40B4-BE49-F238E27FC236}">
                <a16:creationId xmlns:a16="http://schemas.microsoft.com/office/drawing/2014/main" id="{DDC9E7C5-3AC9-1C95-10BD-A345C50092E7}"/>
              </a:ext>
            </a:extLst>
          </p:cNvPr>
          <p:cNvSpPr>
            <a:spLocks noGrp="1"/>
          </p:cNvSpPr>
          <p:nvPr>
            <p:ph type="body" idx="1"/>
          </p:nvPr>
        </p:nvSpPr>
        <p:spPr>
          <a:xfrm>
            <a:off x="709067" y="1686047"/>
            <a:ext cx="5288508" cy="819028"/>
          </a:xfrm>
        </p:spPr>
        <p:txBody>
          <a:bodyPr>
            <a:normAutofit lnSpcReduction="10000"/>
          </a:bodyPr>
          <a:lstStyle/>
          <a:p>
            <a:r>
              <a:rPr lang="en-US" dirty="0"/>
              <a:t>Reminder for prescribers and midwifery team</a:t>
            </a:r>
          </a:p>
        </p:txBody>
      </p:sp>
      <p:sp>
        <p:nvSpPr>
          <p:cNvPr id="3" name="Content Placeholder 2"/>
          <p:cNvSpPr>
            <a:spLocks noGrp="1"/>
          </p:cNvSpPr>
          <p:nvPr>
            <p:ph sz="half" idx="2"/>
          </p:nvPr>
        </p:nvSpPr>
        <p:spPr>
          <a:xfrm>
            <a:off x="6853913" y="1962883"/>
            <a:ext cx="4629085" cy="4270741"/>
          </a:xfrm>
        </p:spPr>
        <p:txBody>
          <a:bodyPr vert="horz" lIns="0" tIns="0" rIns="0" bIns="0" rtlCol="0" anchor="t">
            <a:normAutofit fontScale="85000" lnSpcReduction="10000"/>
          </a:bodyPr>
          <a:lstStyle/>
          <a:p>
            <a:pPr rtl="0"/>
            <a:endParaRPr lang="en-GB" dirty="0"/>
          </a:p>
          <a:p>
            <a:pPr rtl="0"/>
            <a:r>
              <a:rPr lang="en-GB" b="1" dirty="0"/>
              <a:t>Trough level &lt;2mg/L (taken immediately pre-dose)</a:t>
            </a:r>
          </a:p>
          <a:p>
            <a:pPr rtl="0"/>
            <a:r>
              <a:rPr lang="en-GB" b="1" dirty="0"/>
              <a:t>Peak level 7-10mg/L (taken 1-hour post-dose)</a:t>
            </a:r>
          </a:p>
          <a:p>
            <a:pPr rtl="0"/>
            <a:r>
              <a:rPr lang="en-GB" dirty="0"/>
              <a:t>Daily U+Es</a:t>
            </a:r>
          </a:p>
          <a:p>
            <a:pPr marL="109220" indent="0" rtl="0">
              <a:buNone/>
            </a:pPr>
            <a:r>
              <a:rPr lang="en-GB" dirty="0"/>
              <a:t>Take the first trough and peak levels on the</a:t>
            </a:r>
            <a:r>
              <a:rPr lang="en-GB" b="1" dirty="0"/>
              <a:t> 3</a:t>
            </a:r>
            <a:r>
              <a:rPr lang="en-GB" b="1" baseline="30000" dirty="0"/>
              <a:t>rd</a:t>
            </a:r>
            <a:r>
              <a:rPr lang="en-GB" b="1" dirty="0"/>
              <a:t> </a:t>
            </a:r>
            <a:r>
              <a:rPr lang="en-GB" dirty="0"/>
              <a:t>dose, then every 3 to 5 days if renal function is stable. </a:t>
            </a:r>
          </a:p>
          <a:p>
            <a:pPr marL="109220" indent="0" rtl="0">
              <a:buNone/>
            </a:pPr>
            <a:endParaRPr lang="en-GB" dirty="0"/>
          </a:p>
          <a:p>
            <a:pPr marL="109220" indent="0" rtl="0">
              <a:buNone/>
            </a:pPr>
            <a:r>
              <a:rPr lang="en-GB" dirty="0"/>
              <a:t>NB. If the dose is adjusted based on levels recheck the levels on the 3</a:t>
            </a:r>
            <a:r>
              <a:rPr lang="en-GB" baseline="30000" dirty="0"/>
              <a:t>rd</a:t>
            </a:r>
            <a:r>
              <a:rPr lang="en-GB" dirty="0"/>
              <a:t> </a:t>
            </a:r>
            <a:r>
              <a:rPr lang="en-GB" b="1" dirty="0">
                <a:solidFill>
                  <a:srgbClr val="FF0000"/>
                </a:solidFill>
              </a:rPr>
              <a:t>NEW</a:t>
            </a:r>
            <a:r>
              <a:rPr lang="en-GB" dirty="0"/>
              <a:t> dose.</a:t>
            </a:r>
          </a:p>
        </p:txBody>
      </p:sp>
      <p:sp>
        <p:nvSpPr>
          <p:cNvPr id="12" name="Text Placeholder 4">
            <a:extLst>
              <a:ext uri="{FF2B5EF4-FFF2-40B4-BE49-F238E27FC236}">
                <a16:creationId xmlns:a16="http://schemas.microsoft.com/office/drawing/2014/main" id="{27519104-4399-FF54-18EE-45EC37CEE4F6}"/>
              </a:ext>
            </a:extLst>
          </p:cNvPr>
          <p:cNvSpPr>
            <a:spLocks noGrp="1"/>
          </p:cNvSpPr>
          <p:nvPr>
            <p:ph type="body" sz="quarter" idx="3"/>
          </p:nvPr>
        </p:nvSpPr>
        <p:spPr>
          <a:xfrm>
            <a:off x="6730700" y="1578585"/>
            <a:ext cx="4624688" cy="516182"/>
          </a:xfrm>
        </p:spPr>
        <p:txBody>
          <a:bodyPr>
            <a:normAutofit lnSpcReduction="10000"/>
          </a:bodyPr>
          <a:lstStyle/>
          <a:p>
            <a:pPr algn="ctr"/>
            <a:r>
              <a:rPr lang="en-US" dirty="0"/>
              <a:t>Take levels at the right time</a:t>
            </a:r>
          </a:p>
        </p:txBody>
      </p:sp>
      <p:pic>
        <p:nvPicPr>
          <p:cNvPr id="5" name="Picture 4" descr="A close-up of a number&#10;&#10;Description automatically generated">
            <a:extLst>
              <a:ext uri="{FF2B5EF4-FFF2-40B4-BE49-F238E27FC236}">
                <a16:creationId xmlns:a16="http://schemas.microsoft.com/office/drawing/2014/main" id="{75E8C567-4429-2C0A-60E1-41F1F47429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000" y="3994940"/>
            <a:ext cx="5388864" cy="826538"/>
          </a:xfrm>
          <a:prstGeom prst="rect">
            <a:avLst/>
          </a:prstGeom>
          <a:noFill/>
        </p:spPr>
      </p:pic>
      <p:sp>
        <p:nvSpPr>
          <p:cNvPr id="7" name="TextBox 6">
            <a:extLst>
              <a:ext uri="{FF2B5EF4-FFF2-40B4-BE49-F238E27FC236}">
                <a16:creationId xmlns:a16="http://schemas.microsoft.com/office/drawing/2014/main" id="{82649DFE-C1C2-1770-F982-1CBFB53F731D}"/>
              </a:ext>
            </a:extLst>
          </p:cNvPr>
          <p:cNvSpPr txBox="1"/>
          <p:nvPr/>
        </p:nvSpPr>
        <p:spPr>
          <a:xfrm>
            <a:off x="708269" y="2751090"/>
            <a:ext cx="5388864" cy="677108"/>
          </a:xfrm>
          <a:prstGeom prst="rect">
            <a:avLst/>
          </a:prstGeom>
          <a:noFill/>
        </p:spPr>
        <p:txBody>
          <a:bodyPr wrap="square">
            <a:spAutoFit/>
          </a:bodyPr>
          <a:lstStyle/>
          <a:p>
            <a:endParaRPr lang="en-GB" sz="1900" dirty="0">
              <a:solidFill>
                <a:schemeClr val="tx2"/>
              </a:solidFill>
            </a:endParaRPr>
          </a:p>
          <a:p>
            <a:r>
              <a:rPr lang="en-GB" sz="1900" dirty="0">
                <a:solidFill>
                  <a:schemeClr val="tx2"/>
                </a:solidFill>
              </a:rPr>
              <a:t>Add an order note on HEPMA as a prompt.</a:t>
            </a:r>
          </a:p>
        </p:txBody>
      </p:sp>
      <p:sp>
        <p:nvSpPr>
          <p:cNvPr id="4" name="TextBox 3">
            <a:extLst>
              <a:ext uri="{FF2B5EF4-FFF2-40B4-BE49-F238E27FC236}">
                <a16:creationId xmlns:a16="http://schemas.microsoft.com/office/drawing/2014/main" id="{CD5F556A-C72F-6E73-D45D-850D71CBE20A}"/>
              </a:ext>
            </a:extLst>
          </p:cNvPr>
          <p:cNvSpPr txBox="1"/>
          <p:nvPr/>
        </p:nvSpPr>
        <p:spPr>
          <a:xfrm>
            <a:off x="708269" y="5056105"/>
            <a:ext cx="5388864" cy="969496"/>
          </a:xfrm>
          <a:prstGeom prst="rect">
            <a:avLst/>
          </a:prstGeom>
          <a:noFill/>
        </p:spPr>
        <p:txBody>
          <a:bodyPr wrap="square" lIns="91440" tIns="45720" rIns="91440" bIns="45720" anchor="t">
            <a:spAutoFit/>
          </a:bodyPr>
          <a:lstStyle/>
          <a:p>
            <a:endParaRPr lang="en-GB" sz="1900" dirty="0">
              <a:solidFill>
                <a:schemeClr val="tx2"/>
              </a:solidFill>
            </a:endParaRPr>
          </a:p>
          <a:p>
            <a:r>
              <a:rPr lang="en-GB" sz="1900" dirty="0">
                <a:solidFill>
                  <a:schemeClr val="tx2"/>
                </a:solidFill>
              </a:rPr>
              <a:t>We are currently trialling a Gentamicin MONITORING chart.</a:t>
            </a:r>
            <a:endParaRPr lang="en-GB" sz="1900" dirty="0">
              <a:solidFill>
                <a:schemeClr val="tx2"/>
              </a:solidFill>
              <a:ea typeface="Calibri"/>
              <a:cs typeface="Calibri"/>
            </a:endParaRPr>
          </a:p>
        </p:txBody>
      </p:sp>
    </p:spTree>
    <p:extLst>
      <p:ext uri="{BB962C8B-B14F-4D97-AF65-F5344CB8AC3E}">
        <p14:creationId xmlns:p14="http://schemas.microsoft.com/office/powerpoint/2010/main" val="3046085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5A09E3-638E-E6BB-AB0E-638EB72CDDB5}"/>
              </a:ext>
            </a:extLst>
          </p:cNvPr>
          <p:cNvPicPr>
            <a:picLocks noChangeAspect="1"/>
          </p:cNvPicPr>
          <p:nvPr/>
        </p:nvPicPr>
        <p:blipFill>
          <a:blip r:embed="rId2"/>
          <a:stretch>
            <a:fillRect/>
          </a:stretch>
        </p:blipFill>
        <p:spPr>
          <a:xfrm>
            <a:off x="1690688" y="299966"/>
            <a:ext cx="8810625" cy="6048375"/>
          </a:xfrm>
          <a:prstGeom prst="rect">
            <a:avLst/>
          </a:prstGeom>
        </p:spPr>
      </p:pic>
    </p:spTree>
    <p:extLst>
      <p:ext uri="{BB962C8B-B14F-4D97-AF65-F5344CB8AC3E}">
        <p14:creationId xmlns:p14="http://schemas.microsoft.com/office/powerpoint/2010/main" val="77553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CA35B-AD2A-94E4-F9C7-C06D15BB62D0}"/>
              </a:ext>
            </a:extLst>
          </p:cNvPr>
          <p:cNvSpPr>
            <a:spLocks noGrp="1"/>
          </p:cNvSpPr>
          <p:nvPr>
            <p:ph type="title"/>
          </p:nvPr>
        </p:nvSpPr>
        <p:spPr>
          <a:xfrm>
            <a:off x="3441068" y="2895600"/>
            <a:ext cx="5309863" cy="1066800"/>
          </a:xfrm>
        </p:spPr>
        <p:txBody>
          <a:bodyPr vert="horz" lIns="91440" tIns="45720" rIns="91440" bIns="45720" rtlCol="0" anchor="ctr">
            <a:noAutofit/>
          </a:bodyPr>
          <a:lstStyle/>
          <a:p>
            <a:r>
              <a:rPr lang="en-GB" sz="5400" dirty="0">
                <a:ea typeface="Calibri"/>
                <a:cs typeface="Calibri"/>
              </a:rPr>
              <a:t>Ward </a:t>
            </a:r>
            <a:r>
              <a:rPr lang="en-GB" sz="6000" dirty="0">
                <a:ea typeface="Calibri"/>
                <a:cs typeface="Calibri"/>
              </a:rPr>
              <a:t>life</a:t>
            </a:r>
          </a:p>
        </p:txBody>
      </p:sp>
    </p:spTree>
    <p:extLst>
      <p:ext uri="{BB962C8B-B14F-4D97-AF65-F5344CB8AC3E}">
        <p14:creationId xmlns:p14="http://schemas.microsoft.com/office/powerpoint/2010/main" val="2085346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D5730-46AE-2675-4133-7F81C95FEBE4}"/>
              </a:ext>
            </a:extLst>
          </p:cNvPr>
          <p:cNvSpPr>
            <a:spLocks noGrp="1"/>
          </p:cNvSpPr>
          <p:nvPr>
            <p:ph type="title"/>
          </p:nvPr>
        </p:nvSpPr>
        <p:spPr>
          <a:xfrm>
            <a:off x="609600" y="244231"/>
            <a:ext cx="10972800" cy="1066800"/>
          </a:xfrm>
        </p:spPr>
        <p:txBody>
          <a:bodyPr vert="horz" lIns="91440" tIns="45720" rIns="91440" bIns="45720" rtlCol="0" anchor="ctr">
            <a:normAutofit/>
          </a:bodyPr>
          <a:lstStyle/>
          <a:p>
            <a:r>
              <a:rPr lang="en-GB" dirty="0">
                <a:ea typeface="Calibri"/>
                <a:cs typeface="Calibri"/>
              </a:rPr>
              <a:t>Obstetrics wards</a:t>
            </a:r>
            <a:br>
              <a:rPr lang="en-GB" dirty="0">
                <a:ea typeface="Calibri"/>
                <a:cs typeface="Calibri"/>
              </a:rPr>
            </a:br>
            <a:r>
              <a:rPr lang="en-GB" sz="1800" dirty="0">
                <a:ea typeface="Calibri"/>
                <a:cs typeface="Calibri"/>
              </a:rPr>
              <a:t>***Work carried in Ward 119***</a:t>
            </a:r>
          </a:p>
        </p:txBody>
      </p:sp>
      <p:sp>
        <p:nvSpPr>
          <p:cNvPr id="3" name="Content Placeholder 2">
            <a:extLst>
              <a:ext uri="{FF2B5EF4-FFF2-40B4-BE49-F238E27FC236}">
                <a16:creationId xmlns:a16="http://schemas.microsoft.com/office/drawing/2014/main" id="{34E5CABF-A3B1-94C1-765E-81B286AC938A}"/>
              </a:ext>
            </a:extLst>
          </p:cNvPr>
          <p:cNvSpPr>
            <a:spLocks noGrp="1"/>
          </p:cNvSpPr>
          <p:nvPr>
            <p:ph idx="1"/>
          </p:nvPr>
        </p:nvSpPr>
        <p:spPr>
          <a:xfrm>
            <a:off x="370254" y="1375078"/>
            <a:ext cx="11451491" cy="5819802"/>
          </a:xfrm>
        </p:spPr>
        <p:txBody>
          <a:bodyPr vert="horz" lIns="91440" tIns="45720" rIns="91440" bIns="45720" rtlCol="0" anchor="t">
            <a:noAutofit/>
          </a:bodyPr>
          <a:lstStyle/>
          <a:p>
            <a:pPr indent="-255905">
              <a:lnSpc>
                <a:spcPct val="100000"/>
              </a:lnSpc>
            </a:pPr>
            <a:r>
              <a:rPr lang="en-GB" sz="1400" dirty="0">
                <a:ea typeface="Calibri"/>
                <a:cs typeface="Calibri"/>
              </a:rPr>
              <a:t>One or 2 people rotated daily to cover antenatal and postnatal ward</a:t>
            </a:r>
            <a:endParaRPr lang="en-US"/>
          </a:p>
          <a:p>
            <a:pPr indent="-255905">
              <a:lnSpc>
                <a:spcPct val="100000"/>
              </a:lnSpc>
              <a:buClr>
                <a:srgbClr val="297D53"/>
              </a:buClr>
            </a:pPr>
            <a:r>
              <a:rPr lang="en-GB" sz="1400" dirty="0">
                <a:ea typeface="Calibri"/>
                <a:cs typeface="Calibri"/>
              </a:rPr>
              <a:t>One doctor carrying bleep #2119, other doctor on "help"</a:t>
            </a:r>
          </a:p>
          <a:p>
            <a:pPr marL="0" indent="0">
              <a:lnSpc>
                <a:spcPct val="100000"/>
              </a:lnSpc>
              <a:buClr>
                <a:srgbClr val="297D53"/>
              </a:buClr>
              <a:buNone/>
            </a:pPr>
            <a:r>
              <a:rPr lang="en-GB" sz="1400" b="1" dirty="0">
                <a:solidFill>
                  <a:schemeClr val="tx2">
                    <a:lumMod val="76000"/>
                    <a:lumOff val="24000"/>
                  </a:schemeClr>
                </a:solidFill>
                <a:latin typeface="Avenir Next LT Pro"/>
                <a:ea typeface="Calibri"/>
                <a:cs typeface="Calibri"/>
              </a:rPr>
              <a:t>SHIFT 08:30-17:00 (handover at 16:30 to doctor carrying #4000)</a:t>
            </a:r>
          </a:p>
          <a:p>
            <a:pPr indent="-255905">
              <a:lnSpc>
                <a:spcPct val="100000"/>
              </a:lnSpc>
              <a:buClr>
                <a:srgbClr val="297D53"/>
              </a:buClr>
            </a:pPr>
            <a:r>
              <a:rPr lang="en-GB" sz="1400" dirty="0">
                <a:ea typeface="Calibri"/>
                <a:cs typeface="Calibri"/>
              </a:rPr>
              <a:t>08:30- 09:00- complete discharges/ quick tasks before WR</a:t>
            </a:r>
          </a:p>
          <a:p>
            <a:pPr indent="-255905">
              <a:lnSpc>
                <a:spcPct val="100000"/>
              </a:lnSpc>
              <a:buClr>
                <a:srgbClr val="297D53"/>
              </a:buClr>
            </a:pPr>
            <a:r>
              <a:rPr lang="en-GB" sz="1400" dirty="0">
                <a:ea typeface="Calibri"/>
                <a:cs typeface="Calibri"/>
              </a:rPr>
              <a:t>WR start at 09:00 in W119, then continues in W210.</a:t>
            </a:r>
          </a:p>
          <a:p>
            <a:pPr indent="-255905">
              <a:lnSpc>
                <a:spcPct val="100000"/>
              </a:lnSpc>
              <a:buClr>
                <a:srgbClr val="297D53"/>
              </a:buClr>
            </a:pPr>
            <a:r>
              <a:rPr lang="en-GB" sz="1400" dirty="0">
                <a:ea typeface="Calibri"/>
                <a:cs typeface="Calibri"/>
              </a:rPr>
              <a:t>Doctor on #2119 goes on the WR. </a:t>
            </a:r>
          </a:p>
          <a:p>
            <a:pPr indent="-255905">
              <a:lnSpc>
                <a:spcPct val="100000"/>
              </a:lnSpc>
              <a:buClr>
                <a:srgbClr val="297D53"/>
              </a:buClr>
            </a:pPr>
            <a:r>
              <a:rPr lang="en-GB" sz="1400" dirty="0">
                <a:ea typeface="Calibri"/>
                <a:cs typeface="Calibri"/>
              </a:rPr>
              <a:t>Doctor helping starts discharges in ward 210</a:t>
            </a:r>
          </a:p>
          <a:p>
            <a:pPr indent="-255905">
              <a:lnSpc>
                <a:spcPct val="100000"/>
              </a:lnSpc>
              <a:buClr>
                <a:srgbClr val="297D53"/>
              </a:buClr>
            </a:pPr>
            <a:r>
              <a:rPr lang="en-GB" sz="1400" dirty="0">
                <a:ea typeface="Calibri"/>
                <a:cs typeface="Calibri"/>
              </a:rPr>
              <a:t>Usually same consultant all week</a:t>
            </a:r>
          </a:p>
          <a:p>
            <a:pPr indent="-255905">
              <a:lnSpc>
                <a:spcPct val="100000"/>
              </a:lnSpc>
              <a:buClr>
                <a:srgbClr val="297D53"/>
              </a:buClr>
            </a:pPr>
            <a:r>
              <a:rPr lang="en-GB" sz="1400" dirty="0">
                <a:ea typeface="Calibri"/>
                <a:cs typeface="Calibri"/>
              </a:rPr>
              <a:t>Every ward has its own patient's sheets which midwives will provide and its own jobs book</a:t>
            </a:r>
          </a:p>
          <a:p>
            <a:pPr indent="-255905">
              <a:lnSpc>
                <a:spcPct val="100000"/>
              </a:lnSpc>
              <a:buClr>
                <a:srgbClr val="297D53"/>
              </a:buClr>
            </a:pPr>
            <a:r>
              <a:rPr lang="en-GB" sz="1400" dirty="0">
                <a:ea typeface="Calibri"/>
                <a:cs typeface="Calibri"/>
              </a:rPr>
              <a:t>Only certain patients flagged by MW will be seen on the WR (sometimes that can be almost the entire ward!)</a:t>
            </a:r>
          </a:p>
          <a:p>
            <a:pPr indent="-255905">
              <a:lnSpc>
                <a:spcPct val="100000"/>
              </a:lnSpc>
              <a:buClr>
                <a:srgbClr val="297D53"/>
              </a:buClr>
            </a:pPr>
            <a:r>
              <a:rPr lang="en-GB" sz="1400" dirty="0">
                <a:ea typeface="Calibri"/>
                <a:cs typeface="Calibri"/>
              </a:rPr>
              <a:t>LW team helps (if not too busy) by doing WR in W210. </a:t>
            </a:r>
          </a:p>
          <a:p>
            <a:pPr indent="-255905">
              <a:lnSpc>
                <a:spcPct val="100000"/>
              </a:lnSpc>
              <a:buClr>
                <a:srgbClr val="297D53"/>
              </a:buClr>
            </a:pPr>
            <a:r>
              <a:rPr lang="en-GB" sz="1400" dirty="0">
                <a:ea typeface="Calibri"/>
                <a:cs typeface="Calibri"/>
              </a:rPr>
              <a:t>Daily work involves tasks from WR, discharges, reviewing unwell patients</a:t>
            </a:r>
          </a:p>
          <a:p>
            <a:pPr indent="-255905">
              <a:lnSpc>
                <a:spcPct val="100000"/>
              </a:lnSpc>
              <a:buClr>
                <a:srgbClr val="297D53"/>
              </a:buClr>
            </a:pPr>
            <a:r>
              <a:rPr lang="en-GB" sz="1400" dirty="0">
                <a:ea typeface="Calibri"/>
                <a:cs typeface="Calibri"/>
              </a:rPr>
              <a:t>Concerns can be escalated to WR consultant or LW team (JR #1622/1628, SR #1616, cons #1617)</a:t>
            </a:r>
          </a:p>
          <a:p>
            <a:pPr indent="-255905">
              <a:lnSpc>
                <a:spcPct val="100000"/>
              </a:lnSpc>
              <a:buClr>
                <a:srgbClr val="297D53"/>
              </a:buClr>
            </a:pPr>
            <a:r>
              <a:rPr lang="en-GB" sz="1400" dirty="0">
                <a:ea typeface="Calibri"/>
                <a:cs typeface="Calibri"/>
              </a:rPr>
              <a:t>Discharges have templates- please check VTE score, contraception, follow up plan</a:t>
            </a:r>
          </a:p>
          <a:p>
            <a:pPr indent="-255905">
              <a:lnSpc>
                <a:spcPct val="100000"/>
              </a:lnSpc>
              <a:buClr>
                <a:srgbClr val="297D53"/>
              </a:buClr>
            </a:pPr>
            <a:r>
              <a:rPr lang="en-GB" sz="1400" dirty="0">
                <a:ea typeface="Calibri"/>
                <a:cs typeface="Calibri"/>
              </a:rPr>
              <a:t>MWs are trained in collecting blood and inserting PVC, but few are trained for blood cultures</a:t>
            </a:r>
          </a:p>
          <a:p>
            <a:pPr marL="109855" indent="0">
              <a:lnSpc>
                <a:spcPct val="100000"/>
              </a:lnSpc>
              <a:buClr>
                <a:srgbClr val="297D53"/>
              </a:buClr>
              <a:buNone/>
            </a:pPr>
            <a:endParaRPr lang="en-GB" sz="1400" dirty="0">
              <a:ea typeface="Calibri"/>
              <a:cs typeface="Calibri"/>
            </a:endParaRPr>
          </a:p>
          <a:p>
            <a:pPr indent="-255905">
              <a:lnSpc>
                <a:spcPct val="100000"/>
              </a:lnSpc>
              <a:buClr>
                <a:srgbClr val="297D53"/>
              </a:buClr>
            </a:pPr>
            <a:endParaRPr lang="en-GB" sz="1400" dirty="0">
              <a:ea typeface="Calibri"/>
              <a:cs typeface="Calibri"/>
            </a:endParaRPr>
          </a:p>
        </p:txBody>
      </p:sp>
    </p:spTree>
    <p:extLst>
      <p:ext uri="{BB962C8B-B14F-4D97-AF65-F5344CB8AC3E}">
        <p14:creationId xmlns:p14="http://schemas.microsoft.com/office/powerpoint/2010/main" val="3663226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4276-0D6C-B806-98E0-3BB4D1C9F3E0}"/>
              </a:ext>
            </a:extLst>
          </p:cNvPr>
          <p:cNvSpPr>
            <a:spLocks noGrp="1"/>
          </p:cNvSpPr>
          <p:nvPr>
            <p:ph type="title"/>
          </p:nvPr>
        </p:nvSpPr>
        <p:spPr/>
        <p:txBody>
          <a:bodyPr vert="horz" lIns="91440" tIns="45720" rIns="91440" bIns="45720" rtlCol="0" anchor="ctr">
            <a:normAutofit/>
          </a:bodyPr>
          <a:lstStyle/>
          <a:p>
            <a:r>
              <a:rPr lang="en-GB" dirty="0">
                <a:ea typeface="Calibri"/>
                <a:cs typeface="Calibri"/>
              </a:rPr>
              <a:t>Discharge templates</a:t>
            </a:r>
          </a:p>
        </p:txBody>
      </p:sp>
      <p:sp>
        <p:nvSpPr>
          <p:cNvPr id="3" name="Content Placeholder 2">
            <a:extLst>
              <a:ext uri="{FF2B5EF4-FFF2-40B4-BE49-F238E27FC236}">
                <a16:creationId xmlns:a16="http://schemas.microsoft.com/office/drawing/2014/main" id="{8A4AA891-A0B6-27AD-D92D-BE75C11232E5}"/>
              </a:ext>
            </a:extLst>
          </p:cNvPr>
          <p:cNvSpPr>
            <a:spLocks noGrp="1"/>
          </p:cNvSpPr>
          <p:nvPr>
            <p:ph idx="1"/>
          </p:nvPr>
        </p:nvSpPr>
        <p:spPr>
          <a:xfrm>
            <a:off x="975946" y="1841401"/>
            <a:ext cx="10240903" cy="3956179"/>
          </a:xfrm>
        </p:spPr>
        <p:txBody>
          <a:bodyPr vert="horz" lIns="91440" tIns="45720" rIns="91440" bIns="45720" rtlCol="0" anchor="t">
            <a:normAutofit fontScale="85000" lnSpcReduction="10000"/>
          </a:bodyPr>
          <a:lstStyle/>
          <a:p>
            <a:pPr indent="-255905"/>
            <a:r>
              <a:rPr lang="en-GB" dirty="0">
                <a:ea typeface="Calibri"/>
                <a:cs typeface="Calibri"/>
              </a:rPr>
              <a:t>\SVD- spontaneous vaginal birth</a:t>
            </a:r>
          </a:p>
          <a:p>
            <a:pPr indent="-255905">
              <a:buClr>
                <a:srgbClr val="297D53"/>
              </a:buClr>
            </a:pPr>
            <a:r>
              <a:rPr lang="en-GB" dirty="0">
                <a:ea typeface="Calibri"/>
                <a:cs typeface="Calibri"/>
              </a:rPr>
              <a:t>\forceps- any assisted vaginal birth (HFFD, KRFD, Kiwi)</a:t>
            </a:r>
          </a:p>
          <a:p>
            <a:pPr indent="-255905">
              <a:buClr>
                <a:srgbClr val="297D53"/>
              </a:buClr>
            </a:pPr>
            <a:r>
              <a:rPr lang="en-GB" dirty="0">
                <a:ea typeface="Calibri"/>
                <a:cs typeface="Calibri"/>
              </a:rPr>
              <a:t>\</a:t>
            </a:r>
            <a:r>
              <a:rPr lang="en-GB" dirty="0" err="1">
                <a:ea typeface="Calibri"/>
                <a:cs typeface="Calibri"/>
              </a:rPr>
              <a:t>ellucs</a:t>
            </a:r>
            <a:r>
              <a:rPr lang="en-GB" dirty="0">
                <a:ea typeface="Calibri"/>
                <a:cs typeface="Calibri"/>
              </a:rPr>
              <a:t>- elective C-section (should be started by the assisting doctor)</a:t>
            </a:r>
          </a:p>
          <a:p>
            <a:pPr indent="-255905">
              <a:buClr>
                <a:srgbClr val="297D53"/>
              </a:buClr>
            </a:pPr>
            <a:r>
              <a:rPr lang="en-GB" dirty="0">
                <a:ea typeface="Calibri"/>
                <a:cs typeface="Calibri"/>
              </a:rPr>
              <a:t>\</a:t>
            </a:r>
            <a:r>
              <a:rPr lang="en-GB" dirty="0" err="1">
                <a:ea typeface="Calibri"/>
                <a:cs typeface="Calibri"/>
              </a:rPr>
              <a:t>emlucs</a:t>
            </a:r>
            <a:r>
              <a:rPr lang="en-GB" dirty="0">
                <a:ea typeface="Calibri"/>
                <a:cs typeface="Calibri"/>
              </a:rPr>
              <a:t>- emergency C-section</a:t>
            </a:r>
          </a:p>
          <a:p>
            <a:pPr indent="-255905">
              <a:buClr>
                <a:srgbClr val="297D53"/>
              </a:buClr>
            </a:pPr>
            <a:r>
              <a:rPr lang="en-GB" dirty="0">
                <a:ea typeface="Calibri"/>
                <a:cs typeface="Calibri"/>
              </a:rPr>
              <a:t>\tears- 3rd/4th degree tears</a:t>
            </a:r>
          </a:p>
          <a:p>
            <a:pPr indent="-255905">
              <a:buClr>
                <a:srgbClr val="297D53"/>
              </a:buClr>
            </a:pPr>
            <a:r>
              <a:rPr lang="en-GB" dirty="0">
                <a:ea typeface="Calibri"/>
                <a:cs typeface="Calibri"/>
              </a:rPr>
              <a:t>\hyperemesis</a:t>
            </a:r>
          </a:p>
          <a:p>
            <a:pPr indent="-255905">
              <a:buClr>
                <a:srgbClr val="297D53"/>
              </a:buClr>
            </a:pPr>
            <a:r>
              <a:rPr lang="en-GB" dirty="0">
                <a:ea typeface="Calibri"/>
                <a:cs typeface="Calibri"/>
              </a:rPr>
              <a:t>\</a:t>
            </a:r>
            <a:r>
              <a:rPr lang="en-GB" dirty="0" err="1">
                <a:ea typeface="Calibri"/>
                <a:cs typeface="Calibri"/>
              </a:rPr>
              <a:t>anadm</a:t>
            </a:r>
            <a:r>
              <a:rPr lang="en-GB" dirty="0">
                <a:ea typeface="Calibri"/>
                <a:cs typeface="Calibri"/>
              </a:rPr>
              <a:t>- for all antenatal admissions. </a:t>
            </a:r>
          </a:p>
          <a:p>
            <a:pPr indent="-255905">
              <a:buClr>
                <a:srgbClr val="297D53"/>
              </a:buClr>
            </a:pPr>
            <a:endParaRPr lang="en-GB" dirty="0">
              <a:ea typeface="Calibri"/>
              <a:cs typeface="Calibri"/>
            </a:endParaRPr>
          </a:p>
          <a:p>
            <a:pPr indent="-255905">
              <a:buClr>
                <a:srgbClr val="297D53"/>
              </a:buClr>
            </a:pPr>
            <a:r>
              <a:rPr lang="en-GB" dirty="0">
                <a:ea typeface="Calibri"/>
                <a:cs typeface="Calibri"/>
              </a:rPr>
              <a:t>New backslash for postpartum hypertension management to be added to GP letters \</a:t>
            </a:r>
            <a:r>
              <a:rPr lang="en-GB" dirty="0" err="1">
                <a:ea typeface="Calibri"/>
                <a:cs typeface="Calibri"/>
              </a:rPr>
              <a:t>gphtn</a:t>
            </a:r>
          </a:p>
        </p:txBody>
      </p:sp>
    </p:spTree>
    <p:extLst>
      <p:ext uri="{BB962C8B-B14F-4D97-AF65-F5344CB8AC3E}">
        <p14:creationId xmlns:p14="http://schemas.microsoft.com/office/powerpoint/2010/main" val="1880373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232A8-7988-BF63-58FE-3286735E56A2}"/>
              </a:ext>
            </a:extLst>
          </p:cNvPr>
          <p:cNvSpPr>
            <a:spLocks noGrp="1"/>
          </p:cNvSpPr>
          <p:nvPr>
            <p:ph type="title"/>
          </p:nvPr>
        </p:nvSpPr>
        <p:spPr/>
        <p:txBody>
          <a:bodyPr/>
          <a:lstStyle/>
          <a:p>
            <a:r>
              <a:rPr lang="en-GB" dirty="0"/>
              <a:t>Prescribing in Pregnancy</a:t>
            </a:r>
          </a:p>
        </p:txBody>
      </p:sp>
      <p:sp>
        <p:nvSpPr>
          <p:cNvPr id="3" name="Content Placeholder 2">
            <a:extLst>
              <a:ext uri="{FF2B5EF4-FFF2-40B4-BE49-F238E27FC236}">
                <a16:creationId xmlns:a16="http://schemas.microsoft.com/office/drawing/2014/main" id="{0FD3C832-7232-B215-DE79-7C8C96E99AB1}"/>
              </a:ext>
            </a:extLst>
          </p:cNvPr>
          <p:cNvSpPr>
            <a:spLocks noGrp="1"/>
          </p:cNvSpPr>
          <p:nvPr>
            <p:ph idx="1"/>
          </p:nvPr>
        </p:nvSpPr>
        <p:spPr/>
        <p:txBody>
          <a:bodyPr/>
          <a:lstStyle/>
          <a:p>
            <a:pPr marL="109728" indent="0">
              <a:buNone/>
            </a:pPr>
            <a:r>
              <a:rPr lang="en-GB" dirty="0"/>
              <a:t>Useful resources:</a:t>
            </a:r>
          </a:p>
          <a:p>
            <a:r>
              <a:rPr lang="en-GB" dirty="0"/>
              <a:t>Maternity Services Guidelines for regularly used medicines (intranet)</a:t>
            </a:r>
          </a:p>
          <a:p>
            <a:r>
              <a:rPr lang="en-GB" dirty="0"/>
              <a:t>UK Teratology Information Service (UKTIS) </a:t>
            </a:r>
            <a:r>
              <a:rPr lang="en-GB" dirty="0">
                <a:hlinkClick r:id="rId3"/>
              </a:rPr>
              <a:t>https://uktis.org/</a:t>
            </a:r>
            <a:r>
              <a:rPr lang="en-GB" dirty="0"/>
              <a:t> </a:t>
            </a:r>
          </a:p>
          <a:p>
            <a:r>
              <a:rPr lang="en-GB" dirty="0"/>
              <a:t>Specialist Pharmacy Service (SPS) – Safety in Pregnancy </a:t>
            </a:r>
            <a:r>
              <a:rPr lang="en-GB" dirty="0">
                <a:hlinkClick r:id="rId4"/>
              </a:rPr>
              <a:t>https://www.sps.nhs.uk/home/guidance/safety-in-pregnancy/</a:t>
            </a:r>
            <a:r>
              <a:rPr lang="en-GB" dirty="0"/>
              <a:t> </a:t>
            </a:r>
          </a:p>
          <a:p>
            <a:r>
              <a:rPr lang="en-GB" dirty="0"/>
              <a:t>Best Use of Medicines in Pregnancy (BUMPS) patient information leaflets </a:t>
            </a:r>
            <a:r>
              <a:rPr lang="en-GB" dirty="0">
                <a:hlinkClick r:id="rId5"/>
              </a:rPr>
              <a:t>https://www.medicinesinpregnancy.org/</a:t>
            </a:r>
            <a:r>
              <a:rPr lang="en-GB" dirty="0"/>
              <a:t> </a:t>
            </a:r>
          </a:p>
        </p:txBody>
      </p:sp>
    </p:spTree>
    <p:extLst>
      <p:ext uri="{BB962C8B-B14F-4D97-AF65-F5344CB8AC3E}">
        <p14:creationId xmlns:p14="http://schemas.microsoft.com/office/powerpoint/2010/main" val="206591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37B42-DF6A-1596-43AC-77F25A9B5EC6}"/>
              </a:ext>
            </a:extLst>
          </p:cNvPr>
          <p:cNvSpPr>
            <a:spLocks noGrp="1"/>
          </p:cNvSpPr>
          <p:nvPr>
            <p:ph type="title"/>
          </p:nvPr>
        </p:nvSpPr>
        <p:spPr>
          <a:xfrm>
            <a:off x="609600" y="259862"/>
            <a:ext cx="10972800" cy="1066800"/>
          </a:xfrm>
        </p:spPr>
        <p:txBody>
          <a:bodyPr vert="horz" lIns="91440" tIns="45720" rIns="91440" bIns="45720" rtlCol="0" anchor="ctr">
            <a:normAutofit/>
          </a:bodyPr>
          <a:lstStyle/>
          <a:p>
            <a:r>
              <a:rPr lang="en-GB" dirty="0">
                <a:ea typeface="Calibri"/>
                <a:cs typeface="Calibri"/>
              </a:rPr>
              <a:t>Labour ward #4000</a:t>
            </a:r>
            <a:endParaRPr lang="en-GB" dirty="0"/>
          </a:p>
        </p:txBody>
      </p:sp>
      <p:sp>
        <p:nvSpPr>
          <p:cNvPr id="3" name="Content Placeholder 2">
            <a:extLst>
              <a:ext uri="{FF2B5EF4-FFF2-40B4-BE49-F238E27FC236}">
                <a16:creationId xmlns:a16="http://schemas.microsoft.com/office/drawing/2014/main" id="{74451BE9-9101-365E-7484-F0DEFCA52E80}"/>
              </a:ext>
            </a:extLst>
          </p:cNvPr>
          <p:cNvSpPr>
            <a:spLocks noGrp="1"/>
          </p:cNvSpPr>
          <p:nvPr>
            <p:ph idx="1"/>
          </p:nvPr>
        </p:nvSpPr>
        <p:spPr>
          <a:xfrm>
            <a:off x="609600" y="1218483"/>
            <a:ext cx="10972800" cy="4603017"/>
          </a:xfrm>
        </p:spPr>
        <p:txBody>
          <a:bodyPr vert="horz" lIns="91440" tIns="45720" rIns="91440" bIns="45720" rtlCol="0" anchor="t">
            <a:noAutofit/>
          </a:bodyPr>
          <a:lstStyle/>
          <a:p>
            <a:pPr marL="0" indent="0">
              <a:lnSpc>
                <a:spcPct val="100000"/>
              </a:lnSpc>
              <a:buNone/>
            </a:pPr>
            <a:r>
              <a:rPr lang="en-GB" sz="1600" b="1" u="sng" dirty="0">
                <a:solidFill>
                  <a:schemeClr val="tx2">
                    <a:lumMod val="76000"/>
                    <a:lumOff val="24000"/>
                  </a:schemeClr>
                </a:solidFill>
                <a:latin typeface="Avenir Next LT Pro"/>
                <a:ea typeface="Calibri"/>
                <a:cs typeface="Calibri"/>
              </a:rPr>
              <a:t>DAY SHIFT FROM 08:30-21:00</a:t>
            </a:r>
            <a:endParaRPr lang="en-US" sz="1600" b="1" u="sng">
              <a:solidFill>
                <a:schemeClr val="tx2">
                  <a:lumMod val="76000"/>
                  <a:lumOff val="24000"/>
                </a:schemeClr>
              </a:solidFill>
              <a:latin typeface="Avenir Next LT Pro"/>
              <a:ea typeface="Calibri"/>
              <a:cs typeface="Calibri"/>
            </a:endParaRPr>
          </a:p>
          <a:p>
            <a:pPr indent="-255905">
              <a:lnSpc>
                <a:spcPct val="100000"/>
              </a:lnSpc>
              <a:buClr>
                <a:srgbClr val="297D53"/>
              </a:buClr>
            </a:pPr>
            <a:r>
              <a:rPr lang="en-GB" sz="1600" dirty="0">
                <a:ea typeface="Calibri"/>
                <a:cs typeface="Calibri"/>
              </a:rPr>
              <a:t>Attending morning handover at 08:30</a:t>
            </a:r>
            <a:endParaRPr lang="en-GB" sz="1600" dirty="0"/>
          </a:p>
          <a:p>
            <a:pPr indent="-255905">
              <a:lnSpc>
                <a:spcPct val="100000"/>
              </a:lnSpc>
              <a:buClr>
                <a:srgbClr val="297D53"/>
              </a:buClr>
            </a:pPr>
            <a:r>
              <a:rPr lang="en-GB" sz="1600" dirty="0">
                <a:ea typeface="Calibri"/>
                <a:cs typeface="Calibri"/>
              </a:rPr>
              <a:t>WR in LW after handover</a:t>
            </a:r>
          </a:p>
          <a:p>
            <a:pPr indent="-255905">
              <a:lnSpc>
                <a:spcPct val="100000"/>
              </a:lnSpc>
              <a:buClr>
                <a:srgbClr val="297D53"/>
              </a:buClr>
            </a:pPr>
            <a:r>
              <a:rPr lang="en-GB" sz="1600" dirty="0">
                <a:ea typeface="Calibri"/>
                <a:cs typeface="Calibri"/>
              </a:rPr>
              <a:t>Usually flexible until 17:00- helping on LW with tasks, assisting in theatre, helping on the obstetric wards with discharges or seeing unwell patients, helping in Obstetrics triage </a:t>
            </a:r>
          </a:p>
          <a:p>
            <a:pPr indent="-255905">
              <a:lnSpc>
                <a:spcPct val="100000"/>
              </a:lnSpc>
              <a:buClr>
                <a:srgbClr val="297D53"/>
              </a:buClr>
            </a:pPr>
            <a:r>
              <a:rPr lang="en-GB" sz="1600" dirty="0">
                <a:ea typeface="Calibri"/>
                <a:cs typeface="Calibri"/>
              </a:rPr>
              <a:t>Calls from the wards for help if #2119 is busy</a:t>
            </a:r>
          </a:p>
          <a:p>
            <a:pPr indent="-255905">
              <a:lnSpc>
                <a:spcPct val="100000"/>
              </a:lnSpc>
              <a:buClr>
                <a:srgbClr val="297D53"/>
              </a:buClr>
            </a:pPr>
            <a:r>
              <a:rPr lang="en-GB" sz="1600" dirty="0">
                <a:ea typeface="Calibri"/>
                <a:cs typeface="Calibri"/>
              </a:rPr>
              <a:t>Handover from ward team at 16:30, then covering the wards for out of hours calls- any small tasks remaining from the day, emergencies, prescribing; helping in OTA</a:t>
            </a:r>
          </a:p>
          <a:p>
            <a:pPr marL="0" indent="0">
              <a:lnSpc>
                <a:spcPct val="100000"/>
              </a:lnSpc>
              <a:buNone/>
            </a:pPr>
            <a:r>
              <a:rPr lang="en-GB" sz="1600" b="1" u="sng" dirty="0">
                <a:solidFill>
                  <a:schemeClr val="tx2">
                    <a:lumMod val="76000"/>
                    <a:lumOff val="24000"/>
                  </a:schemeClr>
                </a:solidFill>
                <a:latin typeface="Avenir Next LT Pro"/>
                <a:ea typeface="Calibri"/>
                <a:cs typeface="Calibri"/>
              </a:rPr>
              <a:t>NIGHTSHIFT FROM 20:30-09:00</a:t>
            </a:r>
            <a:r>
              <a:rPr lang="en-GB" sz="1600" dirty="0">
                <a:ea typeface="Calibri"/>
                <a:cs typeface="Calibri"/>
              </a:rPr>
              <a:t>- OOH cover for emergencies, prescribing, assisting in theatre, reviewing patients in OTA/ LW/ obstetric wards</a:t>
            </a:r>
            <a:endParaRPr lang="en-GB" sz="1600"/>
          </a:p>
          <a:p>
            <a:pPr marL="0" indent="0">
              <a:lnSpc>
                <a:spcPct val="100000"/>
              </a:lnSpc>
              <a:buClr>
                <a:srgbClr val="297D53"/>
              </a:buClr>
              <a:buNone/>
            </a:pPr>
            <a:r>
              <a:rPr lang="en-GB" sz="1600" b="1" dirty="0">
                <a:solidFill>
                  <a:schemeClr val="tx2">
                    <a:lumMod val="76000"/>
                    <a:lumOff val="24000"/>
                  </a:schemeClr>
                </a:solidFill>
                <a:latin typeface="Avenir Next LT Pro"/>
                <a:ea typeface="Calibri"/>
                <a:cs typeface="Calibri"/>
              </a:rPr>
              <a:t>WEEKEND SHIFTS 08:30-21:00</a:t>
            </a:r>
            <a:r>
              <a:rPr lang="en-GB" sz="1600" b="1" dirty="0">
                <a:ea typeface="Calibri"/>
                <a:cs typeface="Calibri"/>
              </a:rPr>
              <a:t>- </a:t>
            </a:r>
            <a:r>
              <a:rPr lang="en-GB" sz="1600" dirty="0">
                <a:ea typeface="Calibri"/>
                <a:cs typeface="Calibri"/>
              </a:rPr>
              <a:t>covering LW/OTA/ wards</a:t>
            </a:r>
          </a:p>
          <a:p>
            <a:pPr indent="-255905">
              <a:lnSpc>
                <a:spcPct val="100000"/>
              </a:lnSpc>
              <a:buClr>
                <a:srgbClr val="297D53"/>
              </a:buClr>
            </a:pPr>
            <a:r>
              <a:rPr lang="en-GB" sz="1600" dirty="0">
                <a:ea typeface="Calibri"/>
                <a:cs typeface="Calibri"/>
              </a:rPr>
              <a:t>Starting at 08:30 with LW handover</a:t>
            </a:r>
          </a:p>
          <a:p>
            <a:pPr indent="-255905">
              <a:lnSpc>
                <a:spcPct val="100000"/>
              </a:lnSpc>
              <a:buClr>
                <a:srgbClr val="297D53"/>
              </a:buClr>
            </a:pPr>
            <a:r>
              <a:rPr lang="en-GB" sz="1600" dirty="0">
                <a:ea typeface="Calibri"/>
                <a:cs typeface="Calibri"/>
              </a:rPr>
              <a:t>Goes on WR with consultant on W119/210</a:t>
            </a:r>
          </a:p>
          <a:p>
            <a:pPr indent="-255905">
              <a:lnSpc>
                <a:spcPct val="100000"/>
              </a:lnSpc>
              <a:buClr>
                <a:srgbClr val="297D53"/>
              </a:buClr>
            </a:pPr>
            <a:r>
              <a:rPr lang="en-GB" sz="1600" dirty="0">
                <a:ea typeface="Calibri"/>
                <a:cs typeface="Calibri"/>
              </a:rPr>
              <a:t>Complete tasks from WR/discharges; </a:t>
            </a:r>
          </a:p>
          <a:p>
            <a:pPr indent="-255905">
              <a:lnSpc>
                <a:spcPct val="100000"/>
              </a:lnSpc>
              <a:buClr>
                <a:srgbClr val="297D53"/>
              </a:buClr>
            </a:pPr>
            <a:r>
              <a:rPr lang="en-GB" sz="1600" dirty="0">
                <a:ea typeface="Calibri"/>
                <a:cs typeface="Calibri"/>
              </a:rPr>
              <a:t>Can be called from OTA and LW to review patients or to assist in theatre</a:t>
            </a:r>
          </a:p>
        </p:txBody>
      </p:sp>
    </p:spTree>
    <p:extLst>
      <p:ext uri="{BB962C8B-B14F-4D97-AF65-F5344CB8AC3E}">
        <p14:creationId xmlns:p14="http://schemas.microsoft.com/office/powerpoint/2010/main" val="3289738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78229-4EFE-24AC-3128-F6C3E4FDCD88}"/>
              </a:ext>
            </a:extLst>
          </p:cNvPr>
          <p:cNvSpPr>
            <a:spLocks noGrp="1"/>
          </p:cNvSpPr>
          <p:nvPr>
            <p:ph type="title"/>
          </p:nvPr>
        </p:nvSpPr>
        <p:spPr>
          <a:xfrm>
            <a:off x="609600" y="337326"/>
            <a:ext cx="10972800" cy="1066800"/>
          </a:xfrm>
        </p:spPr>
        <p:txBody>
          <a:bodyPr vert="horz" lIns="91440" tIns="45720" rIns="91440" bIns="45720" rtlCol="0" anchor="ctr">
            <a:normAutofit fontScale="90000"/>
          </a:bodyPr>
          <a:lstStyle/>
          <a:p>
            <a:r>
              <a:rPr lang="en-GB" dirty="0">
                <a:ea typeface="Calibri"/>
                <a:cs typeface="Calibri"/>
              </a:rPr>
              <a:t>Gynaecology ward</a:t>
            </a:r>
            <a:br>
              <a:rPr lang="en-GB" dirty="0">
                <a:ea typeface="Calibri"/>
                <a:cs typeface="Calibri"/>
              </a:rPr>
            </a:br>
            <a:r>
              <a:rPr lang="en-GB" sz="1800" dirty="0">
                <a:ea typeface="Calibri"/>
                <a:cs typeface="Calibri"/>
              </a:rPr>
              <a:t>**Postnatal ward moved to W210, and Gynaecology decanted to ward 203***</a:t>
            </a:r>
            <a:endParaRPr lang="en-GB" sz="1800" dirty="0"/>
          </a:p>
        </p:txBody>
      </p:sp>
      <p:sp>
        <p:nvSpPr>
          <p:cNvPr id="3" name="Content Placeholder 2">
            <a:extLst>
              <a:ext uri="{FF2B5EF4-FFF2-40B4-BE49-F238E27FC236}">
                <a16:creationId xmlns:a16="http://schemas.microsoft.com/office/drawing/2014/main" id="{D8D4E6EF-4A54-3B9F-ECD5-79AF3CD9E4A3}"/>
              </a:ext>
            </a:extLst>
          </p:cNvPr>
          <p:cNvSpPr>
            <a:spLocks noGrp="1"/>
          </p:cNvSpPr>
          <p:nvPr>
            <p:ph idx="1"/>
          </p:nvPr>
        </p:nvSpPr>
        <p:spPr>
          <a:xfrm>
            <a:off x="609600" y="1713036"/>
            <a:ext cx="10972800" cy="4325112"/>
          </a:xfrm>
        </p:spPr>
        <p:txBody>
          <a:bodyPr vert="horz" lIns="91440" tIns="45720" rIns="91440" bIns="45720" rtlCol="0" anchor="t">
            <a:normAutofit fontScale="77500" lnSpcReduction="20000"/>
          </a:bodyPr>
          <a:lstStyle/>
          <a:p>
            <a:pPr marL="0" indent="0">
              <a:buNone/>
            </a:pPr>
            <a:r>
              <a:rPr lang="en-GB" b="1" dirty="0">
                <a:solidFill>
                  <a:schemeClr val="tx2">
                    <a:lumMod val="76000"/>
                    <a:lumOff val="24000"/>
                  </a:schemeClr>
                </a:solidFill>
                <a:latin typeface="Avenir Next LT Pro"/>
                <a:ea typeface="Calibri"/>
                <a:cs typeface="Calibri"/>
              </a:rPr>
              <a:t>SHIFT 08:30-17:00</a:t>
            </a:r>
            <a:r>
              <a:rPr lang="en-GB" dirty="0">
                <a:ea typeface="Calibri"/>
                <a:cs typeface="Calibri"/>
              </a:rPr>
              <a:t>, usually one doctor, but can sometimes have an extra tier 1</a:t>
            </a:r>
            <a:endParaRPr lang="en-US"/>
          </a:p>
          <a:p>
            <a:pPr indent="-255905">
              <a:buClr>
                <a:srgbClr val="297D53"/>
              </a:buClr>
            </a:pPr>
            <a:r>
              <a:rPr lang="en-GB" dirty="0">
                <a:ea typeface="Calibri"/>
                <a:cs typeface="Calibri"/>
              </a:rPr>
              <a:t>Carrying bleep #4001 for the shift, then handing over bleep and patients at 16:30 to evening doctor</a:t>
            </a:r>
          </a:p>
          <a:p>
            <a:pPr indent="-255905">
              <a:buClr>
                <a:srgbClr val="297D53"/>
              </a:buClr>
            </a:pPr>
            <a:r>
              <a:rPr lang="en-GB" dirty="0">
                <a:ea typeface="Calibri"/>
                <a:cs typeface="Calibri"/>
              </a:rPr>
              <a:t>Morning handover at 08:30 with nighttime tier 1/ </a:t>
            </a:r>
            <a:r>
              <a:rPr lang="en-GB" dirty="0" err="1">
                <a:ea typeface="Calibri"/>
                <a:cs typeface="Calibri"/>
              </a:rPr>
              <a:t>SpR</a:t>
            </a:r>
            <a:r>
              <a:rPr lang="en-GB" dirty="0">
                <a:ea typeface="Calibri"/>
                <a:cs typeface="Calibri"/>
              </a:rPr>
              <a:t>, then going through ward list with day team- charge nurse presenting patients</a:t>
            </a:r>
          </a:p>
          <a:p>
            <a:pPr indent="-255905">
              <a:buClr>
                <a:srgbClr val="297D53"/>
              </a:buClr>
            </a:pPr>
            <a:r>
              <a:rPr lang="en-GB" dirty="0">
                <a:ea typeface="Calibri"/>
                <a:cs typeface="Calibri"/>
              </a:rPr>
              <a:t>It is helpful to have a computer at handover which can be taken on the WR</a:t>
            </a:r>
          </a:p>
          <a:p>
            <a:pPr indent="-255905">
              <a:buClr>
                <a:srgbClr val="297D53"/>
              </a:buClr>
            </a:pPr>
            <a:r>
              <a:rPr lang="en-GB" dirty="0">
                <a:ea typeface="Calibri"/>
                <a:cs typeface="Calibri"/>
              </a:rPr>
              <a:t>WR is done for all patients, Gynaecology </a:t>
            </a:r>
            <a:r>
              <a:rPr lang="en-GB" dirty="0" err="1">
                <a:ea typeface="Calibri"/>
                <a:cs typeface="Calibri"/>
              </a:rPr>
              <a:t>SpR</a:t>
            </a:r>
            <a:r>
              <a:rPr lang="en-GB" dirty="0">
                <a:ea typeface="Calibri"/>
                <a:cs typeface="Calibri"/>
              </a:rPr>
              <a:t> stays for the WR </a:t>
            </a:r>
          </a:p>
          <a:p>
            <a:pPr indent="-255905">
              <a:buClr>
                <a:srgbClr val="297D53"/>
              </a:buClr>
            </a:pPr>
            <a:r>
              <a:rPr lang="en-GB" dirty="0">
                <a:ea typeface="Calibri"/>
                <a:cs typeface="Calibri"/>
              </a:rPr>
              <a:t>Usually same consultant for all week</a:t>
            </a:r>
          </a:p>
          <a:p>
            <a:pPr indent="-255905">
              <a:buClr>
                <a:srgbClr val="297D53"/>
              </a:buClr>
            </a:pPr>
            <a:r>
              <a:rPr lang="en-GB" dirty="0">
                <a:ea typeface="Calibri"/>
                <a:cs typeface="Calibri"/>
              </a:rPr>
              <a:t>Consultant and </a:t>
            </a:r>
            <a:r>
              <a:rPr lang="en-GB" err="1">
                <a:ea typeface="Calibri"/>
                <a:cs typeface="Calibri"/>
              </a:rPr>
              <a:t>SpR</a:t>
            </a:r>
            <a:r>
              <a:rPr lang="en-GB" dirty="0">
                <a:ea typeface="Calibri"/>
                <a:cs typeface="Calibri"/>
              </a:rPr>
              <a:t> also cover PSC and GTA</a:t>
            </a:r>
          </a:p>
          <a:p>
            <a:pPr indent="-255905">
              <a:buClr>
                <a:srgbClr val="297D53"/>
              </a:buClr>
            </a:pPr>
            <a:r>
              <a:rPr lang="en-GB" dirty="0">
                <a:ea typeface="Calibri"/>
                <a:cs typeface="Calibri"/>
              </a:rPr>
              <a:t>After WR, duty to complete tasks and discharges in a timely manner</a:t>
            </a:r>
          </a:p>
          <a:p>
            <a:pPr indent="-255905">
              <a:buClr>
                <a:srgbClr val="297D53"/>
              </a:buClr>
            </a:pPr>
            <a:r>
              <a:rPr lang="en-GB" dirty="0">
                <a:ea typeface="Calibri"/>
                <a:cs typeface="Calibri"/>
              </a:rPr>
              <a:t>Most nurses are trained in cannulating and taking bloods</a:t>
            </a:r>
          </a:p>
          <a:p>
            <a:pPr indent="-255905">
              <a:buClr>
                <a:srgbClr val="297D53"/>
              </a:buClr>
            </a:pPr>
            <a:r>
              <a:rPr lang="en-GB" dirty="0">
                <a:ea typeface="Calibri"/>
                <a:cs typeface="Calibri"/>
              </a:rPr>
              <a:t>For advice contact Gynaecology </a:t>
            </a:r>
            <a:r>
              <a:rPr lang="en-GB" dirty="0" err="1">
                <a:ea typeface="Calibri"/>
                <a:cs typeface="Calibri"/>
              </a:rPr>
              <a:t>SpR</a:t>
            </a:r>
            <a:r>
              <a:rPr lang="en-GB" dirty="0">
                <a:ea typeface="Calibri"/>
                <a:cs typeface="Calibri"/>
              </a:rPr>
              <a:t> bleep #1625 or the Gynaecology consultant on mobile</a:t>
            </a:r>
          </a:p>
          <a:p>
            <a:pPr indent="-255905">
              <a:buClr>
                <a:srgbClr val="297D53"/>
              </a:buClr>
            </a:pPr>
            <a:r>
              <a:rPr lang="en-GB" dirty="0">
                <a:ea typeface="Calibri"/>
                <a:cs typeface="Calibri"/>
              </a:rPr>
              <a:t>Usual discharge template \</a:t>
            </a:r>
            <a:r>
              <a:rPr lang="en-GB" dirty="0" err="1">
                <a:ea typeface="Calibri"/>
                <a:cs typeface="Calibri"/>
              </a:rPr>
              <a:t>idl</a:t>
            </a:r>
          </a:p>
          <a:p>
            <a:pPr indent="-255905">
              <a:buClr>
                <a:srgbClr val="297D53"/>
              </a:buClr>
            </a:pPr>
            <a:endParaRPr lang="en-GB" dirty="0">
              <a:ea typeface="Calibri"/>
              <a:cs typeface="Calibri"/>
            </a:endParaRPr>
          </a:p>
          <a:p>
            <a:pPr indent="-255905">
              <a:buClr>
                <a:srgbClr val="297D53"/>
              </a:buClr>
            </a:pPr>
            <a:endParaRPr lang="en-GB" dirty="0">
              <a:ea typeface="Calibri"/>
              <a:cs typeface="Calibri"/>
            </a:endParaRPr>
          </a:p>
          <a:p>
            <a:pPr indent="-255905">
              <a:buClr>
                <a:srgbClr val="297D53"/>
              </a:buClr>
            </a:pPr>
            <a:endParaRPr lang="en-GB" dirty="0">
              <a:ea typeface="Calibri"/>
              <a:cs typeface="Calibri"/>
            </a:endParaRPr>
          </a:p>
        </p:txBody>
      </p:sp>
    </p:spTree>
    <p:extLst>
      <p:ext uri="{BB962C8B-B14F-4D97-AF65-F5344CB8AC3E}">
        <p14:creationId xmlns:p14="http://schemas.microsoft.com/office/powerpoint/2010/main" val="64478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D61CE-1237-986B-E6BD-C0E726EBC5ED}"/>
              </a:ext>
            </a:extLst>
          </p:cNvPr>
          <p:cNvSpPr>
            <a:spLocks noGrp="1"/>
          </p:cNvSpPr>
          <p:nvPr>
            <p:ph type="title"/>
          </p:nvPr>
        </p:nvSpPr>
        <p:spPr>
          <a:xfrm>
            <a:off x="609600" y="449385"/>
            <a:ext cx="10972800" cy="1066800"/>
          </a:xfrm>
        </p:spPr>
        <p:txBody>
          <a:bodyPr vert="horz" lIns="91440" tIns="45720" rIns="91440" bIns="45720" rtlCol="0" anchor="ctr">
            <a:normAutofit/>
          </a:bodyPr>
          <a:lstStyle/>
          <a:p>
            <a:r>
              <a:rPr lang="en-GB" sz="2800" dirty="0">
                <a:ea typeface="Calibri"/>
                <a:cs typeface="Calibri"/>
              </a:rPr>
              <a:t>Triage shift #4001 </a:t>
            </a:r>
            <a:r>
              <a:rPr lang="en-GB" sz="2000" dirty="0">
                <a:ea typeface="Calibri"/>
                <a:cs typeface="Calibri"/>
              </a:rPr>
              <a:t>(S/T shift on the rota)</a:t>
            </a:r>
          </a:p>
        </p:txBody>
      </p:sp>
      <p:sp>
        <p:nvSpPr>
          <p:cNvPr id="3" name="Content Placeholder 2">
            <a:extLst>
              <a:ext uri="{FF2B5EF4-FFF2-40B4-BE49-F238E27FC236}">
                <a16:creationId xmlns:a16="http://schemas.microsoft.com/office/drawing/2014/main" id="{11157603-AE38-DF93-03F6-82DC0323C31E}"/>
              </a:ext>
            </a:extLst>
          </p:cNvPr>
          <p:cNvSpPr>
            <a:spLocks noGrp="1"/>
          </p:cNvSpPr>
          <p:nvPr>
            <p:ph idx="1"/>
          </p:nvPr>
        </p:nvSpPr>
        <p:spPr>
          <a:xfrm>
            <a:off x="511908" y="1511848"/>
            <a:ext cx="11285415" cy="4354419"/>
          </a:xfrm>
        </p:spPr>
        <p:txBody>
          <a:bodyPr vert="horz" lIns="91440" tIns="45720" rIns="91440" bIns="45720" rtlCol="0" anchor="t">
            <a:normAutofit fontScale="85000" lnSpcReduction="20000"/>
          </a:bodyPr>
          <a:lstStyle/>
          <a:p>
            <a:pPr marL="0" indent="0">
              <a:buNone/>
            </a:pPr>
            <a:r>
              <a:rPr lang="en-GB" b="1" u="sng" dirty="0">
                <a:solidFill>
                  <a:schemeClr val="tx2">
                    <a:lumMod val="76000"/>
                    <a:lumOff val="24000"/>
                  </a:schemeClr>
                </a:solidFill>
                <a:latin typeface="Avenir Next LT Pro"/>
                <a:ea typeface="Calibri" panose="020F0502020204030204"/>
                <a:cs typeface="Calibri" panose="020F0502020204030204"/>
              </a:rPr>
              <a:t>DAYSHIFT 08:30/09:00- 21:00</a:t>
            </a:r>
            <a:endParaRPr lang="en-US" dirty="0">
              <a:solidFill>
                <a:schemeClr val="tx2">
                  <a:lumMod val="76000"/>
                  <a:lumOff val="24000"/>
                </a:schemeClr>
              </a:solidFill>
            </a:endParaRPr>
          </a:p>
          <a:p>
            <a:pPr indent="-255905">
              <a:buClr>
                <a:srgbClr val="297D53"/>
              </a:buClr>
            </a:pPr>
            <a:r>
              <a:rPr lang="en-GB" dirty="0">
                <a:ea typeface="Calibri" panose="020F0502020204030204"/>
                <a:cs typeface="Calibri" panose="020F0502020204030204"/>
              </a:rPr>
              <a:t>Morning session can be clinics/ ward help/ theatres</a:t>
            </a:r>
          </a:p>
          <a:p>
            <a:pPr indent="-255905">
              <a:buClr>
                <a:srgbClr val="297D53"/>
              </a:buClr>
            </a:pPr>
            <a:r>
              <a:rPr lang="en-GB" dirty="0">
                <a:ea typeface="Calibri" panose="020F0502020204030204"/>
                <a:cs typeface="Calibri" panose="020F0502020204030204"/>
              </a:rPr>
              <a:t>At 13:00 goes to OTA to help registrar</a:t>
            </a:r>
          </a:p>
          <a:p>
            <a:pPr indent="-255905">
              <a:buClr>
                <a:srgbClr val="297D53"/>
              </a:buClr>
            </a:pPr>
            <a:r>
              <a:rPr lang="en-GB" dirty="0">
                <a:ea typeface="Calibri" panose="020F0502020204030204"/>
                <a:cs typeface="Calibri" panose="020F0502020204030204"/>
              </a:rPr>
              <a:t>At 16:30 receives bleep #4001 and covers Gynaecology ward for the remainder of the shift</a:t>
            </a:r>
          </a:p>
          <a:p>
            <a:pPr indent="-255905">
              <a:buClr>
                <a:srgbClr val="297D53"/>
              </a:buClr>
            </a:pPr>
            <a:r>
              <a:rPr lang="en-GB" dirty="0">
                <a:ea typeface="Calibri" panose="020F0502020204030204"/>
                <a:cs typeface="Calibri" panose="020F0502020204030204"/>
              </a:rPr>
              <a:t>At 18:30 doctor from GTA hands over any remaining jobs or patients to be seen in Ward 203</a:t>
            </a:r>
          </a:p>
          <a:p>
            <a:pPr indent="-255905">
              <a:buClr>
                <a:srgbClr val="297D53"/>
              </a:buClr>
            </a:pPr>
            <a:r>
              <a:rPr lang="en-GB" dirty="0">
                <a:ea typeface="Calibri" panose="020F0502020204030204"/>
                <a:cs typeface="Calibri" panose="020F0502020204030204"/>
              </a:rPr>
              <a:t>Handover at 20:30 in LW handover room</a:t>
            </a:r>
          </a:p>
          <a:p>
            <a:pPr marL="0" indent="0">
              <a:buClr>
                <a:srgbClr val="297D53"/>
              </a:buClr>
              <a:buNone/>
            </a:pPr>
            <a:r>
              <a:rPr lang="en-GB" b="1" u="sng" dirty="0">
                <a:solidFill>
                  <a:schemeClr val="tx2">
                    <a:lumMod val="76000"/>
                    <a:lumOff val="24000"/>
                  </a:schemeClr>
                </a:solidFill>
                <a:latin typeface="Avenir Next LT Pro"/>
                <a:ea typeface="Calibri" panose="020F0502020204030204"/>
                <a:cs typeface="Calibri" panose="020F0502020204030204"/>
              </a:rPr>
              <a:t>NIGHTSHIFT 20:30-09:00</a:t>
            </a:r>
            <a:r>
              <a:rPr lang="en-GB" b="1" u="sng" dirty="0">
                <a:ea typeface="Calibri" panose="020F0502020204030204"/>
                <a:cs typeface="Calibri" panose="020F0502020204030204"/>
              </a:rPr>
              <a:t> (handover in LW room)- </a:t>
            </a:r>
            <a:r>
              <a:rPr lang="en-GB" u="sng" dirty="0">
                <a:ea typeface="Calibri" panose="020F0502020204030204"/>
                <a:cs typeface="Calibri" panose="020F0502020204030204"/>
              </a:rPr>
              <a:t>covers gynaecology ward and any new gynaecology admissions, helps out in OTA, assists in theatre; can be called by obstetrics ward if #4000 is busy in theatre</a:t>
            </a:r>
          </a:p>
          <a:p>
            <a:pPr marL="0" indent="0">
              <a:buClr>
                <a:srgbClr val="297D53"/>
              </a:buClr>
              <a:buNone/>
            </a:pPr>
            <a:r>
              <a:rPr lang="en-GB" b="1" u="sng" dirty="0">
                <a:solidFill>
                  <a:schemeClr val="tx2">
                    <a:lumMod val="76000"/>
                    <a:lumOff val="24000"/>
                  </a:schemeClr>
                </a:solidFill>
                <a:latin typeface="Avenir Next LT Pro"/>
                <a:ea typeface="Calibri" panose="020F0502020204030204"/>
                <a:cs typeface="Calibri" panose="020F0502020204030204"/>
              </a:rPr>
              <a:t>WEEKEND SHIFT 08:30-21:00</a:t>
            </a:r>
            <a:r>
              <a:rPr lang="en-GB" b="1" u="sng" dirty="0">
                <a:ea typeface="Calibri" panose="020F0502020204030204"/>
                <a:cs typeface="Calibri" panose="020F0502020204030204"/>
              </a:rPr>
              <a:t> (handover in LW room)</a:t>
            </a:r>
          </a:p>
          <a:p>
            <a:pPr indent="-255905">
              <a:buClr>
                <a:srgbClr val="297D53"/>
              </a:buClr>
            </a:pPr>
            <a:r>
              <a:rPr lang="en-GB" u="sng" dirty="0">
                <a:ea typeface="Calibri" panose="020F0502020204030204"/>
                <a:cs typeface="Calibri" panose="020F0502020204030204"/>
              </a:rPr>
              <a:t>Covers gynaecology ward- goes on morning WR with consultant, does tasks and discharges</a:t>
            </a:r>
            <a:endParaRPr lang="en-GB" dirty="0"/>
          </a:p>
          <a:p>
            <a:pPr indent="-255905">
              <a:buClr>
                <a:srgbClr val="297D53"/>
              </a:buClr>
            </a:pPr>
            <a:r>
              <a:rPr lang="en-GB" u="sng" dirty="0">
                <a:ea typeface="Calibri" panose="020F0502020204030204"/>
                <a:cs typeface="Calibri" panose="020F0502020204030204"/>
              </a:rPr>
              <a:t>Might be asked to help in obstetrics as usually busier- seeing patients in OTA, assisting in theatre, helping on the wards if #4000 is busy</a:t>
            </a:r>
          </a:p>
          <a:p>
            <a:pPr indent="-255905">
              <a:buClr>
                <a:srgbClr val="297D53"/>
              </a:buClr>
            </a:pPr>
            <a:endParaRPr lang="en-GB" dirty="0">
              <a:ea typeface="Calibri" panose="020F0502020204030204"/>
              <a:cs typeface="Calibri" panose="020F0502020204030204"/>
            </a:endParaRPr>
          </a:p>
        </p:txBody>
      </p:sp>
    </p:spTree>
    <p:extLst>
      <p:ext uri="{BB962C8B-B14F-4D97-AF65-F5344CB8AC3E}">
        <p14:creationId xmlns:p14="http://schemas.microsoft.com/office/powerpoint/2010/main" val="4098540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7556" y="3038891"/>
            <a:ext cx="5159186" cy="780218"/>
          </a:xfrm>
        </p:spPr>
        <p:txBody>
          <a:bodyPr rtlCol="0">
            <a:normAutofit fontScale="90000"/>
          </a:bodyPr>
          <a:lstStyle/>
          <a:p>
            <a:pPr rtl="0"/>
            <a:r>
              <a:rPr lang="en-GB" sz="5400" dirty="0"/>
              <a:t>Questions? </a:t>
            </a:r>
          </a:p>
        </p:txBody>
      </p:sp>
    </p:spTree>
    <p:extLst>
      <p:ext uri="{BB962C8B-B14F-4D97-AF65-F5344CB8AC3E}">
        <p14:creationId xmlns:p14="http://schemas.microsoft.com/office/powerpoint/2010/main" val="153152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515" y="465704"/>
            <a:ext cx="11340353" cy="1272989"/>
          </a:xfrm>
        </p:spPr>
        <p:txBody>
          <a:bodyPr rtlCol="0">
            <a:normAutofit/>
          </a:bodyPr>
          <a:lstStyle/>
          <a:p>
            <a:pPr rtl="0"/>
            <a:r>
              <a:rPr lang="en-GB" sz="3600" kern="100" dirty="0">
                <a:effectLst/>
                <a:latin typeface="Aptos" panose="020B0004020202020204" pitchFamily="34" charset="0"/>
                <a:ea typeface="Aptos" panose="020B0004020202020204" pitchFamily="34" charset="0"/>
                <a:cs typeface="Times New Roman" panose="02020603050405020304" pitchFamily="18" charset="0"/>
              </a:rPr>
              <a:t>Antibiotics</a:t>
            </a:r>
            <a:endParaRPr lang="en-GB" dirty="0"/>
          </a:p>
        </p:txBody>
      </p:sp>
      <p:sp>
        <p:nvSpPr>
          <p:cNvPr id="3" name="Text Placeholder 2"/>
          <p:cNvSpPr>
            <a:spLocks noGrp="1"/>
          </p:cNvSpPr>
          <p:nvPr>
            <p:ph idx="1"/>
          </p:nvPr>
        </p:nvSpPr>
        <p:spPr>
          <a:xfrm>
            <a:off x="707291" y="1738693"/>
            <a:ext cx="10972800" cy="4325112"/>
          </a:xfrm>
        </p:spPr>
        <p:txBody>
          <a:bodyPr vert="horz" lIns="91440" tIns="45720" rIns="91440" bIns="45720" rtlCol="0" anchor="t">
            <a:noAutofit/>
          </a:bodyPr>
          <a:lstStyle/>
          <a:p>
            <a:pPr marL="457200" indent="-457200">
              <a:lnSpc>
                <a:spcPct val="115000"/>
              </a:lnSpc>
            </a:pPr>
            <a:r>
              <a:rPr lang="en-GB" sz="2200" b="1" kern="100" dirty="0">
                <a:effectLst/>
                <a:latin typeface="Aptos"/>
                <a:ea typeface="Aptos" panose="020B0004020202020204" pitchFamily="34" charset="0"/>
                <a:cs typeface="Times New Roman"/>
              </a:rPr>
              <a:t>Trimethoprim</a:t>
            </a:r>
            <a:r>
              <a:rPr lang="en-GB" sz="2200" b="1" kern="100" dirty="0">
                <a:latin typeface="Aptos"/>
                <a:ea typeface="Aptos" panose="020B0004020202020204" pitchFamily="34" charset="0"/>
                <a:cs typeface="Times New Roman"/>
              </a:rPr>
              <a:t> - </a:t>
            </a:r>
            <a:r>
              <a:rPr lang="en-GB" sz="2200" kern="100" dirty="0">
                <a:latin typeface="Aptos"/>
                <a:ea typeface="Aptos" panose="020B0004020202020204" pitchFamily="34" charset="0"/>
                <a:cs typeface="Times New Roman"/>
              </a:rPr>
              <a:t>avoid</a:t>
            </a:r>
            <a:r>
              <a:rPr lang="en-GB" sz="2200" kern="100" dirty="0">
                <a:effectLst/>
                <a:latin typeface="Aptos"/>
                <a:ea typeface="Aptos" panose="020B0004020202020204" pitchFamily="34" charset="0"/>
                <a:cs typeface="Times New Roman"/>
              </a:rPr>
              <a:t> in first trimester (folate antagonist, increased risk of neural tube defects)</a:t>
            </a:r>
          </a:p>
          <a:p>
            <a:pPr marL="457200" indent="-457200">
              <a:lnSpc>
                <a:spcPct val="115000"/>
              </a:lnSpc>
            </a:pPr>
            <a:r>
              <a:rPr lang="en-GB" sz="2200" b="1" kern="100" dirty="0">
                <a:effectLst/>
                <a:latin typeface="Aptos"/>
                <a:ea typeface="Aptos" panose="020B0004020202020204" pitchFamily="34" charset="0"/>
                <a:cs typeface="Times New Roman"/>
              </a:rPr>
              <a:t>Nitrofurantoin</a:t>
            </a:r>
            <a:r>
              <a:rPr lang="en-GB" sz="2200" b="1" kern="100" dirty="0">
                <a:latin typeface="Aptos"/>
                <a:ea typeface="Aptos" panose="020B0004020202020204" pitchFamily="34" charset="0"/>
                <a:cs typeface="Times New Roman"/>
              </a:rPr>
              <a:t> </a:t>
            </a:r>
            <a:r>
              <a:rPr lang="en-GB" sz="2200" kern="100" dirty="0">
                <a:latin typeface="Aptos"/>
                <a:ea typeface="Aptos" panose="020B0004020202020204" pitchFamily="34" charset="0"/>
                <a:cs typeface="Times New Roman"/>
              </a:rPr>
              <a:t>- avoid</a:t>
            </a:r>
            <a:r>
              <a:rPr lang="en-GB" sz="2200" kern="100" dirty="0">
                <a:effectLst/>
                <a:latin typeface="Aptos"/>
                <a:ea typeface="Aptos" panose="020B0004020202020204" pitchFamily="34" charset="0"/>
                <a:cs typeface="Times New Roman"/>
              </a:rPr>
              <a:t> in the third trimester (risk of haemolytic anaemia in baby)</a:t>
            </a:r>
          </a:p>
          <a:p>
            <a:pPr marL="457200" indent="-457200">
              <a:lnSpc>
                <a:spcPct val="115000"/>
              </a:lnSpc>
            </a:pPr>
            <a:r>
              <a:rPr lang="en-GB" sz="2200" b="1" kern="100" dirty="0">
                <a:effectLst/>
                <a:latin typeface="Aptos"/>
                <a:ea typeface="Aptos" panose="020B0004020202020204" pitchFamily="34" charset="0"/>
                <a:cs typeface="Times New Roman"/>
              </a:rPr>
              <a:t>Co-amoxiclav</a:t>
            </a:r>
            <a:r>
              <a:rPr lang="en-GB" sz="2200" kern="100" dirty="0">
                <a:effectLst/>
                <a:latin typeface="Aptos"/>
                <a:ea typeface="Aptos" panose="020B0004020202020204" pitchFamily="34" charset="0"/>
                <a:cs typeface="Times New Roman"/>
              </a:rPr>
              <a:t>- generally avoided in pregnancy, very important to avoid in preterm prelabour rupture of membranes (PPROM) due to increased risk of necrotising enterocolitis in the newborn</a:t>
            </a:r>
          </a:p>
          <a:p>
            <a:pPr marL="457200" indent="-457200">
              <a:lnSpc>
                <a:spcPct val="115000"/>
              </a:lnSpc>
            </a:pPr>
            <a:r>
              <a:rPr lang="en-GB" sz="2200" b="1" kern="100" dirty="0">
                <a:effectLst/>
                <a:latin typeface="Aptos"/>
                <a:ea typeface="Aptos" panose="020B0004020202020204" pitchFamily="34" charset="0"/>
                <a:cs typeface="Times New Roman"/>
              </a:rPr>
              <a:t>Tetracyclines</a:t>
            </a:r>
            <a:r>
              <a:rPr lang="en-GB" sz="2200" kern="100" dirty="0">
                <a:effectLst/>
                <a:latin typeface="Aptos"/>
                <a:ea typeface="Aptos" panose="020B0004020202020204" pitchFamily="34" charset="0"/>
                <a:cs typeface="Times New Roman"/>
              </a:rPr>
              <a:t> </a:t>
            </a:r>
            <a:r>
              <a:rPr lang="en-GB" sz="2200" kern="100" dirty="0">
                <a:latin typeface="Aptos"/>
                <a:ea typeface="Aptos" panose="020B0004020202020204" pitchFamily="34" charset="0"/>
                <a:cs typeface="Times New Roman"/>
              </a:rPr>
              <a:t>- </a:t>
            </a:r>
            <a:r>
              <a:rPr lang="en-GB" sz="2200" kern="100" dirty="0">
                <a:effectLst/>
                <a:latin typeface="Aptos"/>
                <a:ea typeface="Aptos" panose="020B0004020202020204" pitchFamily="34" charset="0"/>
                <a:cs typeface="Times New Roman"/>
              </a:rPr>
              <a:t>can affect bone and teeth development in baby</a:t>
            </a:r>
          </a:p>
          <a:p>
            <a:pPr marL="457200" indent="-457200">
              <a:lnSpc>
                <a:spcPct val="115000"/>
              </a:lnSpc>
              <a:spcAft>
                <a:spcPts val="800"/>
              </a:spcAft>
            </a:pPr>
            <a:r>
              <a:rPr lang="en-GB" sz="2200" b="1" kern="100" dirty="0">
                <a:effectLst/>
                <a:latin typeface="Aptos"/>
                <a:ea typeface="Aptos" panose="020B0004020202020204" pitchFamily="34" charset="0"/>
                <a:cs typeface="Times New Roman"/>
              </a:rPr>
              <a:t>Quinolones</a:t>
            </a:r>
            <a:r>
              <a:rPr lang="en-GB" sz="2200" kern="100" dirty="0">
                <a:effectLst/>
                <a:latin typeface="Aptos"/>
                <a:ea typeface="Aptos" panose="020B0004020202020204" pitchFamily="34" charset="0"/>
                <a:cs typeface="Times New Roman"/>
              </a:rPr>
              <a:t> - theoretical risk of arthropathy for </a:t>
            </a:r>
            <a:r>
              <a:rPr lang="en-GB" sz="2200" kern="100" dirty="0">
                <a:latin typeface="Aptos"/>
                <a:ea typeface="Aptos" panose="020B0004020202020204" pitchFamily="34" charset="0"/>
                <a:cs typeface="Times New Roman"/>
              </a:rPr>
              <a:t>fetus2</a:t>
            </a:r>
          </a:p>
          <a:p>
            <a:pPr marL="0" indent="0">
              <a:lnSpc>
                <a:spcPct val="114999"/>
              </a:lnSpc>
              <a:spcAft>
                <a:spcPts val="800"/>
              </a:spcAft>
              <a:buNone/>
            </a:pPr>
            <a:endParaRPr lang="en-GB" sz="220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2259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D5A06-E216-262B-7FDC-66E7B6112DFC}"/>
              </a:ext>
            </a:extLst>
          </p:cNvPr>
          <p:cNvSpPr>
            <a:spLocks noGrp="1"/>
          </p:cNvSpPr>
          <p:nvPr>
            <p:ph type="title"/>
          </p:nvPr>
        </p:nvSpPr>
        <p:spPr/>
        <p:txBody>
          <a:bodyPr/>
          <a:lstStyle/>
          <a:p>
            <a:r>
              <a:rPr lang="en-GB" dirty="0"/>
              <a:t>Anti-emetics</a:t>
            </a:r>
          </a:p>
        </p:txBody>
      </p:sp>
      <p:sp>
        <p:nvSpPr>
          <p:cNvPr id="3" name="Content Placeholder 2">
            <a:extLst>
              <a:ext uri="{FF2B5EF4-FFF2-40B4-BE49-F238E27FC236}">
                <a16:creationId xmlns:a16="http://schemas.microsoft.com/office/drawing/2014/main" id="{04F43E6F-8C69-B84E-608D-F624B3F7B36B}"/>
              </a:ext>
            </a:extLst>
          </p:cNvPr>
          <p:cNvSpPr>
            <a:spLocks noGrp="1"/>
          </p:cNvSpPr>
          <p:nvPr>
            <p:ph idx="1"/>
          </p:nvPr>
        </p:nvSpPr>
        <p:spPr/>
        <p:txBody>
          <a:bodyPr/>
          <a:lstStyle/>
          <a:p>
            <a:r>
              <a:rPr lang="en-GB" dirty="0"/>
              <a:t>Familiarise yourself with the Nausea and Vomiting in Pregnancy guideline for preferred options</a:t>
            </a:r>
          </a:p>
          <a:p>
            <a:endParaRPr lang="en-GB" dirty="0"/>
          </a:p>
          <a:p>
            <a:r>
              <a:rPr lang="en-GB" dirty="0"/>
              <a:t>Ondansetron – possible small increased risk of orofacial clefts if used before week 11, (background risk = 11 cases per 10,000, with ondansetron = 14 cases per 10,000). Should not be withheld if first-line options are ineffective, see Nausea and Vomiting in Pregnancy guideline for more information. </a:t>
            </a:r>
          </a:p>
        </p:txBody>
      </p:sp>
    </p:spTree>
    <p:extLst>
      <p:ext uri="{BB962C8B-B14F-4D97-AF65-F5344CB8AC3E}">
        <p14:creationId xmlns:p14="http://schemas.microsoft.com/office/powerpoint/2010/main" val="159483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12211-92BB-4555-AD51-E114AC83DB3F}"/>
              </a:ext>
            </a:extLst>
          </p:cNvPr>
          <p:cNvSpPr>
            <a:spLocks noGrp="1"/>
          </p:cNvSpPr>
          <p:nvPr>
            <p:ph type="title"/>
          </p:nvPr>
        </p:nvSpPr>
        <p:spPr/>
        <p:txBody>
          <a:bodyPr/>
          <a:lstStyle/>
          <a:p>
            <a:r>
              <a:rPr lang="en-GB" dirty="0"/>
              <a:t>Antihypertensives</a:t>
            </a:r>
          </a:p>
        </p:txBody>
      </p:sp>
      <p:sp>
        <p:nvSpPr>
          <p:cNvPr id="3" name="Content Placeholder 2">
            <a:extLst>
              <a:ext uri="{FF2B5EF4-FFF2-40B4-BE49-F238E27FC236}">
                <a16:creationId xmlns:a16="http://schemas.microsoft.com/office/drawing/2014/main" id="{BCA53E20-295A-E4B7-F153-8699993FE781}"/>
              </a:ext>
            </a:extLst>
          </p:cNvPr>
          <p:cNvSpPr>
            <a:spLocks noGrp="1"/>
          </p:cNvSpPr>
          <p:nvPr>
            <p:ph idx="1"/>
          </p:nvPr>
        </p:nvSpPr>
        <p:spPr/>
        <p:txBody>
          <a:bodyPr>
            <a:normAutofit fontScale="92500"/>
          </a:bodyPr>
          <a:lstStyle/>
          <a:p>
            <a:r>
              <a:rPr lang="en-GB" dirty="0"/>
              <a:t>See Hypertension guideline for preferred options in pregnancy and breastfeeding</a:t>
            </a:r>
          </a:p>
          <a:p>
            <a:pPr marL="457200" indent="-457200">
              <a:lnSpc>
                <a:spcPct val="115000"/>
              </a:lnSpc>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ACE-inhibitors</a:t>
            </a:r>
            <a:r>
              <a:rPr lang="en-GB" b="1" kern="100" dirty="0">
                <a:latin typeface="Aptos" panose="020B0004020202020204" pitchFamily="34" charset="0"/>
                <a:ea typeface="Aptos" panose="020B0004020202020204" pitchFamily="34" charset="0"/>
                <a:cs typeface="Times New Roman" panose="02020603050405020304" pitchFamily="18" charset="0"/>
              </a:rPr>
              <a:t> e.g., lisinopril </a:t>
            </a:r>
            <a:r>
              <a:rPr lang="en-GB" kern="100" dirty="0">
                <a:latin typeface="Aptos" panose="020B0004020202020204" pitchFamily="34" charset="0"/>
                <a:ea typeface="Aptos" panose="020B0004020202020204" pitchFamily="34" charset="0"/>
                <a:cs typeface="Times New Roman" panose="02020603050405020304" pitchFamily="18" charset="0"/>
              </a:rPr>
              <a:t>- </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risk of </a:t>
            </a:r>
            <a:r>
              <a:rPr lang="en-GB" sz="2800" kern="100" dirty="0" err="1">
                <a:effectLst/>
                <a:latin typeface="Aptos" panose="020B0004020202020204" pitchFamily="34" charset="0"/>
                <a:ea typeface="Aptos" panose="020B0004020202020204" pitchFamily="34" charset="0"/>
                <a:cs typeface="Times New Roman" panose="02020603050405020304" pitchFamily="18" charset="0"/>
              </a:rPr>
              <a:t>fetal</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urinary tract abnormalities</a:t>
            </a:r>
          </a:p>
          <a:p>
            <a:pPr marL="457200" indent="-457200">
              <a:lnSpc>
                <a:spcPct val="115000"/>
              </a:lnSpc>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Angiotensin receptor blockers e.g.</a:t>
            </a:r>
            <a:r>
              <a:rPr lang="en-GB" b="1" kern="100" dirty="0">
                <a:latin typeface="Aptos" panose="020B0004020202020204" pitchFamily="34" charset="0"/>
                <a:ea typeface="Aptos" panose="020B0004020202020204" pitchFamily="34" charset="0"/>
                <a:cs typeface="Times New Roman" panose="02020603050405020304" pitchFamily="18" charset="0"/>
              </a:rPr>
              <a:t>, candesartan</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 risk of </a:t>
            </a:r>
            <a:r>
              <a:rPr lang="en-GB" sz="2800" kern="100" dirty="0" err="1">
                <a:effectLst/>
                <a:latin typeface="Aptos" panose="020B0004020202020204" pitchFamily="34" charset="0"/>
                <a:ea typeface="Aptos" panose="020B0004020202020204" pitchFamily="34" charset="0"/>
                <a:cs typeface="Times New Roman" panose="02020603050405020304" pitchFamily="18" charset="0"/>
              </a:rPr>
              <a:t>fetal</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renal dysfunction, lung hypoplasia, skeletal malformations</a:t>
            </a:r>
          </a:p>
          <a:p>
            <a:pPr marL="457200" indent="-457200">
              <a:lnSpc>
                <a:spcPct val="115000"/>
              </a:lnSpc>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Diuretics</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 risk of congenital anomalies and neonatal complications</a:t>
            </a:r>
          </a:p>
          <a:p>
            <a:pPr marL="457200" indent="-457200">
              <a:lnSpc>
                <a:spcPct val="115000"/>
              </a:lnSpc>
            </a:pPr>
            <a:r>
              <a:rPr lang="en-GB" b="1" kern="100" dirty="0">
                <a:latin typeface="Aptos" panose="020B0004020202020204" pitchFamily="34" charset="0"/>
                <a:cs typeface="Times New Roman" panose="02020603050405020304" pitchFamily="18" charset="0"/>
              </a:rPr>
              <a:t>Beta-blockers</a:t>
            </a:r>
            <a:r>
              <a:rPr lang="en-GB" kern="100" dirty="0">
                <a:latin typeface="Aptos" panose="020B0004020202020204" pitchFamily="34" charset="0"/>
                <a:cs typeface="Times New Roman" panose="02020603050405020304" pitchFamily="18" charset="0"/>
              </a:rPr>
              <a:t> – labetalol is preferred but others may be used in certain situations</a:t>
            </a:r>
            <a:endParaRPr lang="en-GB" dirty="0"/>
          </a:p>
        </p:txBody>
      </p:sp>
    </p:spTree>
    <p:extLst>
      <p:ext uri="{BB962C8B-B14F-4D97-AF65-F5344CB8AC3E}">
        <p14:creationId xmlns:p14="http://schemas.microsoft.com/office/powerpoint/2010/main" val="4130847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FA266-48D3-1008-C625-C9B37C4B23F7}"/>
              </a:ext>
            </a:extLst>
          </p:cNvPr>
          <p:cNvSpPr>
            <a:spLocks noGrp="1"/>
          </p:cNvSpPr>
          <p:nvPr>
            <p:ph type="title"/>
          </p:nvPr>
        </p:nvSpPr>
        <p:spPr>
          <a:xfrm>
            <a:off x="423985" y="246003"/>
            <a:ext cx="11061518" cy="1233488"/>
          </a:xfrm>
        </p:spPr>
        <p:txBody>
          <a:bodyPr/>
          <a:lstStyle/>
          <a:p>
            <a:r>
              <a:rPr lang="en-GB" dirty="0"/>
              <a:t>NSAIDS</a:t>
            </a:r>
          </a:p>
        </p:txBody>
      </p:sp>
      <p:sp>
        <p:nvSpPr>
          <p:cNvPr id="3" name="Content Placeholder 2">
            <a:extLst>
              <a:ext uri="{FF2B5EF4-FFF2-40B4-BE49-F238E27FC236}">
                <a16:creationId xmlns:a16="http://schemas.microsoft.com/office/drawing/2014/main" id="{5A7DF3A9-5E7E-2BA2-98B6-90294613368A}"/>
              </a:ext>
            </a:extLst>
          </p:cNvPr>
          <p:cNvSpPr>
            <a:spLocks noGrp="1"/>
          </p:cNvSpPr>
          <p:nvPr>
            <p:ph idx="1"/>
          </p:nvPr>
        </p:nvSpPr>
        <p:spPr>
          <a:xfrm>
            <a:off x="423985" y="1567862"/>
            <a:ext cx="11061518" cy="3956179"/>
          </a:xfrm>
        </p:spPr>
        <p:txBody>
          <a:bodyPr vert="horz" lIns="0" tIns="0" rIns="0" bIns="0" rtlCol="0" anchor="t">
            <a:normAutofit/>
          </a:bodyPr>
          <a:lstStyle/>
          <a:p>
            <a:r>
              <a:rPr lang="en-GB" sz="2200" kern="100" dirty="0">
                <a:effectLst/>
                <a:latin typeface="Aptos"/>
                <a:ea typeface="Aptos" panose="020B0004020202020204" pitchFamily="34" charset="0"/>
                <a:cs typeface="Times New Roman"/>
              </a:rPr>
              <a:t>Avoid NSAIDs (e.g., ibuprofen, diclofenac, naproxen) in pregnancy, especially after 20 weeks due to risk of </a:t>
            </a:r>
            <a:r>
              <a:rPr lang="en-GB" sz="2200" kern="100" err="1">
                <a:effectLst/>
                <a:latin typeface="Aptos"/>
                <a:ea typeface="Aptos" panose="020B0004020202020204" pitchFamily="34" charset="0"/>
                <a:cs typeface="Times New Roman"/>
              </a:rPr>
              <a:t>fetal</a:t>
            </a:r>
            <a:r>
              <a:rPr lang="en-GB" sz="2200" kern="100" dirty="0">
                <a:effectLst/>
                <a:latin typeface="Aptos"/>
                <a:ea typeface="Aptos" panose="020B0004020202020204" pitchFamily="34" charset="0"/>
                <a:cs typeface="Times New Roman"/>
              </a:rPr>
              <a:t> renal dysfunction, premature closure of ductus arteriosus</a:t>
            </a:r>
          </a:p>
          <a:p>
            <a:r>
              <a:rPr lang="en-GB" sz="2200" kern="100" dirty="0">
                <a:effectLst/>
                <a:latin typeface="Aptos"/>
                <a:ea typeface="Aptos" panose="020B0004020202020204" pitchFamily="34" charset="0"/>
                <a:cs typeface="Times New Roman"/>
              </a:rPr>
              <a:t>Contraindicated </a:t>
            </a:r>
            <a:r>
              <a:rPr lang="en-GB" sz="2200" kern="100" dirty="0">
                <a:latin typeface="Aptos"/>
                <a:ea typeface="Aptos" panose="020B0004020202020204" pitchFamily="34" charset="0"/>
                <a:cs typeface="Times New Roman"/>
              </a:rPr>
              <a:t>after 28 weeks</a:t>
            </a:r>
            <a:endParaRPr lang="en-GB" sz="2200" kern="100" dirty="0">
              <a:effectLst/>
              <a:latin typeface="Aptos"/>
              <a:ea typeface="Aptos" panose="020B0004020202020204" pitchFamily="34" charset="0"/>
              <a:cs typeface="Times New Roman"/>
            </a:endParaRPr>
          </a:p>
          <a:p>
            <a:r>
              <a:rPr lang="en-GB" sz="2200" kern="100" dirty="0">
                <a:effectLst/>
                <a:latin typeface="Aptos"/>
                <a:ea typeface="Aptos" panose="020B0004020202020204" pitchFamily="34" charset="0"/>
                <a:cs typeface="Times New Roman"/>
              </a:rPr>
              <a:t>If use of an NSAID after week 20 of pregnancy is considered necessary, prescribe at the lowest effective dose for </a:t>
            </a:r>
            <a:r>
              <a:rPr lang="en-GB" sz="2200" kern="100" dirty="0">
                <a:latin typeface="Aptos"/>
                <a:ea typeface="Aptos" panose="020B0004020202020204" pitchFamily="34" charset="0"/>
                <a:cs typeface="Times New Roman"/>
              </a:rPr>
              <a:t>no more than 3 days </a:t>
            </a:r>
            <a:r>
              <a:rPr lang="en-GB" sz="2200" kern="100" dirty="0">
                <a:effectLst/>
                <a:latin typeface="Aptos"/>
                <a:ea typeface="Aptos" panose="020B0004020202020204" pitchFamily="34" charset="0"/>
                <a:cs typeface="Times New Roman"/>
              </a:rPr>
              <a:t>and consider additional monitoring if used for longer than this</a:t>
            </a:r>
          </a:p>
          <a:p>
            <a:r>
              <a:rPr lang="en-GB" sz="2200" kern="100" dirty="0">
                <a:latin typeface="Aptos"/>
                <a:ea typeface="Aptos" panose="020B0004020202020204" pitchFamily="34" charset="0"/>
                <a:cs typeface="Times New Roman"/>
              </a:rPr>
              <a:t>This warning </a:t>
            </a:r>
            <a:r>
              <a:rPr lang="en-GB" sz="2200" b="1" kern="100" dirty="0">
                <a:latin typeface="Aptos"/>
                <a:ea typeface="Aptos" panose="020B0004020202020204" pitchFamily="34" charset="0"/>
                <a:cs typeface="Times New Roman"/>
              </a:rPr>
              <a:t>does not </a:t>
            </a:r>
            <a:r>
              <a:rPr lang="en-GB" sz="2200" kern="100" dirty="0">
                <a:latin typeface="Aptos"/>
                <a:ea typeface="Aptos" panose="020B0004020202020204" pitchFamily="34" charset="0"/>
                <a:cs typeface="Times New Roman"/>
              </a:rPr>
              <a:t>apply to low</a:t>
            </a:r>
            <a:r>
              <a:rPr lang="en-GB" sz="2200" kern="100" dirty="0">
                <a:effectLst/>
                <a:latin typeface="Aptos"/>
                <a:ea typeface="Aptos" panose="020B0004020202020204" pitchFamily="34" charset="0"/>
                <a:cs typeface="Times New Roman"/>
              </a:rPr>
              <a:t> dose aspirin (150mg) used in pregnancy for prevention of PET</a:t>
            </a:r>
          </a:p>
        </p:txBody>
      </p:sp>
    </p:spTree>
    <p:extLst>
      <p:ext uri="{BB962C8B-B14F-4D97-AF65-F5344CB8AC3E}">
        <p14:creationId xmlns:p14="http://schemas.microsoft.com/office/powerpoint/2010/main" val="3971606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F812-F131-909D-F55C-82E361E85324}"/>
              </a:ext>
            </a:extLst>
          </p:cNvPr>
          <p:cNvSpPr>
            <a:spLocks noGrp="1"/>
          </p:cNvSpPr>
          <p:nvPr>
            <p:ph type="title"/>
          </p:nvPr>
        </p:nvSpPr>
        <p:spPr/>
        <p:txBody>
          <a:bodyPr/>
          <a:lstStyle/>
          <a:p>
            <a:r>
              <a:rPr lang="en-GB" dirty="0"/>
              <a:t>Prescribing in Breastfeeding</a:t>
            </a:r>
          </a:p>
        </p:txBody>
      </p:sp>
      <p:sp>
        <p:nvSpPr>
          <p:cNvPr id="3" name="Content Placeholder 2">
            <a:extLst>
              <a:ext uri="{FF2B5EF4-FFF2-40B4-BE49-F238E27FC236}">
                <a16:creationId xmlns:a16="http://schemas.microsoft.com/office/drawing/2014/main" id="{2476A53F-DB80-F9B8-9C2B-AF9C922053D6}"/>
              </a:ext>
            </a:extLst>
          </p:cNvPr>
          <p:cNvSpPr>
            <a:spLocks noGrp="1"/>
          </p:cNvSpPr>
          <p:nvPr>
            <p:ph idx="1"/>
          </p:nvPr>
        </p:nvSpPr>
        <p:spPr>
          <a:xfrm>
            <a:off x="609600" y="2108022"/>
            <a:ext cx="10972800" cy="4325112"/>
          </a:xfrm>
        </p:spPr>
        <p:txBody>
          <a:bodyPr>
            <a:normAutofit/>
          </a:bodyPr>
          <a:lstStyle/>
          <a:p>
            <a:pPr marL="109728" indent="0">
              <a:buNone/>
            </a:pPr>
            <a:r>
              <a:rPr lang="en-GB" dirty="0"/>
              <a:t>Don’t rely on the BNF!</a:t>
            </a:r>
          </a:p>
          <a:p>
            <a:pPr marL="109728" indent="0">
              <a:buNone/>
            </a:pPr>
            <a:endParaRPr lang="en-GB" dirty="0"/>
          </a:p>
          <a:p>
            <a:pPr marL="109728" indent="0">
              <a:buNone/>
            </a:pPr>
            <a:r>
              <a:rPr lang="en-GB" dirty="0"/>
              <a:t>Useful resources:</a:t>
            </a:r>
          </a:p>
          <a:p>
            <a:r>
              <a:rPr lang="en-GB" dirty="0"/>
              <a:t>Specialist Pharmacy Service (UKDILAS) </a:t>
            </a:r>
            <a:r>
              <a:rPr lang="en-GB" dirty="0">
                <a:hlinkClick r:id="rId2"/>
              </a:rPr>
              <a:t>https://www.sps.nhs.uk/home/guidance/safety-in-breastfeeding/</a:t>
            </a:r>
            <a:r>
              <a:rPr lang="en-GB" dirty="0"/>
              <a:t> </a:t>
            </a:r>
          </a:p>
          <a:p>
            <a:r>
              <a:rPr lang="en-GB" dirty="0"/>
              <a:t>E-</a:t>
            </a:r>
            <a:r>
              <a:rPr lang="en-GB" dirty="0" err="1"/>
              <a:t>Lactancia</a:t>
            </a:r>
            <a:r>
              <a:rPr lang="en-GB" dirty="0"/>
              <a:t> </a:t>
            </a:r>
            <a:r>
              <a:rPr lang="en-GB" dirty="0">
                <a:hlinkClick r:id="rId3"/>
              </a:rPr>
              <a:t>https://e-lactancia.org/</a:t>
            </a:r>
            <a:r>
              <a:rPr lang="en-GB" dirty="0"/>
              <a:t> </a:t>
            </a:r>
          </a:p>
          <a:p>
            <a:r>
              <a:rPr lang="en-GB" dirty="0" err="1"/>
              <a:t>LactMed</a:t>
            </a:r>
            <a:r>
              <a:rPr lang="en-GB" dirty="0"/>
              <a:t> </a:t>
            </a:r>
            <a:r>
              <a:rPr lang="en-GB" dirty="0">
                <a:hlinkClick r:id="rId4"/>
              </a:rPr>
              <a:t>https://www.ncbi.nlm.nih.gov/books/NBK501922/</a:t>
            </a:r>
            <a:r>
              <a:rPr lang="en-GB" dirty="0"/>
              <a:t> </a:t>
            </a:r>
          </a:p>
          <a:p>
            <a:endParaRPr lang="en-GB" dirty="0"/>
          </a:p>
          <a:p>
            <a:pPr marL="109728" indent="0">
              <a:buNone/>
            </a:pPr>
            <a:r>
              <a:rPr lang="en-GB" dirty="0"/>
              <a:t>Please get a second check before advising against breastfeeding </a:t>
            </a:r>
          </a:p>
        </p:txBody>
      </p:sp>
    </p:spTree>
    <p:extLst>
      <p:ext uri="{BB962C8B-B14F-4D97-AF65-F5344CB8AC3E}">
        <p14:creationId xmlns:p14="http://schemas.microsoft.com/office/powerpoint/2010/main" val="233611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709" y="129931"/>
            <a:ext cx="10466053" cy="681527"/>
          </a:xfrm>
        </p:spPr>
        <p:txBody>
          <a:bodyPr rtlCol="0">
            <a:normAutofit/>
          </a:bodyPr>
          <a:lstStyle/>
          <a:p>
            <a:pPr rtl="0"/>
            <a:r>
              <a:rPr lang="en-GB" sz="4000" kern="100" dirty="0">
                <a:effectLst/>
                <a:latin typeface="Avenir Next LT Pro"/>
                <a:ea typeface="Aptos" panose="020B0004020202020204" pitchFamily="34" charset="0"/>
                <a:cs typeface="Times New Roman"/>
              </a:rPr>
              <a:t>Discharge Medicines</a:t>
            </a:r>
            <a:endParaRPr lang="en-GB" sz="4000" kern="100" dirty="0">
              <a:latin typeface="Avenir Next LT Pro"/>
              <a:cs typeface="Times New Roman"/>
            </a:endParaRPr>
          </a:p>
        </p:txBody>
      </p:sp>
      <p:sp>
        <p:nvSpPr>
          <p:cNvPr id="4" name="Text Placeholder 3"/>
          <p:cNvSpPr>
            <a:spLocks noGrp="1"/>
          </p:cNvSpPr>
          <p:nvPr>
            <p:ph sz="half" idx="1"/>
          </p:nvPr>
        </p:nvSpPr>
        <p:spPr>
          <a:xfrm>
            <a:off x="550984" y="1086338"/>
            <a:ext cx="10574215" cy="4478217"/>
          </a:xfrm>
        </p:spPr>
        <p:txBody>
          <a:bodyPr vert="horz" lIns="91440" tIns="45720" rIns="91440" bIns="45720" rtlCol="0" anchor="t">
            <a:normAutofit fontScale="85000" lnSpcReduction="20000"/>
          </a:bodyPr>
          <a:lstStyle/>
          <a:p>
            <a:pPr marL="0" indent="0">
              <a:lnSpc>
                <a:spcPct val="115000"/>
              </a:lnSpc>
              <a:spcAft>
                <a:spcPts val="800"/>
              </a:spcAft>
              <a:buNone/>
            </a:pPr>
            <a:r>
              <a:rPr lang="en-GB" sz="2000" kern="100" dirty="0">
                <a:latin typeface="Aptos" panose="020B0004020202020204" pitchFamily="34" charset="0"/>
                <a:ea typeface="Aptos" panose="020B0004020202020204" pitchFamily="34" charset="0"/>
                <a:cs typeface="Times New Roman" panose="02020603050405020304" pitchFamily="18" charset="0"/>
              </a:rPr>
              <a:t>Different medicines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are prescribed on discharge </a:t>
            </a:r>
            <a:r>
              <a:rPr lang="en-GB" kern="100" dirty="0">
                <a:latin typeface="Aptos" panose="020B0004020202020204" pitchFamily="34" charset="0"/>
                <a:ea typeface="Aptos" panose="020B0004020202020204" pitchFamily="34" charset="0"/>
                <a:cs typeface="Times New Roman" panose="02020603050405020304" pitchFamily="18" charset="0"/>
              </a:rPr>
              <a:t>depending on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the type of birth:</a:t>
            </a:r>
          </a:p>
          <a:p>
            <a:pPr marL="342900" lvl="0" indent="-342900">
              <a:lnSpc>
                <a:spcPct val="115000"/>
              </a:lnSpc>
              <a:buFont typeface="+mj-lt"/>
              <a:buAutoNum type="arabicPeriod"/>
            </a:pPr>
            <a:r>
              <a:rPr lang="en-GB" sz="2000" kern="100" dirty="0">
                <a:effectLst/>
                <a:latin typeface="Aptos"/>
                <a:ea typeface="Aptos" panose="020B0004020202020204" pitchFamily="34" charset="0"/>
                <a:cs typeface="Times New Roman"/>
              </a:rPr>
              <a:t>Caesarean section- Paracetamol + </a:t>
            </a:r>
            <a:r>
              <a:rPr lang="en-GB" kern="100" dirty="0">
                <a:latin typeface="Aptos"/>
                <a:ea typeface="Aptos" panose="020B0004020202020204" pitchFamily="34" charset="0"/>
                <a:cs typeface="Times New Roman"/>
              </a:rPr>
              <a:t>Ibuprofen</a:t>
            </a:r>
            <a:r>
              <a:rPr lang="en-GB" sz="2000" kern="100" dirty="0">
                <a:latin typeface="Aptos"/>
                <a:ea typeface="Aptos" panose="020B0004020202020204" pitchFamily="34" charset="0"/>
                <a:cs typeface="Times New Roman"/>
              </a:rPr>
              <a:t>+</a:t>
            </a:r>
            <a:r>
              <a:rPr lang="en-GB" sz="2000" kern="100" dirty="0">
                <a:effectLst/>
                <a:latin typeface="Aptos"/>
                <a:ea typeface="Aptos" panose="020B0004020202020204" pitchFamily="34" charset="0"/>
                <a:cs typeface="Times New Roman"/>
              </a:rPr>
              <a:t> </a:t>
            </a:r>
            <a:r>
              <a:rPr lang="en-GB" kern="100" dirty="0">
                <a:latin typeface="Aptos"/>
                <a:ea typeface="Aptos" panose="020B0004020202020204" pitchFamily="34" charset="0"/>
                <a:cs typeface="Times New Roman"/>
              </a:rPr>
              <a:t> oral morphine solution </a:t>
            </a:r>
            <a:r>
              <a:rPr lang="en-GB" sz="2000" kern="100" dirty="0">
                <a:effectLst/>
                <a:latin typeface="Aptos"/>
                <a:ea typeface="Aptos" panose="020B0004020202020204" pitchFamily="34" charset="0"/>
                <a:cs typeface="Times New Roman"/>
              </a:rPr>
              <a:t>+ laxatives + LMWH </a:t>
            </a:r>
          </a:p>
          <a:p>
            <a:pPr marL="342900" lvl="0" indent="-342900">
              <a:lnSpc>
                <a:spcPct val="115000"/>
              </a:lnSpc>
              <a:buFont typeface="+mj-lt"/>
              <a:buAutoNum type="arabicPeriod"/>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Spontaneous vaginal delivery- Paracetamol + Ibuprofen (if required)</a:t>
            </a:r>
          </a:p>
          <a:p>
            <a:pPr marL="342900" lvl="0" indent="-342900">
              <a:lnSpc>
                <a:spcPct val="115000"/>
              </a:lnSpc>
              <a:buFont typeface="+mj-lt"/>
              <a:buAutoNum type="arabicPeriod"/>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Instrumental delivery- Paracetamol </a:t>
            </a:r>
            <a:r>
              <a:rPr lang="en-GB" sz="2000" kern="100" dirty="0">
                <a:latin typeface="Aptos" panose="020B0004020202020204" pitchFamily="34" charset="0"/>
                <a:ea typeface="Aptos" panose="020B0004020202020204" pitchFamily="34" charset="0"/>
                <a:cs typeface="Times New Roman" panose="02020603050405020304" pitchFamily="18" charset="0"/>
              </a:rPr>
              <a:t>+</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Ibuprofen + Dihydrocodeine (if required)</a:t>
            </a:r>
          </a:p>
          <a:p>
            <a:pPr marL="342900" lvl="0" indent="-342900">
              <a:lnSpc>
                <a:spcPct val="115000"/>
              </a:lnSpc>
              <a:buFont typeface="+mj-lt"/>
              <a:buAutoNum type="arabicPeriod"/>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3</a:t>
            </a:r>
            <a:r>
              <a:rPr lang="en-GB" sz="2000" kern="100" baseline="30000" dirty="0">
                <a:effectLst/>
                <a:latin typeface="Aptos" panose="020B0004020202020204" pitchFamily="34" charset="0"/>
                <a:ea typeface="Aptos" panose="020B0004020202020204" pitchFamily="34" charset="0"/>
                <a:cs typeface="Times New Roman" panose="02020603050405020304" pitchFamily="18" charset="0"/>
              </a:rPr>
              <a:t>rd</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/4</a:t>
            </a:r>
            <a:r>
              <a:rPr lang="en-GB" sz="20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degree tear- Paracetamol + Dihydrocodeine </a:t>
            </a:r>
            <a:r>
              <a:rPr lang="en-GB" sz="2000" kern="100" dirty="0">
                <a:latin typeface="Aptos" panose="020B0004020202020204" pitchFamily="34" charset="0"/>
                <a:ea typeface="Aptos" panose="020B0004020202020204" pitchFamily="34" charset="0"/>
                <a:cs typeface="Times New Roman" panose="02020603050405020304" pitchFamily="18" charset="0"/>
              </a:rPr>
              <a:t>+</a:t>
            </a:r>
            <a:r>
              <a:rPr lang="en-GB" sz="2000" b="1" kern="100" dirty="0">
                <a:effectLst/>
                <a:latin typeface="Aptos" panose="020B0004020202020204" pitchFamily="34" charset="0"/>
                <a:ea typeface="Aptos" panose="020B0004020202020204" pitchFamily="34" charset="0"/>
                <a:cs typeface="Times New Roman" panose="02020603050405020304" pitchFamily="18" charset="0"/>
              </a:rPr>
              <a:t> antibiotics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a:t>
            </a:r>
            <a:r>
              <a:rPr lang="en-GB" sz="2000" b="1" kern="100" dirty="0">
                <a:effectLst/>
                <a:latin typeface="Aptos" panose="020B0004020202020204" pitchFamily="34" charset="0"/>
                <a:ea typeface="Aptos" panose="020B0004020202020204" pitchFamily="34" charset="0"/>
                <a:cs typeface="Times New Roman" panose="02020603050405020304" pitchFamily="18" charset="0"/>
              </a:rPr>
              <a:t> laxatives</a:t>
            </a:r>
          </a:p>
          <a:p>
            <a:pPr marL="0" indent="0">
              <a:lnSpc>
                <a:spcPct val="115000"/>
              </a:lnSpc>
              <a:buNone/>
            </a:pP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buNone/>
            </a:pPr>
            <a:r>
              <a:rPr lang="en-GB" sz="2000" kern="100" dirty="0">
                <a:effectLst/>
                <a:latin typeface="Aptos"/>
                <a:ea typeface="Aptos" panose="020B0004020202020204" pitchFamily="34" charset="0"/>
                <a:cs typeface="Times New Roman"/>
              </a:rPr>
              <a:t>Check </a:t>
            </a:r>
            <a:r>
              <a:rPr lang="en-GB" sz="2000" b="1" kern="100" dirty="0">
                <a:effectLst/>
                <a:latin typeface="Aptos"/>
                <a:ea typeface="Aptos" panose="020B0004020202020204" pitchFamily="34" charset="0"/>
                <a:cs typeface="Times New Roman"/>
              </a:rPr>
              <a:t>VTE score </a:t>
            </a:r>
            <a:r>
              <a:rPr lang="en-GB" sz="2000" kern="100" dirty="0">
                <a:effectLst/>
                <a:latin typeface="Aptos"/>
                <a:ea typeface="Aptos" panose="020B0004020202020204" pitchFamily="34" charset="0"/>
                <a:cs typeface="Times New Roman"/>
              </a:rPr>
              <a:t>has been calculated correctly and prescribe </a:t>
            </a:r>
            <a:r>
              <a:rPr lang="en-GB" b="1" kern="100" dirty="0">
                <a:latin typeface="Aptos"/>
                <a:ea typeface="Aptos" panose="020B0004020202020204" pitchFamily="34" charset="0"/>
                <a:cs typeface="Times New Roman"/>
              </a:rPr>
              <a:t>LMWH </a:t>
            </a:r>
            <a:r>
              <a:rPr lang="en-GB" kern="100" dirty="0">
                <a:latin typeface="Aptos"/>
                <a:ea typeface="Aptos" panose="020B0004020202020204" pitchFamily="34" charset="0"/>
                <a:cs typeface="Times New Roman"/>
              </a:rPr>
              <a:t>for</a:t>
            </a:r>
            <a:r>
              <a:rPr lang="en-GB" sz="2000" kern="100" dirty="0">
                <a:latin typeface="Aptos"/>
                <a:ea typeface="Aptos" panose="020B0004020202020204" pitchFamily="34" charset="0"/>
                <a:cs typeface="Times New Roman"/>
              </a:rPr>
              <a:t> correct duration (10 days or 6 weeks) if indicated – ensure duration is clearly documented on IDL</a:t>
            </a:r>
          </a:p>
          <a:p>
            <a:pPr marL="0" lvl="0" indent="0">
              <a:lnSpc>
                <a:spcPct val="115000"/>
              </a:lnSpc>
              <a:buNone/>
            </a:pP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15000"/>
              </a:lnSpc>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All patients receive </a:t>
            </a:r>
            <a:r>
              <a:rPr lang="en-GB" kern="100" dirty="0">
                <a:latin typeface="Aptos" panose="020B0004020202020204" pitchFamily="34" charset="0"/>
                <a:ea typeface="Aptos" panose="020B0004020202020204" pitchFamily="34" charset="0"/>
                <a:cs typeface="Times New Roman" panose="02020603050405020304" pitchFamily="18" charset="0"/>
              </a:rPr>
              <a:t>oral iron (ferrous sulphate)</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as per PRAMS (Pregnancy Anaemia Management Scotland) – follow the antenatal and postnatal flowcharts at </a:t>
            </a:r>
            <a:r>
              <a:rPr lang="en-GB" sz="2000" kern="100" dirty="0">
                <a:effectLst/>
                <a:latin typeface="Aptos" panose="020B0004020202020204" pitchFamily="34" charset="0"/>
                <a:ea typeface="Aptos" panose="020B0004020202020204" pitchFamily="34" charset="0"/>
                <a:cs typeface="Times New Roman" panose="02020603050405020304" pitchFamily="18" charset="0"/>
                <a:hlinkClick r:id="rId3"/>
              </a:rPr>
              <a:t>http://intranet.lothian.scot.nhs.uk/Directory/ReproductiveMedicine/PoliciesAndGuidelines/Documents/SOP/PRAMS%20SOP.pdf</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14999"/>
              </a:lnSpc>
              <a:buNone/>
            </a:pPr>
            <a:endParaRPr lang="en-GB" kern="100" dirty="0">
              <a:latin typeface="Aptos"/>
              <a:ea typeface="Aptos" panose="020B0004020202020204" pitchFamily="34" charset="0"/>
              <a:cs typeface="Times New Roman"/>
            </a:endParaRPr>
          </a:p>
          <a:p>
            <a:pPr marL="0" lvl="0" indent="0">
              <a:lnSpc>
                <a:spcPct val="115000"/>
              </a:lnSpc>
              <a:spcAft>
                <a:spcPts val="800"/>
              </a:spcAft>
              <a:buNone/>
            </a:pPr>
            <a:r>
              <a:rPr lang="en-GB" sz="2000" b="1" kern="100" dirty="0">
                <a:latin typeface="Aptos" panose="020B0004020202020204" pitchFamily="34" charset="0"/>
                <a:ea typeface="Aptos" panose="020B0004020202020204" pitchFamily="34" charset="0"/>
                <a:cs typeface="Times New Roman" panose="02020603050405020304" pitchFamily="18" charset="0"/>
              </a:rPr>
              <a:t>P</a:t>
            </a:r>
            <a:r>
              <a:rPr lang="en-GB" sz="2000" b="1" kern="100" dirty="0">
                <a:effectLst/>
                <a:latin typeface="Aptos" panose="020B0004020202020204" pitchFamily="34" charset="0"/>
                <a:ea typeface="Aptos" panose="020B0004020202020204" pitchFamily="34" charset="0"/>
                <a:cs typeface="Times New Roman" panose="02020603050405020304" pitchFamily="18" charset="0"/>
              </a:rPr>
              <a:t>ostpartum contraception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ask during postnatal ward round if possible. </a:t>
            </a:r>
          </a:p>
          <a:p>
            <a:pPr indent="-255905"/>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41199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D49BA-B588-D931-81DC-EF0E17B9AE7D}"/>
              </a:ext>
            </a:extLst>
          </p:cNvPr>
          <p:cNvSpPr>
            <a:spLocks noGrp="1"/>
          </p:cNvSpPr>
          <p:nvPr>
            <p:ph type="title"/>
          </p:nvPr>
        </p:nvSpPr>
        <p:spPr/>
        <p:txBody>
          <a:bodyPr>
            <a:normAutofit/>
          </a:bodyPr>
          <a:lstStyle/>
          <a:p>
            <a:r>
              <a:rPr lang="en-GB" sz="3200" dirty="0"/>
              <a:t>Top Tips for Discharge Letters</a:t>
            </a:r>
          </a:p>
        </p:txBody>
      </p:sp>
      <p:sp>
        <p:nvSpPr>
          <p:cNvPr id="3" name="Content Placeholder 2">
            <a:extLst>
              <a:ext uri="{FF2B5EF4-FFF2-40B4-BE49-F238E27FC236}">
                <a16:creationId xmlns:a16="http://schemas.microsoft.com/office/drawing/2014/main" id="{9DA592FB-1600-30CD-3FAE-0495C89EEC22}"/>
              </a:ext>
            </a:extLst>
          </p:cNvPr>
          <p:cNvSpPr>
            <a:spLocks noGrp="1"/>
          </p:cNvSpPr>
          <p:nvPr>
            <p:ph idx="1"/>
          </p:nvPr>
        </p:nvSpPr>
        <p:spPr/>
        <p:txBody>
          <a:bodyPr vert="horz" lIns="0" tIns="0" rIns="0" bIns="0" rtlCol="0" anchor="t">
            <a:normAutofit/>
          </a:bodyPr>
          <a:lstStyle/>
          <a:p>
            <a:r>
              <a:rPr lang="en-GB" sz="2400" kern="100" dirty="0">
                <a:latin typeface="Aptos"/>
                <a:ea typeface="Aptos" panose="020B0004020202020204" pitchFamily="34" charset="0"/>
                <a:cs typeface="Times New Roman"/>
              </a:rPr>
              <a:t>Reduce ibuprofen frequency to three times daily</a:t>
            </a:r>
          </a:p>
          <a:p>
            <a:r>
              <a:rPr lang="en-GB" sz="2400" kern="100" dirty="0">
                <a:latin typeface="Aptos"/>
                <a:ea typeface="Aptos" panose="020B0004020202020204" pitchFamily="34" charset="0"/>
                <a:cs typeface="Times New Roman"/>
              </a:rPr>
              <a:t>Reduce oral morphine solution frequency to 4-6 hourly </a:t>
            </a:r>
          </a:p>
          <a:p>
            <a:r>
              <a:rPr lang="en-GB" sz="2400" kern="100" dirty="0">
                <a:latin typeface="Aptos"/>
                <a:ea typeface="Aptos" panose="020B0004020202020204" pitchFamily="34" charset="0"/>
                <a:cs typeface="Times New Roman"/>
              </a:rPr>
              <a:t>Remember to </a:t>
            </a:r>
            <a:r>
              <a:rPr lang="en-GB" sz="2400" b="1" kern="100" dirty="0">
                <a:latin typeface="Aptos"/>
                <a:ea typeface="Aptos" panose="020B0004020202020204" pitchFamily="34" charset="0"/>
                <a:cs typeface="Times New Roman"/>
              </a:rPr>
              <a:t>authorise </a:t>
            </a:r>
            <a:r>
              <a:rPr lang="en-GB" sz="2400" kern="100" dirty="0">
                <a:latin typeface="Aptos"/>
                <a:ea typeface="Aptos" panose="020B0004020202020204" pitchFamily="34" charset="0"/>
                <a:cs typeface="Times New Roman"/>
              </a:rPr>
              <a:t>the letter once complete to send to GP</a:t>
            </a:r>
          </a:p>
          <a:p>
            <a:endParaRPr lang="en-GB" sz="2400" kern="100" dirty="0">
              <a:latin typeface="Aptos" panose="020B0004020202020204" pitchFamily="34" charset="0"/>
              <a:ea typeface="Aptos" panose="020B000402020202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160807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radientRiseVTI">
  <a:themeElements>
    <a:clrScheme name="GradientRiseVTI">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GradientRiseVTI">
      <a:majorFont>
        <a:latin typeface="Avenir Next LT Pro"/>
        <a:ea typeface=""/>
        <a:cs typeface=""/>
      </a:majorFont>
      <a:minorFont>
        <a:latin typeface="Avenir Next LT Pro Light"/>
        <a:ea typeface=""/>
        <a:cs typeface=""/>
      </a:minorFont>
    </a:fontScheme>
    <a:fmtScheme name="GradientRise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13C68A69-E745-489A-84EC-B7BCE4AA380B}" vid="{9CF7857A-9412-4E45-AB0D-6EAA5A7DC4C5}"/>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{DEE140C3-23C1-428E-A9C6-848B8DB29E9C}tf03460604_win32</Template>
  <TotalTime>677</TotalTime>
  <Words>1591</Words>
  <Application>Microsoft Office PowerPoint</Application>
  <PresentationFormat>Widescreen</PresentationFormat>
  <Paragraphs>166</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GradientRiseVTI</vt:lpstr>
      <vt:lpstr>Prescribing in SCRH</vt:lpstr>
      <vt:lpstr>Prescribing in Pregnancy</vt:lpstr>
      <vt:lpstr>Antibiotics</vt:lpstr>
      <vt:lpstr>Anti-emetics</vt:lpstr>
      <vt:lpstr>Antihypertensives</vt:lpstr>
      <vt:lpstr>NSAIDS</vt:lpstr>
      <vt:lpstr>Prescribing in Breastfeeding</vt:lpstr>
      <vt:lpstr>Discharge Medicines</vt:lpstr>
      <vt:lpstr>Top Tips for Discharge Letters</vt:lpstr>
      <vt:lpstr>Top tips for Obstetrics</vt:lpstr>
      <vt:lpstr>Gynaecology </vt:lpstr>
      <vt:lpstr>Gentamicin in pregnancy</vt:lpstr>
      <vt:lpstr>How to find guideline</vt:lpstr>
      <vt:lpstr>Calculating the initial dose</vt:lpstr>
      <vt:lpstr>Monitoring </vt:lpstr>
      <vt:lpstr>PowerPoint Presentation</vt:lpstr>
      <vt:lpstr>Ward life</vt:lpstr>
      <vt:lpstr>Obstetrics wards ***Work carried in Ward 119***</vt:lpstr>
      <vt:lpstr>Discharge templates</vt:lpstr>
      <vt:lpstr>Labour ward #4000</vt:lpstr>
      <vt:lpstr>Gynaecology ward **Postnatal ward moved to W210, and Gynaecology decanted to ward 203***</vt:lpstr>
      <vt:lpstr>Triage shift #4001 (S/T shift on the rota)</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Discharge planning? &amp; Obstetric Gentamicin</dc:title>
  <dc:creator>Pajada, Natalia</dc:creator>
  <cp:lastModifiedBy>Summers, Louise</cp:lastModifiedBy>
  <cp:revision>611</cp:revision>
  <dcterms:created xsi:type="dcterms:W3CDTF">2024-12-01T12:29:21Z</dcterms:created>
  <dcterms:modified xsi:type="dcterms:W3CDTF">2026-02-03T16:23:51Z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