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0" r:id="rId1"/>
  </p:sldMasterIdLst>
  <p:notesMasterIdLst>
    <p:notesMasterId r:id="rId32"/>
  </p:notesMasterIdLst>
  <p:handoutMasterIdLst>
    <p:handoutMasterId r:id="rId33"/>
  </p:handoutMasterIdLst>
  <p:sldIdLst>
    <p:sldId id="558" r:id="rId2"/>
    <p:sldId id="594" r:id="rId3"/>
    <p:sldId id="482" r:id="rId4"/>
    <p:sldId id="481" r:id="rId5"/>
    <p:sldId id="625" r:id="rId6"/>
    <p:sldId id="595" r:id="rId7"/>
    <p:sldId id="598" r:id="rId8"/>
    <p:sldId id="597" r:id="rId9"/>
    <p:sldId id="616" r:id="rId10"/>
    <p:sldId id="596" r:id="rId11"/>
    <p:sldId id="620" r:id="rId12"/>
    <p:sldId id="599" r:id="rId13"/>
    <p:sldId id="623" r:id="rId14"/>
    <p:sldId id="621" r:id="rId15"/>
    <p:sldId id="622" r:id="rId16"/>
    <p:sldId id="626" r:id="rId17"/>
    <p:sldId id="604" r:id="rId18"/>
    <p:sldId id="605" r:id="rId19"/>
    <p:sldId id="606" r:id="rId20"/>
    <p:sldId id="608" r:id="rId21"/>
    <p:sldId id="607" r:id="rId22"/>
    <p:sldId id="619" r:id="rId23"/>
    <p:sldId id="609" r:id="rId24"/>
    <p:sldId id="600" r:id="rId25"/>
    <p:sldId id="612" r:id="rId26"/>
    <p:sldId id="613" r:id="rId27"/>
    <p:sldId id="618" r:id="rId28"/>
    <p:sldId id="601" r:id="rId29"/>
    <p:sldId id="615" r:id="rId30"/>
    <p:sldId id="583" r:id="rId31"/>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1498" userDrawn="1">
          <p15:clr>
            <a:srgbClr val="A4A3A4"/>
          </p15:clr>
        </p15:guide>
        <p15:guide id="2" pos="2880">
          <p15:clr>
            <a:srgbClr val="A4A3A4"/>
          </p15:clr>
        </p15:guide>
        <p15:guide id="3" orient="horz" pos="572" userDrawn="1">
          <p15:clr>
            <a:srgbClr val="A4A3A4"/>
          </p15:clr>
        </p15:guide>
        <p15:guide id="4" pos="476"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66" autoAdjust="0"/>
    <p:restoredTop sz="60248" autoAdjust="0"/>
  </p:normalViewPr>
  <p:slideViewPr>
    <p:cSldViewPr>
      <p:cViewPr varScale="1">
        <p:scale>
          <a:sx n="65" d="100"/>
          <a:sy n="65" d="100"/>
        </p:scale>
        <p:origin x="1110" y="60"/>
      </p:cViewPr>
      <p:guideLst>
        <p:guide orient="horz" pos="1498"/>
        <p:guide pos="2880"/>
        <p:guide orient="horz" pos="572"/>
        <p:guide pos="476"/>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3426" y="-96"/>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67A492-FC9F-4783-AF0E-FAE25A0E7B3D}" type="doc">
      <dgm:prSet loTypeId="urn:microsoft.com/office/officeart/2016/7/layout/LinearBlockProcessNumbered" loCatId="process" qsTypeId="urn:microsoft.com/office/officeart/2005/8/quickstyle/simple2" qsCatId="simple" csTypeId="urn:microsoft.com/office/officeart/2005/8/colors/accent1_2" csCatId="accent1" phldr="1"/>
      <dgm:spPr/>
      <dgm:t>
        <a:bodyPr/>
        <a:lstStyle/>
        <a:p>
          <a:endParaRPr lang="en-US"/>
        </a:p>
      </dgm:t>
    </dgm:pt>
    <dgm:pt modelId="{6D0880D3-F194-4EE2-A1CD-E71156DD2B59}">
      <dgm:prSet custT="1"/>
      <dgm:spPr/>
      <dgm:t>
        <a:bodyPr/>
        <a:lstStyle/>
        <a:p>
          <a:r>
            <a:rPr lang="en-GB" sz="1600" dirty="0" smtClean="0"/>
            <a:t>Patients </a:t>
          </a:r>
          <a:r>
            <a:rPr lang="en-GB" sz="1600" dirty="0"/>
            <a:t>own description</a:t>
          </a:r>
        </a:p>
      </dgm:t>
    </dgm:pt>
    <dgm:pt modelId="{51D243D9-F5CA-4815-B051-318C56114D60}" type="parTrans" cxnId="{07CB0570-EBE1-4698-AEF3-1A7B9C496F55}">
      <dgm:prSet/>
      <dgm:spPr/>
      <dgm:t>
        <a:bodyPr/>
        <a:lstStyle/>
        <a:p>
          <a:endParaRPr lang="en-GB"/>
        </a:p>
      </dgm:t>
    </dgm:pt>
    <dgm:pt modelId="{BF52AA72-5DA3-4548-8FA4-BA70AA236F7E}" type="sibTrans" cxnId="{07CB0570-EBE1-4698-AEF3-1A7B9C496F55}">
      <dgm:prSet phldrT="01" phldr="0"/>
      <dgm:spPr/>
      <dgm:t>
        <a:bodyPr/>
        <a:lstStyle/>
        <a:p>
          <a:r>
            <a:rPr lang="en-GB"/>
            <a:t>01</a:t>
          </a:r>
        </a:p>
      </dgm:t>
    </dgm:pt>
    <dgm:pt modelId="{B69F804B-880F-407B-8B20-9B6FB763C976}">
      <dgm:prSet custT="1"/>
      <dgm:spPr/>
      <dgm:t>
        <a:bodyPr/>
        <a:lstStyle/>
        <a:p>
          <a:r>
            <a:rPr lang="en-GB" sz="1600" dirty="0" smtClean="0"/>
            <a:t>Assess </a:t>
          </a:r>
          <a:r>
            <a:rPr lang="en-GB" sz="1600" dirty="0"/>
            <a:t>each pain and identify </a:t>
          </a:r>
          <a:r>
            <a:rPr lang="en-GB" sz="1600" dirty="0" smtClean="0"/>
            <a:t>cause</a:t>
          </a:r>
          <a:endParaRPr lang="en-GB" sz="1600" dirty="0"/>
        </a:p>
      </dgm:t>
    </dgm:pt>
    <dgm:pt modelId="{045F234B-BF7D-44CA-919A-5873EE692E16}" type="parTrans" cxnId="{4B616D52-7D14-4C44-841C-1A85C8ABF3AC}">
      <dgm:prSet/>
      <dgm:spPr/>
      <dgm:t>
        <a:bodyPr/>
        <a:lstStyle/>
        <a:p>
          <a:endParaRPr lang="en-GB"/>
        </a:p>
      </dgm:t>
    </dgm:pt>
    <dgm:pt modelId="{402EED14-61E9-497C-A2DA-C312A912BF3B}" type="sibTrans" cxnId="{4B616D52-7D14-4C44-841C-1A85C8ABF3AC}">
      <dgm:prSet phldrT="02" phldr="0"/>
      <dgm:spPr/>
      <dgm:t>
        <a:bodyPr/>
        <a:lstStyle/>
        <a:p>
          <a:r>
            <a:rPr lang="en-GB"/>
            <a:t>02</a:t>
          </a:r>
        </a:p>
      </dgm:t>
    </dgm:pt>
    <dgm:pt modelId="{E0B2741F-C864-4009-AEDA-1D104E8A67D4}">
      <dgm:prSet custT="1"/>
      <dgm:spPr/>
      <dgm:t>
        <a:bodyPr/>
        <a:lstStyle/>
        <a:p>
          <a:r>
            <a:rPr lang="en-GB" sz="1800" dirty="0"/>
            <a:t/>
          </a:r>
          <a:br>
            <a:rPr lang="en-GB" sz="1800" dirty="0"/>
          </a:br>
          <a:r>
            <a:rPr lang="en-GB" sz="1600" dirty="0"/>
            <a:t>Assessment tools</a:t>
          </a:r>
          <a:r>
            <a:rPr lang="en-GB" sz="1800" dirty="0"/>
            <a:t/>
          </a:r>
          <a:br>
            <a:rPr lang="en-GB" sz="1800" dirty="0"/>
          </a:br>
          <a:endParaRPr lang="en-GB" sz="1800" dirty="0"/>
        </a:p>
      </dgm:t>
    </dgm:pt>
    <dgm:pt modelId="{4F68C3A0-2543-495D-A360-19E79DF14FB2}" type="parTrans" cxnId="{A3FD503E-4C49-4491-9C3B-4DC232867D8D}">
      <dgm:prSet/>
      <dgm:spPr/>
      <dgm:t>
        <a:bodyPr/>
        <a:lstStyle/>
        <a:p>
          <a:endParaRPr lang="en-GB"/>
        </a:p>
      </dgm:t>
    </dgm:pt>
    <dgm:pt modelId="{4C684BA0-A6CB-46F9-B0F4-E474F6910FB0}" type="sibTrans" cxnId="{A3FD503E-4C49-4491-9C3B-4DC232867D8D}">
      <dgm:prSet phldrT="04" phldr="0"/>
      <dgm:spPr/>
      <dgm:t>
        <a:bodyPr/>
        <a:lstStyle/>
        <a:p>
          <a:r>
            <a:rPr lang="en-GB"/>
            <a:t>04</a:t>
          </a:r>
        </a:p>
      </dgm:t>
    </dgm:pt>
    <dgm:pt modelId="{44ACB44B-3536-40F1-9C55-EA9939E1EC5A}">
      <dgm:prSet custT="1"/>
      <dgm:spPr/>
      <dgm:t>
        <a:bodyPr/>
        <a:lstStyle/>
        <a:p>
          <a:endParaRPr lang="en-GB" sz="1600" dirty="0" smtClean="0"/>
        </a:p>
        <a:p>
          <a:r>
            <a:rPr lang="en-GB" sz="1600" dirty="0" smtClean="0"/>
            <a:t>OPQRSTUV</a:t>
          </a:r>
          <a:endParaRPr lang="en-GB" sz="1600" dirty="0"/>
        </a:p>
      </dgm:t>
    </dgm:pt>
    <dgm:pt modelId="{76B21039-44AB-4768-9D44-6584C638CA54}" type="parTrans" cxnId="{EC7D0C9A-D82A-49B2-B32E-31CF717C3160}">
      <dgm:prSet/>
      <dgm:spPr/>
      <dgm:t>
        <a:bodyPr/>
        <a:lstStyle/>
        <a:p>
          <a:endParaRPr lang="en-GB"/>
        </a:p>
      </dgm:t>
    </dgm:pt>
    <dgm:pt modelId="{631A3EA8-1B70-4F59-A21B-0573FEA87C24}" type="sibTrans" cxnId="{EC7D0C9A-D82A-49B2-B32E-31CF717C3160}">
      <dgm:prSet phldrT="03" phldr="0"/>
      <dgm:spPr/>
      <dgm:t>
        <a:bodyPr/>
        <a:lstStyle/>
        <a:p>
          <a:r>
            <a:rPr lang="en-GB"/>
            <a:t>03</a:t>
          </a:r>
        </a:p>
      </dgm:t>
    </dgm:pt>
    <dgm:pt modelId="{2564DF2A-F31B-46ED-AD89-781BA61DD9BE}" type="pres">
      <dgm:prSet presAssocID="{0767A492-FC9F-4783-AF0E-FAE25A0E7B3D}" presName="Name0" presStyleCnt="0">
        <dgm:presLayoutVars>
          <dgm:animLvl val="lvl"/>
          <dgm:resizeHandles val="exact"/>
        </dgm:presLayoutVars>
      </dgm:prSet>
      <dgm:spPr/>
      <dgm:t>
        <a:bodyPr/>
        <a:lstStyle/>
        <a:p>
          <a:endParaRPr lang="en-GB"/>
        </a:p>
      </dgm:t>
    </dgm:pt>
    <dgm:pt modelId="{7D4DD798-ED2D-46FD-B870-3709CAF764BC}" type="pres">
      <dgm:prSet presAssocID="{6D0880D3-F194-4EE2-A1CD-E71156DD2B59}" presName="compositeNode" presStyleCnt="0">
        <dgm:presLayoutVars>
          <dgm:bulletEnabled val="1"/>
        </dgm:presLayoutVars>
      </dgm:prSet>
      <dgm:spPr/>
    </dgm:pt>
    <dgm:pt modelId="{0F090D78-1BEF-4EB0-B55F-22C2ABCD3D38}" type="pres">
      <dgm:prSet presAssocID="{6D0880D3-F194-4EE2-A1CD-E71156DD2B59}" presName="bgRect" presStyleLbl="alignNode1" presStyleIdx="0" presStyleCnt="4"/>
      <dgm:spPr/>
      <dgm:t>
        <a:bodyPr/>
        <a:lstStyle/>
        <a:p>
          <a:endParaRPr lang="en-GB"/>
        </a:p>
      </dgm:t>
    </dgm:pt>
    <dgm:pt modelId="{F9265491-C98D-4614-A49B-0C5B63793235}" type="pres">
      <dgm:prSet presAssocID="{BF52AA72-5DA3-4548-8FA4-BA70AA236F7E}" presName="sibTransNodeRect" presStyleLbl="alignNode1" presStyleIdx="0" presStyleCnt="4">
        <dgm:presLayoutVars>
          <dgm:chMax val="0"/>
          <dgm:bulletEnabled val="1"/>
        </dgm:presLayoutVars>
      </dgm:prSet>
      <dgm:spPr/>
      <dgm:t>
        <a:bodyPr/>
        <a:lstStyle/>
        <a:p>
          <a:endParaRPr lang="en-GB"/>
        </a:p>
      </dgm:t>
    </dgm:pt>
    <dgm:pt modelId="{007AA452-0557-4067-8E55-9A51CAC8D849}" type="pres">
      <dgm:prSet presAssocID="{6D0880D3-F194-4EE2-A1CD-E71156DD2B59}" presName="nodeRect" presStyleLbl="alignNode1" presStyleIdx="0" presStyleCnt="4">
        <dgm:presLayoutVars>
          <dgm:bulletEnabled val="1"/>
        </dgm:presLayoutVars>
      </dgm:prSet>
      <dgm:spPr/>
      <dgm:t>
        <a:bodyPr/>
        <a:lstStyle/>
        <a:p>
          <a:endParaRPr lang="en-GB"/>
        </a:p>
      </dgm:t>
    </dgm:pt>
    <dgm:pt modelId="{6E74F51C-6937-4218-B53B-9C7B690FDC71}" type="pres">
      <dgm:prSet presAssocID="{BF52AA72-5DA3-4548-8FA4-BA70AA236F7E}" presName="sibTrans" presStyleCnt="0"/>
      <dgm:spPr/>
    </dgm:pt>
    <dgm:pt modelId="{B78E13FC-7B4B-4C8F-9767-F0B7560C39D1}" type="pres">
      <dgm:prSet presAssocID="{B69F804B-880F-407B-8B20-9B6FB763C976}" presName="compositeNode" presStyleCnt="0">
        <dgm:presLayoutVars>
          <dgm:bulletEnabled val="1"/>
        </dgm:presLayoutVars>
      </dgm:prSet>
      <dgm:spPr/>
    </dgm:pt>
    <dgm:pt modelId="{38DBD854-9097-4A53-8926-F473354250EB}" type="pres">
      <dgm:prSet presAssocID="{B69F804B-880F-407B-8B20-9B6FB763C976}" presName="bgRect" presStyleLbl="alignNode1" presStyleIdx="1" presStyleCnt="4"/>
      <dgm:spPr/>
      <dgm:t>
        <a:bodyPr/>
        <a:lstStyle/>
        <a:p>
          <a:endParaRPr lang="en-GB"/>
        </a:p>
      </dgm:t>
    </dgm:pt>
    <dgm:pt modelId="{FFF4CEA8-EA6B-4D58-8C0A-D3E7A388DD14}" type="pres">
      <dgm:prSet presAssocID="{402EED14-61E9-497C-A2DA-C312A912BF3B}" presName="sibTransNodeRect" presStyleLbl="alignNode1" presStyleIdx="1" presStyleCnt="4">
        <dgm:presLayoutVars>
          <dgm:chMax val="0"/>
          <dgm:bulletEnabled val="1"/>
        </dgm:presLayoutVars>
      </dgm:prSet>
      <dgm:spPr/>
      <dgm:t>
        <a:bodyPr/>
        <a:lstStyle/>
        <a:p>
          <a:endParaRPr lang="en-GB"/>
        </a:p>
      </dgm:t>
    </dgm:pt>
    <dgm:pt modelId="{16973A87-0D70-403F-BC28-593684C0BAFF}" type="pres">
      <dgm:prSet presAssocID="{B69F804B-880F-407B-8B20-9B6FB763C976}" presName="nodeRect" presStyleLbl="alignNode1" presStyleIdx="1" presStyleCnt="4">
        <dgm:presLayoutVars>
          <dgm:bulletEnabled val="1"/>
        </dgm:presLayoutVars>
      </dgm:prSet>
      <dgm:spPr/>
      <dgm:t>
        <a:bodyPr/>
        <a:lstStyle/>
        <a:p>
          <a:endParaRPr lang="en-GB"/>
        </a:p>
      </dgm:t>
    </dgm:pt>
    <dgm:pt modelId="{62089184-7B1D-41E5-A687-7B5704EF5E35}" type="pres">
      <dgm:prSet presAssocID="{402EED14-61E9-497C-A2DA-C312A912BF3B}" presName="sibTrans" presStyleCnt="0"/>
      <dgm:spPr/>
    </dgm:pt>
    <dgm:pt modelId="{0DAB8B07-BB58-4FF9-BC0A-CF10B77F53F6}" type="pres">
      <dgm:prSet presAssocID="{44ACB44B-3536-40F1-9C55-EA9939E1EC5A}" presName="compositeNode" presStyleCnt="0">
        <dgm:presLayoutVars>
          <dgm:bulletEnabled val="1"/>
        </dgm:presLayoutVars>
      </dgm:prSet>
      <dgm:spPr/>
    </dgm:pt>
    <dgm:pt modelId="{5A37EDA3-D069-46BD-BCEE-875228DFB7DD}" type="pres">
      <dgm:prSet presAssocID="{44ACB44B-3536-40F1-9C55-EA9939E1EC5A}" presName="bgRect" presStyleLbl="alignNode1" presStyleIdx="2" presStyleCnt="4"/>
      <dgm:spPr/>
      <dgm:t>
        <a:bodyPr/>
        <a:lstStyle/>
        <a:p>
          <a:endParaRPr lang="en-GB"/>
        </a:p>
      </dgm:t>
    </dgm:pt>
    <dgm:pt modelId="{B3B27B71-2CFB-461B-80FB-362F4E49CEBD}" type="pres">
      <dgm:prSet presAssocID="{631A3EA8-1B70-4F59-A21B-0573FEA87C24}" presName="sibTransNodeRect" presStyleLbl="alignNode1" presStyleIdx="2" presStyleCnt="4">
        <dgm:presLayoutVars>
          <dgm:chMax val="0"/>
          <dgm:bulletEnabled val="1"/>
        </dgm:presLayoutVars>
      </dgm:prSet>
      <dgm:spPr/>
      <dgm:t>
        <a:bodyPr/>
        <a:lstStyle/>
        <a:p>
          <a:endParaRPr lang="en-GB"/>
        </a:p>
      </dgm:t>
    </dgm:pt>
    <dgm:pt modelId="{A69FC4E6-C150-4B6E-872E-2EDB52CD9C3A}" type="pres">
      <dgm:prSet presAssocID="{44ACB44B-3536-40F1-9C55-EA9939E1EC5A}" presName="nodeRect" presStyleLbl="alignNode1" presStyleIdx="2" presStyleCnt="4">
        <dgm:presLayoutVars>
          <dgm:bulletEnabled val="1"/>
        </dgm:presLayoutVars>
      </dgm:prSet>
      <dgm:spPr/>
      <dgm:t>
        <a:bodyPr/>
        <a:lstStyle/>
        <a:p>
          <a:endParaRPr lang="en-GB"/>
        </a:p>
      </dgm:t>
    </dgm:pt>
    <dgm:pt modelId="{A3A561EE-CFBA-4413-9571-8E9D002F2E2B}" type="pres">
      <dgm:prSet presAssocID="{631A3EA8-1B70-4F59-A21B-0573FEA87C24}" presName="sibTrans" presStyleCnt="0"/>
      <dgm:spPr/>
    </dgm:pt>
    <dgm:pt modelId="{F11BAD83-7F0A-444E-A4A6-906B1A78063A}" type="pres">
      <dgm:prSet presAssocID="{E0B2741F-C864-4009-AEDA-1D104E8A67D4}" presName="compositeNode" presStyleCnt="0">
        <dgm:presLayoutVars>
          <dgm:bulletEnabled val="1"/>
        </dgm:presLayoutVars>
      </dgm:prSet>
      <dgm:spPr/>
    </dgm:pt>
    <dgm:pt modelId="{06E799F3-7A38-4B99-A307-7384BADB71EB}" type="pres">
      <dgm:prSet presAssocID="{E0B2741F-C864-4009-AEDA-1D104E8A67D4}" presName="bgRect" presStyleLbl="alignNode1" presStyleIdx="3" presStyleCnt="4" custScaleY="100289" custLinFactNeighborX="8" custLinFactNeighborY="298"/>
      <dgm:spPr/>
      <dgm:t>
        <a:bodyPr/>
        <a:lstStyle/>
        <a:p>
          <a:endParaRPr lang="en-GB"/>
        </a:p>
      </dgm:t>
    </dgm:pt>
    <dgm:pt modelId="{0C5ACD9F-BB12-42E9-8FF9-4A51425EA268}" type="pres">
      <dgm:prSet presAssocID="{4C684BA0-A6CB-46F9-B0F4-E474F6910FB0}" presName="sibTransNodeRect" presStyleLbl="alignNode1" presStyleIdx="3" presStyleCnt="4">
        <dgm:presLayoutVars>
          <dgm:chMax val="0"/>
          <dgm:bulletEnabled val="1"/>
        </dgm:presLayoutVars>
      </dgm:prSet>
      <dgm:spPr/>
      <dgm:t>
        <a:bodyPr/>
        <a:lstStyle/>
        <a:p>
          <a:endParaRPr lang="en-GB"/>
        </a:p>
      </dgm:t>
    </dgm:pt>
    <dgm:pt modelId="{AD35EB94-E2D3-4EBA-A9E8-8A68FC8A1A13}" type="pres">
      <dgm:prSet presAssocID="{E0B2741F-C864-4009-AEDA-1D104E8A67D4}" presName="nodeRect" presStyleLbl="alignNode1" presStyleIdx="3" presStyleCnt="4">
        <dgm:presLayoutVars>
          <dgm:bulletEnabled val="1"/>
        </dgm:presLayoutVars>
      </dgm:prSet>
      <dgm:spPr/>
      <dgm:t>
        <a:bodyPr/>
        <a:lstStyle/>
        <a:p>
          <a:endParaRPr lang="en-GB"/>
        </a:p>
      </dgm:t>
    </dgm:pt>
  </dgm:ptLst>
  <dgm:cxnLst>
    <dgm:cxn modelId="{07CB0570-EBE1-4698-AEF3-1A7B9C496F55}" srcId="{0767A492-FC9F-4783-AF0E-FAE25A0E7B3D}" destId="{6D0880D3-F194-4EE2-A1CD-E71156DD2B59}" srcOrd="0" destOrd="0" parTransId="{51D243D9-F5CA-4815-B051-318C56114D60}" sibTransId="{BF52AA72-5DA3-4548-8FA4-BA70AA236F7E}"/>
    <dgm:cxn modelId="{3F63E225-E7E9-457A-80A7-E89B7115F513}" type="presOf" srcId="{B69F804B-880F-407B-8B20-9B6FB763C976}" destId="{16973A87-0D70-403F-BC28-593684C0BAFF}" srcOrd="1" destOrd="0" presId="urn:microsoft.com/office/officeart/2016/7/layout/LinearBlockProcessNumbered"/>
    <dgm:cxn modelId="{4F425B80-0D1F-429D-9964-3A92D33812F9}" type="presOf" srcId="{44ACB44B-3536-40F1-9C55-EA9939E1EC5A}" destId="{A69FC4E6-C150-4B6E-872E-2EDB52CD9C3A}" srcOrd="1" destOrd="0" presId="urn:microsoft.com/office/officeart/2016/7/layout/LinearBlockProcessNumbered"/>
    <dgm:cxn modelId="{EC7D0C9A-D82A-49B2-B32E-31CF717C3160}" srcId="{0767A492-FC9F-4783-AF0E-FAE25A0E7B3D}" destId="{44ACB44B-3536-40F1-9C55-EA9939E1EC5A}" srcOrd="2" destOrd="0" parTransId="{76B21039-44AB-4768-9D44-6584C638CA54}" sibTransId="{631A3EA8-1B70-4F59-A21B-0573FEA87C24}"/>
    <dgm:cxn modelId="{4B616D52-7D14-4C44-841C-1A85C8ABF3AC}" srcId="{0767A492-FC9F-4783-AF0E-FAE25A0E7B3D}" destId="{B69F804B-880F-407B-8B20-9B6FB763C976}" srcOrd="1" destOrd="0" parTransId="{045F234B-BF7D-44CA-919A-5873EE692E16}" sibTransId="{402EED14-61E9-497C-A2DA-C312A912BF3B}"/>
    <dgm:cxn modelId="{A3FD503E-4C49-4491-9C3B-4DC232867D8D}" srcId="{0767A492-FC9F-4783-AF0E-FAE25A0E7B3D}" destId="{E0B2741F-C864-4009-AEDA-1D104E8A67D4}" srcOrd="3" destOrd="0" parTransId="{4F68C3A0-2543-495D-A360-19E79DF14FB2}" sibTransId="{4C684BA0-A6CB-46F9-B0F4-E474F6910FB0}"/>
    <dgm:cxn modelId="{0952C8F4-3FA8-4264-B0EE-72A859DE6D62}" type="presOf" srcId="{6D0880D3-F194-4EE2-A1CD-E71156DD2B59}" destId="{007AA452-0557-4067-8E55-9A51CAC8D849}" srcOrd="1" destOrd="0" presId="urn:microsoft.com/office/officeart/2016/7/layout/LinearBlockProcessNumbered"/>
    <dgm:cxn modelId="{DA6FBBE8-486F-4D58-B3A6-5B46D7ED2BC0}" type="presOf" srcId="{4C684BA0-A6CB-46F9-B0F4-E474F6910FB0}" destId="{0C5ACD9F-BB12-42E9-8FF9-4A51425EA268}" srcOrd="0" destOrd="0" presId="urn:microsoft.com/office/officeart/2016/7/layout/LinearBlockProcessNumbered"/>
    <dgm:cxn modelId="{B3199E00-87DF-4027-A76F-997E1D9E0A35}" type="presOf" srcId="{BF52AA72-5DA3-4548-8FA4-BA70AA236F7E}" destId="{F9265491-C98D-4614-A49B-0C5B63793235}" srcOrd="0" destOrd="0" presId="urn:microsoft.com/office/officeart/2016/7/layout/LinearBlockProcessNumbered"/>
    <dgm:cxn modelId="{33B3BFD9-A53A-4433-9CA6-39896497DFC1}" type="presOf" srcId="{402EED14-61E9-497C-A2DA-C312A912BF3B}" destId="{FFF4CEA8-EA6B-4D58-8C0A-D3E7A388DD14}" srcOrd="0" destOrd="0" presId="urn:microsoft.com/office/officeart/2016/7/layout/LinearBlockProcessNumbered"/>
    <dgm:cxn modelId="{BA77C6FF-8B33-4044-AC34-CBB8A7896EB9}" type="presOf" srcId="{E0B2741F-C864-4009-AEDA-1D104E8A67D4}" destId="{06E799F3-7A38-4B99-A307-7384BADB71EB}" srcOrd="0" destOrd="0" presId="urn:microsoft.com/office/officeart/2016/7/layout/LinearBlockProcessNumbered"/>
    <dgm:cxn modelId="{32E6EB05-EDCF-495A-A81B-23A44E975184}" type="presOf" srcId="{631A3EA8-1B70-4F59-A21B-0573FEA87C24}" destId="{B3B27B71-2CFB-461B-80FB-362F4E49CEBD}" srcOrd="0" destOrd="0" presId="urn:microsoft.com/office/officeart/2016/7/layout/LinearBlockProcessNumbered"/>
    <dgm:cxn modelId="{BD90E3D1-E5B8-4221-BBBE-51466F6F3884}" type="presOf" srcId="{44ACB44B-3536-40F1-9C55-EA9939E1EC5A}" destId="{5A37EDA3-D069-46BD-BCEE-875228DFB7DD}" srcOrd="0" destOrd="0" presId="urn:microsoft.com/office/officeart/2016/7/layout/LinearBlockProcessNumbered"/>
    <dgm:cxn modelId="{F106D31B-236E-4810-BA97-1100E5E09042}" type="presOf" srcId="{E0B2741F-C864-4009-AEDA-1D104E8A67D4}" destId="{AD35EB94-E2D3-4EBA-A9E8-8A68FC8A1A13}" srcOrd="1" destOrd="0" presId="urn:microsoft.com/office/officeart/2016/7/layout/LinearBlockProcessNumbered"/>
    <dgm:cxn modelId="{76D85CD3-9E1E-4EDA-A30B-F1C103F78E00}" type="presOf" srcId="{6D0880D3-F194-4EE2-A1CD-E71156DD2B59}" destId="{0F090D78-1BEF-4EB0-B55F-22C2ABCD3D38}" srcOrd="0" destOrd="0" presId="urn:microsoft.com/office/officeart/2016/7/layout/LinearBlockProcessNumbered"/>
    <dgm:cxn modelId="{A8C5921E-6A51-4FF4-B64B-42EC12B9614A}" type="presOf" srcId="{B69F804B-880F-407B-8B20-9B6FB763C976}" destId="{38DBD854-9097-4A53-8926-F473354250EB}" srcOrd="0" destOrd="0" presId="urn:microsoft.com/office/officeart/2016/7/layout/LinearBlockProcessNumbered"/>
    <dgm:cxn modelId="{6F74B68E-0C80-45AA-B5A6-B8814BAFB5C2}" type="presOf" srcId="{0767A492-FC9F-4783-AF0E-FAE25A0E7B3D}" destId="{2564DF2A-F31B-46ED-AD89-781BA61DD9BE}" srcOrd="0" destOrd="0" presId="urn:microsoft.com/office/officeart/2016/7/layout/LinearBlockProcessNumbered"/>
    <dgm:cxn modelId="{7BB49EE1-8A4C-456A-9A4A-94C7A950DB37}" type="presParOf" srcId="{2564DF2A-F31B-46ED-AD89-781BA61DD9BE}" destId="{7D4DD798-ED2D-46FD-B870-3709CAF764BC}" srcOrd="0" destOrd="0" presId="urn:microsoft.com/office/officeart/2016/7/layout/LinearBlockProcessNumbered"/>
    <dgm:cxn modelId="{D43F043B-0056-43CA-A008-55A559D74CDF}" type="presParOf" srcId="{7D4DD798-ED2D-46FD-B870-3709CAF764BC}" destId="{0F090D78-1BEF-4EB0-B55F-22C2ABCD3D38}" srcOrd="0" destOrd="0" presId="urn:microsoft.com/office/officeart/2016/7/layout/LinearBlockProcessNumbered"/>
    <dgm:cxn modelId="{AEFBBB43-AC0B-494E-8365-C67BD0185E2F}" type="presParOf" srcId="{7D4DD798-ED2D-46FD-B870-3709CAF764BC}" destId="{F9265491-C98D-4614-A49B-0C5B63793235}" srcOrd="1" destOrd="0" presId="urn:microsoft.com/office/officeart/2016/7/layout/LinearBlockProcessNumbered"/>
    <dgm:cxn modelId="{77CD5438-FA7B-4B6A-AB2C-5F3B040B265F}" type="presParOf" srcId="{7D4DD798-ED2D-46FD-B870-3709CAF764BC}" destId="{007AA452-0557-4067-8E55-9A51CAC8D849}" srcOrd="2" destOrd="0" presId="urn:microsoft.com/office/officeart/2016/7/layout/LinearBlockProcessNumbered"/>
    <dgm:cxn modelId="{41CB5C90-1201-408E-80E7-E58342ECF72D}" type="presParOf" srcId="{2564DF2A-F31B-46ED-AD89-781BA61DD9BE}" destId="{6E74F51C-6937-4218-B53B-9C7B690FDC71}" srcOrd="1" destOrd="0" presId="urn:microsoft.com/office/officeart/2016/7/layout/LinearBlockProcessNumbered"/>
    <dgm:cxn modelId="{F5D83770-70B7-4CBC-BCF6-6EA96645F98A}" type="presParOf" srcId="{2564DF2A-F31B-46ED-AD89-781BA61DD9BE}" destId="{B78E13FC-7B4B-4C8F-9767-F0B7560C39D1}" srcOrd="2" destOrd="0" presId="urn:microsoft.com/office/officeart/2016/7/layout/LinearBlockProcessNumbered"/>
    <dgm:cxn modelId="{9733858A-B5C9-4319-BDEA-16186AC18D02}" type="presParOf" srcId="{B78E13FC-7B4B-4C8F-9767-F0B7560C39D1}" destId="{38DBD854-9097-4A53-8926-F473354250EB}" srcOrd="0" destOrd="0" presId="urn:microsoft.com/office/officeart/2016/7/layout/LinearBlockProcessNumbered"/>
    <dgm:cxn modelId="{AD55B954-9E51-498E-A099-CA62B4044C53}" type="presParOf" srcId="{B78E13FC-7B4B-4C8F-9767-F0B7560C39D1}" destId="{FFF4CEA8-EA6B-4D58-8C0A-D3E7A388DD14}" srcOrd="1" destOrd="0" presId="urn:microsoft.com/office/officeart/2016/7/layout/LinearBlockProcessNumbered"/>
    <dgm:cxn modelId="{62076DB6-5648-45D0-B509-A38204FB50E9}" type="presParOf" srcId="{B78E13FC-7B4B-4C8F-9767-F0B7560C39D1}" destId="{16973A87-0D70-403F-BC28-593684C0BAFF}" srcOrd="2" destOrd="0" presId="urn:microsoft.com/office/officeart/2016/7/layout/LinearBlockProcessNumbered"/>
    <dgm:cxn modelId="{F9B0C503-2B2F-4936-8F9A-7F96F5B52377}" type="presParOf" srcId="{2564DF2A-F31B-46ED-AD89-781BA61DD9BE}" destId="{62089184-7B1D-41E5-A687-7B5704EF5E35}" srcOrd="3" destOrd="0" presId="urn:microsoft.com/office/officeart/2016/7/layout/LinearBlockProcessNumbered"/>
    <dgm:cxn modelId="{E5EC82F5-1043-42D8-BA9D-34C8D06BC573}" type="presParOf" srcId="{2564DF2A-F31B-46ED-AD89-781BA61DD9BE}" destId="{0DAB8B07-BB58-4FF9-BC0A-CF10B77F53F6}" srcOrd="4" destOrd="0" presId="urn:microsoft.com/office/officeart/2016/7/layout/LinearBlockProcessNumbered"/>
    <dgm:cxn modelId="{9651A207-5D79-4D84-836D-C6CE0772D36E}" type="presParOf" srcId="{0DAB8B07-BB58-4FF9-BC0A-CF10B77F53F6}" destId="{5A37EDA3-D069-46BD-BCEE-875228DFB7DD}" srcOrd="0" destOrd="0" presId="urn:microsoft.com/office/officeart/2016/7/layout/LinearBlockProcessNumbered"/>
    <dgm:cxn modelId="{1FB8F192-6F54-4709-977A-870F6CE6C5A1}" type="presParOf" srcId="{0DAB8B07-BB58-4FF9-BC0A-CF10B77F53F6}" destId="{B3B27B71-2CFB-461B-80FB-362F4E49CEBD}" srcOrd="1" destOrd="0" presId="urn:microsoft.com/office/officeart/2016/7/layout/LinearBlockProcessNumbered"/>
    <dgm:cxn modelId="{7ADC1379-C0EB-418E-BBCE-6F472B10423D}" type="presParOf" srcId="{0DAB8B07-BB58-4FF9-BC0A-CF10B77F53F6}" destId="{A69FC4E6-C150-4B6E-872E-2EDB52CD9C3A}" srcOrd="2" destOrd="0" presId="urn:microsoft.com/office/officeart/2016/7/layout/LinearBlockProcessNumbered"/>
    <dgm:cxn modelId="{CC56FAD2-E99B-4363-833C-17ACEBC9DB5E}" type="presParOf" srcId="{2564DF2A-F31B-46ED-AD89-781BA61DD9BE}" destId="{A3A561EE-CFBA-4413-9571-8E9D002F2E2B}" srcOrd="5" destOrd="0" presId="urn:microsoft.com/office/officeart/2016/7/layout/LinearBlockProcessNumbered"/>
    <dgm:cxn modelId="{BED3F0B4-B733-4F9F-BDB5-376FE2B7A6A5}" type="presParOf" srcId="{2564DF2A-F31B-46ED-AD89-781BA61DD9BE}" destId="{F11BAD83-7F0A-444E-A4A6-906B1A78063A}" srcOrd="6" destOrd="0" presId="urn:microsoft.com/office/officeart/2016/7/layout/LinearBlockProcessNumbered"/>
    <dgm:cxn modelId="{1FA305E1-0FDB-4AD7-833B-0C908F14479C}" type="presParOf" srcId="{F11BAD83-7F0A-444E-A4A6-906B1A78063A}" destId="{06E799F3-7A38-4B99-A307-7384BADB71EB}" srcOrd="0" destOrd="0" presId="urn:microsoft.com/office/officeart/2016/7/layout/LinearBlockProcessNumbered"/>
    <dgm:cxn modelId="{8233E821-9DF6-45F1-AB1F-4F4532F72EEC}" type="presParOf" srcId="{F11BAD83-7F0A-444E-A4A6-906B1A78063A}" destId="{0C5ACD9F-BB12-42E9-8FF9-4A51425EA268}" srcOrd="1" destOrd="0" presId="urn:microsoft.com/office/officeart/2016/7/layout/LinearBlockProcessNumbered"/>
    <dgm:cxn modelId="{E3583900-57B3-4070-A05D-FD60408D9B88}" type="presParOf" srcId="{F11BAD83-7F0A-444E-A4A6-906B1A78063A}" destId="{AD35EB94-E2D3-4EBA-A9E8-8A68FC8A1A13}"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1A0496-EC0D-4DF6-9A28-7879F00333F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E0642F9-4344-44E4-BB5B-A01FE01E9F07}">
      <dgm:prSet/>
      <dgm:spPr/>
      <dgm:t>
        <a:bodyPr/>
        <a:lstStyle/>
        <a:p>
          <a:r>
            <a:rPr lang="en-GB"/>
            <a:t>Somatic</a:t>
          </a:r>
          <a:endParaRPr lang="en-US"/>
        </a:p>
      </dgm:t>
    </dgm:pt>
    <dgm:pt modelId="{09FA5081-FE9D-4F6A-BA5E-B4EA742A9196}" type="parTrans" cxnId="{41FA4025-5FF9-43AD-A2BE-D90885F9BE58}">
      <dgm:prSet/>
      <dgm:spPr/>
      <dgm:t>
        <a:bodyPr/>
        <a:lstStyle/>
        <a:p>
          <a:endParaRPr lang="en-US"/>
        </a:p>
      </dgm:t>
    </dgm:pt>
    <dgm:pt modelId="{CF652890-8EEB-4C29-B09A-69DDAE44FA3B}" type="sibTrans" cxnId="{41FA4025-5FF9-43AD-A2BE-D90885F9BE58}">
      <dgm:prSet/>
      <dgm:spPr/>
      <dgm:t>
        <a:bodyPr/>
        <a:lstStyle/>
        <a:p>
          <a:endParaRPr lang="en-US"/>
        </a:p>
      </dgm:t>
    </dgm:pt>
    <dgm:pt modelId="{F4530001-C54E-4B9C-BFA9-27EA17217C59}">
      <dgm:prSet/>
      <dgm:spPr/>
      <dgm:t>
        <a:bodyPr/>
        <a:lstStyle/>
        <a:p>
          <a:r>
            <a:rPr lang="en-GB" dirty="0"/>
            <a:t>Visceral</a:t>
          </a:r>
          <a:endParaRPr lang="en-US" dirty="0"/>
        </a:p>
      </dgm:t>
    </dgm:pt>
    <dgm:pt modelId="{9462A7DE-8798-4068-8E23-C2CD4BFCFD94}" type="parTrans" cxnId="{392EC672-0E30-49D5-BC51-203769C12F5E}">
      <dgm:prSet/>
      <dgm:spPr/>
      <dgm:t>
        <a:bodyPr/>
        <a:lstStyle/>
        <a:p>
          <a:endParaRPr lang="en-US"/>
        </a:p>
      </dgm:t>
    </dgm:pt>
    <dgm:pt modelId="{3E0F46A3-E772-4D49-875A-858429E11D84}" type="sibTrans" cxnId="{392EC672-0E30-49D5-BC51-203769C12F5E}">
      <dgm:prSet/>
      <dgm:spPr/>
      <dgm:t>
        <a:bodyPr/>
        <a:lstStyle/>
        <a:p>
          <a:endParaRPr lang="en-US"/>
        </a:p>
      </dgm:t>
    </dgm:pt>
    <dgm:pt modelId="{04D31749-40A7-42B3-A8B7-A5880C2DE79A}">
      <dgm:prSet/>
      <dgm:spPr/>
      <dgm:t>
        <a:bodyPr/>
        <a:lstStyle/>
        <a:p>
          <a:r>
            <a:rPr lang="en-GB" dirty="0"/>
            <a:t>Neuropathic</a:t>
          </a:r>
          <a:endParaRPr lang="en-US" dirty="0"/>
        </a:p>
      </dgm:t>
    </dgm:pt>
    <dgm:pt modelId="{615D4048-B0CB-4541-8FD2-6F494D175631}" type="parTrans" cxnId="{2C0E4239-4CE0-46B7-B99F-A6DE2CC69159}">
      <dgm:prSet/>
      <dgm:spPr/>
      <dgm:t>
        <a:bodyPr/>
        <a:lstStyle/>
        <a:p>
          <a:endParaRPr lang="en-US"/>
        </a:p>
      </dgm:t>
    </dgm:pt>
    <dgm:pt modelId="{CD79C26C-58CD-453D-AF00-44C24D36E0E4}" type="sibTrans" cxnId="{2C0E4239-4CE0-46B7-B99F-A6DE2CC69159}">
      <dgm:prSet/>
      <dgm:spPr/>
      <dgm:t>
        <a:bodyPr/>
        <a:lstStyle/>
        <a:p>
          <a:endParaRPr lang="en-US"/>
        </a:p>
      </dgm:t>
    </dgm:pt>
    <dgm:pt modelId="{CE74A131-23D6-4C52-955C-45202389093D}">
      <dgm:prSet/>
      <dgm:spPr/>
      <dgm:t>
        <a:bodyPr/>
        <a:lstStyle/>
        <a:p>
          <a:r>
            <a:rPr lang="en-US" dirty="0"/>
            <a:t>Breakthrough and incident pain</a:t>
          </a:r>
        </a:p>
      </dgm:t>
    </dgm:pt>
    <dgm:pt modelId="{159A3448-4C8E-4766-BBEC-B3718E298451}" type="parTrans" cxnId="{615B22BB-589F-4087-95C1-40552FB20C42}">
      <dgm:prSet/>
      <dgm:spPr/>
      <dgm:t>
        <a:bodyPr/>
        <a:lstStyle/>
        <a:p>
          <a:endParaRPr lang="en-GB"/>
        </a:p>
      </dgm:t>
    </dgm:pt>
    <dgm:pt modelId="{0DD1DCBE-F675-4C79-876B-3B94E5010904}" type="sibTrans" cxnId="{615B22BB-589F-4087-95C1-40552FB20C42}">
      <dgm:prSet/>
      <dgm:spPr/>
      <dgm:t>
        <a:bodyPr/>
        <a:lstStyle/>
        <a:p>
          <a:endParaRPr lang="en-GB"/>
        </a:p>
      </dgm:t>
    </dgm:pt>
    <dgm:pt modelId="{B90D982E-676A-4148-9EE2-794557ECE8D9}" type="pres">
      <dgm:prSet presAssocID="{661A0496-EC0D-4DF6-9A28-7879F00333F1}" presName="linear" presStyleCnt="0">
        <dgm:presLayoutVars>
          <dgm:dir/>
          <dgm:animLvl val="lvl"/>
          <dgm:resizeHandles val="exact"/>
        </dgm:presLayoutVars>
      </dgm:prSet>
      <dgm:spPr/>
      <dgm:t>
        <a:bodyPr/>
        <a:lstStyle/>
        <a:p>
          <a:endParaRPr lang="en-GB"/>
        </a:p>
      </dgm:t>
    </dgm:pt>
    <dgm:pt modelId="{8B230E58-97EC-4D87-A646-A940C1F913E4}" type="pres">
      <dgm:prSet presAssocID="{7E0642F9-4344-44E4-BB5B-A01FE01E9F07}" presName="parentLin" presStyleCnt="0"/>
      <dgm:spPr/>
      <dgm:t>
        <a:bodyPr/>
        <a:lstStyle/>
        <a:p>
          <a:endParaRPr lang="en-GB"/>
        </a:p>
      </dgm:t>
    </dgm:pt>
    <dgm:pt modelId="{6B2B5306-00AF-4B50-9E76-5106D58DF7F6}" type="pres">
      <dgm:prSet presAssocID="{7E0642F9-4344-44E4-BB5B-A01FE01E9F07}" presName="parentLeftMargin" presStyleLbl="node1" presStyleIdx="0" presStyleCnt="4"/>
      <dgm:spPr/>
      <dgm:t>
        <a:bodyPr/>
        <a:lstStyle/>
        <a:p>
          <a:endParaRPr lang="en-GB"/>
        </a:p>
      </dgm:t>
    </dgm:pt>
    <dgm:pt modelId="{5EA9ED3D-414C-41A1-BE92-C04D43835E11}" type="pres">
      <dgm:prSet presAssocID="{7E0642F9-4344-44E4-BB5B-A01FE01E9F07}" presName="parentText" presStyleLbl="node1" presStyleIdx="0" presStyleCnt="4" custScaleX="76522">
        <dgm:presLayoutVars>
          <dgm:chMax val="0"/>
          <dgm:bulletEnabled val="1"/>
        </dgm:presLayoutVars>
      </dgm:prSet>
      <dgm:spPr/>
      <dgm:t>
        <a:bodyPr/>
        <a:lstStyle/>
        <a:p>
          <a:endParaRPr lang="en-GB"/>
        </a:p>
      </dgm:t>
    </dgm:pt>
    <dgm:pt modelId="{D383FBBD-9864-47E1-BE7F-2CE5A2AF6AB8}" type="pres">
      <dgm:prSet presAssocID="{7E0642F9-4344-44E4-BB5B-A01FE01E9F07}" presName="negativeSpace" presStyleCnt="0"/>
      <dgm:spPr/>
      <dgm:t>
        <a:bodyPr/>
        <a:lstStyle/>
        <a:p>
          <a:endParaRPr lang="en-GB"/>
        </a:p>
      </dgm:t>
    </dgm:pt>
    <dgm:pt modelId="{9FF93080-0F7D-44E8-8548-460A68E4EDC0}" type="pres">
      <dgm:prSet presAssocID="{7E0642F9-4344-44E4-BB5B-A01FE01E9F07}" presName="childText" presStyleLbl="conFgAcc1" presStyleIdx="0" presStyleCnt="4">
        <dgm:presLayoutVars>
          <dgm:bulletEnabled val="1"/>
        </dgm:presLayoutVars>
      </dgm:prSet>
      <dgm:spPr/>
      <dgm:t>
        <a:bodyPr/>
        <a:lstStyle/>
        <a:p>
          <a:endParaRPr lang="en-GB"/>
        </a:p>
      </dgm:t>
    </dgm:pt>
    <dgm:pt modelId="{03D94B67-CA5F-46CA-8851-D44323919A97}" type="pres">
      <dgm:prSet presAssocID="{CF652890-8EEB-4C29-B09A-69DDAE44FA3B}" presName="spaceBetweenRectangles" presStyleCnt="0"/>
      <dgm:spPr/>
      <dgm:t>
        <a:bodyPr/>
        <a:lstStyle/>
        <a:p>
          <a:endParaRPr lang="en-GB"/>
        </a:p>
      </dgm:t>
    </dgm:pt>
    <dgm:pt modelId="{1D8161E5-5CEA-4CE0-B5B9-9F7D13A62EB2}" type="pres">
      <dgm:prSet presAssocID="{F4530001-C54E-4B9C-BFA9-27EA17217C59}" presName="parentLin" presStyleCnt="0"/>
      <dgm:spPr/>
      <dgm:t>
        <a:bodyPr/>
        <a:lstStyle/>
        <a:p>
          <a:endParaRPr lang="en-GB"/>
        </a:p>
      </dgm:t>
    </dgm:pt>
    <dgm:pt modelId="{467C7BF2-6FF7-4309-8D45-644B30343619}" type="pres">
      <dgm:prSet presAssocID="{F4530001-C54E-4B9C-BFA9-27EA17217C59}" presName="parentLeftMargin" presStyleLbl="node1" presStyleIdx="0" presStyleCnt="4"/>
      <dgm:spPr/>
      <dgm:t>
        <a:bodyPr/>
        <a:lstStyle/>
        <a:p>
          <a:endParaRPr lang="en-GB"/>
        </a:p>
      </dgm:t>
    </dgm:pt>
    <dgm:pt modelId="{C432881D-0063-4AB3-B5FC-C60A54D99CBF}" type="pres">
      <dgm:prSet presAssocID="{F4530001-C54E-4B9C-BFA9-27EA17217C59}" presName="parentText" presStyleLbl="node1" presStyleIdx="1" presStyleCnt="4" custScaleX="76522">
        <dgm:presLayoutVars>
          <dgm:chMax val="0"/>
          <dgm:bulletEnabled val="1"/>
        </dgm:presLayoutVars>
      </dgm:prSet>
      <dgm:spPr/>
      <dgm:t>
        <a:bodyPr/>
        <a:lstStyle/>
        <a:p>
          <a:endParaRPr lang="en-GB"/>
        </a:p>
      </dgm:t>
    </dgm:pt>
    <dgm:pt modelId="{1CEF4D8E-FA9D-4812-ABC2-70EEC773EA85}" type="pres">
      <dgm:prSet presAssocID="{F4530001-C54E-4B9C-BFA9-27EA17217C59}" presName="negativeSpace" presStyleCnt="0"/>
      <dgm:spPr/>
      <dgm:t>
        <a:bodyPr/>
        <a:lstStyle/>
        <a:p>
          <a:endParaRPr lang="en-GB"/>
        </a:p>
      </dgm:t>
    </dgm:pt>
    <dgm:pt modelId="{78F93A90-759A-40EB-9F24-3E4DE9888B4D}" type="pres">
      <dgm:prSet presAssocID="{F4530001-C54E-4B9C-BFA9-27EA17217C59}" presName="childText" presStyleLbl="conFgAcc1" presStyleIdx="1" presStyleCnt="4">
        <dgm:presLayoutVars>
          <dgm:bulletEnabled val="1"/>
        </dgm:presLayoutVars>
      </dgm:prSet>
      <dgm:spPr/>
      <dgm:t>
        <a:bodyPr/>
        <a:lstStyle/>
        <a:p>
          <a:endParaRPr lang="en-GB"/>
        </a:p>
      </dgm:t>
    </dgm:pt>
    <dgm:pt modelId="{206FEC63-09E5-45A3-9A54-4AB909ADFF6E}" type="pres">
      <dgm:prSet presAssocID="{3E0F46A3-E772-4D49-875A-858429E11D84}" presName="spaceBetweenRectangles" presStyleCnt="0"/>
      <dgm:spPr/>
      <dgm:t>
        <a:bodyPr/>
        <a:lstStyle/>
        <a:p>
          <a:endParaRPr lang="en-GB"/>
        </a:p>
      </dgm:t>
    </dgm:pt>
    <dgm:pt modelId="{B72E51E0-BAA8-4012-99B0-213A621974EB}" type="pres">
      <dgm:prSet presAssocID="{04D31749-40A7-42B3-A8B7-A5880C2DE79A}" presName="parentLin" presStyleCnt="0"/>
      <dgm:spPr/>
      <dgm:t>
        <a:bodyPr/>
        <a:lstStyle/>
        <a:p>
          <a:endParaRPr lang="en-GB"/>
        </a:p>
      </dgm:t>
    </dgm:pt>
    <dgm:pt modelId="{6DB4BDE1-A086-44F6-8024-452DC086B37C}" type="pres">
      <dgm:prSet presAssocID="{04D31749-40A7-42B3-A8B7-A5880C2DE79A}" presName="parentLeftMargin" presStyleLbl="node1" presStyleIdx="1" presStyleCnt="4"/>
      <dgm:spPr/>
      <dgm:t>
        <a:bodyPr/>
        <a:lstStyle/>
        <a:p>
          <a:endParaRPr lang="en-GB"/>
        </a:p>
      </dgm:t>
    </dgm:pt>
    <dgm:pt modelId="{C5CD441F-176A-4CF0-8EA2-6E7A3D396975}" type="pres">
      <dgm:prSet presAssocID="{04D31749-40A7-42B3-A8B7-A5880C2DE79A}" presName="parentText" presStyleLbl="node1" presStyleIdx="2" presStyleCnt="4" custScaleX="76522">
        <dgm:presLayoutVars>
          <dgm:chMax val="0"/>
          <dgm:bulletEnabled val="1"/>
        </dgm:presLayoutVars>
      </dgm:prSet>
      <dgm:spPr/>
      <dgm:t>
        <a:bodyPr/>
        <a:lstStyle/>
        <a:p>
          <a:endParaRPr lang="en-GB"/>
        </a:p>
      </dgm:t>
    </dgm:pt>
    <dgm:pt modelId="{51A1ABCF-725F-4F94-9929-45EAFB2EFEDD}" type="pres">
      <dgm:prSet presAssocID="{04D31749-40A7-42B3-A8B7-A5880C2DE79A}" presName="negativeSpace" presStyleCnt="0"/>
      <dgm:spPr/>
      <dgm:t>
        <a:bodyPr/>
        <a:lstStyle/>
        <a:p>
          <a:endParaRPr lang="en-GB"/>
        </a:p>
      </dgm:t>
    </dgm:pt>
    <dgm:pt modelId="{33683C0B-C8A8-438E-ADBB-8F29F0F072E8}" type="pres">
      <dgm:prSet presAssocID="{04D31749-40A7-42B3-A8B7-A5880C2DE79A}" presName="childText" presStyleLbl="conFgAcc1" presStyleIdx="2" presStyleCnt="4">
        <dgm:presLayoutVars>
          <dgm:bulletEnabled val="1"/>
        </dgm:presLayoutVars>
      </dgm:prSet>
      <dgm:spPr/>
      <dgm:t>
        <a:bodyPr/>
        <a:lstStyle/>
        <a:p>
          <a:endParaRPr lang="en-GB"/>
        </a:p>
      </dgm:t>
    </dgm:pt>
    <dgm:pt modelId="{A60D02A7-9AB9-4B33-BFF8-5914F875789E}" type="pres">
      <dgm:prSet presAssocID="{CD79C26C-58CD-453D-AF00-44C24D36E0E4}" presName="spaceBetweenRectangles" presStyleCnt="0"/>
      <dgm:spPr/>
      <dgm:t>
        <a:bodyPr/>
        <a:lstStyle/>
        <a:p>
          <a:endParaRPr lang="en-GB"/>
        </a:p>
      </dgm:t>
    </dgm:pt>
    <dgm:pt modelId="{4A556543-3875-4E88-892C-1C8E58B9C51A}" type="pres">
      <dgm:prSet presAssocID="{CE74A131-23D6-4C52-955C-45202389093D}" presName="parentLin" presStyleCnt="0"/>
      <dgm:spPr/>
      <dgm:t>
        <a:bodyPr/>
        <a:lstStyle/>
        <a:p>
          <a:endParaRPr lang="en-GB"/>
        </a:p>
      </dgm:t>
    </dgm:pt>
    <dgm:pt modelId="{C5C90E71-12E5-4443-AE4B-AE5384FE6DE5}" type="pres">
      <dgm:prSet presAssocID="{CE74A131-23D6-4C52-955C-45202389093D}" presName="parentLeftMargin" presStyleLbl="node1" presStyleIdx="2" presStyleCnt="4"/>
      <dgm:spPr/>
      <dgm:t>
        <a:bodyPr/>
        <a:lstStyle/>
        <a:p>
          <a:endParaRPr lang="en-GB"/>
        </a:p>
      </dgm:t>
    </dgm:pt>
    <dgm:pt modelId="{F0B9772C-4EA4-41F7-A61C-A4D454506669}" type="pres">
      <dgm:prSet presAssocID="{CE74A131-23D6-4C52-955C-45202389093D}" presName="parentText" presStyleLbl="node1" presStyleIdx="3" presStyleCnt="4" custScaleX="76522">
        <dgm:presLayoutVars>
          <dgm:chMax val="0"/>
          <dgm:bulletEnabled val="1"/>
        </dgm:presLayoutVars>
      </dgm:prSet>
      <dgm:spPr/>
      <dgm:t>
        <a:bodyPr/>
        <a:lstStyle/>
        <a:p>
          <a:endParaRPr lang="en-GB"/>
        </a:p>
      </dgm:t>
    </dgm:pt>
    <dgm:pt modelId="{6B5B02B8-0826-49A6-96BE-68E8BD21F72F}" type="pres">
      <dgm:prSet presAssocID="{CE74A131-23D6-4C52-955C-45202389093D}" presName="negativeSpace" presStyleCnt="0"/>
      <dgm:spPr/>
      <dgm:t>
        <a:bodyPr/>
        <a:lstStyle/>
        <a:p>
          <a:endParaRPr lang="en-GB"/>
        </a:p>
      </dgm:t>
    </dgm:pt>
    <dgm:pt modelId="{FC847DA4-3004-4763-88D2-2947DF4E56C9}" type="pres">
      <dgm:prSet presAssocID="{CE74A131-23D6-4C52-955C-45202389093D}" presName="childText" presStyleLbl="conFgAcc1" presStyleIdx="3" presStyleCnt="4">
        <dgm:presLayoutVars>
          <dgm:bulletEnabled val="1"/>
        </dgm:presLayoutVars>
      </dgm:prSet>
      <dgm:spPr/>
      <dgm:t>
        <a:bodyPr/>
        <a:lstStyle/>
        <a:p>
          <a:endParaRPr lang="en-GB"/>
        </a:p>
      </dgm:t>
    </dgm:pt>
  </dgm:ptLst>
  <dgm:cxnLst>
    <dgm:cxn modelId="{41FA4025-5FF9-43AD-A2BE-D90885F9BE58}" srcId="{661A0496-EC0D-4DF6-9A28-7879F00333F1}" destId="{7E0642F9-4344-44E4-BB5B-A01FE01E9F07}" srcOrd="0" destOrd="0" parTransId="{09FA5081-FE9D-4F6A-BA5E-B4EA742A9196}" sibTransId="{CF652890-8EEB-4C29-B09A-69DDAE44FA3B}"/>
    <dgm:cxn modelId="{2AACCEC1-64A2-4C23-9D6B-8040402C650F}" type="presOf" srcId="{CE74A131-23D6-4C52-955C-45202389093D}" destId="{C5C90E71-12E5-4443-AE4B-AE5384FE6DE5}" srcOrd="0" destOrd="0" presId="urn:microsoft.com/office/officeart/2005/8/layout/list1"/>
    <dgm:cxn modelId="{BDA529A5-0619-4745-839B-47618FA09343}" type="presOf" srcId="{F4530001-C54E-4B9C-BFA9-27EA17217C59}" destId="{467C7BF2-6FF7-4309-8D45-644B30343619}" srcOrd="0" destOrd="0" presId="urn:microsoft.com/office/officeart/2005/8/layout/list1"/>
    <dgm:cxn modelId="{392EC672-0E30-49D5-BC51-203769C12F5E}" srcId="{661A0496-EC0D-4DF6-9A28-7879F00333F1}" destId="{F4530001-C54E-4B9C-BFA9-27EA17217C59}" srcOrd="1" destOrd="0" parTransId="{9462A7DE-8798-4068-8E23-C2CD4BFCFD94}" sibTransId="{3E0F46A3-E772-4D49-875A-858429E11D84}"/>
    <dgm:cxn modelId="{615B22BB-589F-4087-95C1-40552FB20C42}" srcId="{661A0496-EC0D-4DF6-9A28-7879F00333F1}" destId="{CE74A131-23D6-4C52-955C-45202389093D}" srcOrd="3" destOrd="0" parTransId="{159A3448-4C8E-4766-BBEC-B3718E298451}" sibTransId="{0DD1DCBE-F675-4C79-876B-3B94E5010904}"/>
    <dgm:cxn modelId="{FA856B66-E430-4938-A1FD-6A0C0E1B0F22}" type="presOf" srcId="{7E0642F9-4344-44E4-BB5B-A01FE01E9F07}" destId="{5EA9ED3D-414C-41A1-BE92-C04D43835E11}" srcOrd="1" destOrd="0" presId="urn:microsoft.com/office/officeart/2005/8/layout/list1"/>
    <dgm:cxn modelId="{8A7A7A8D-8F24-4B62-AD8A-B83E48F4C510}" type="presOf" srcId="{661A0496-EC0D-4DF6-9A28-7879F00333F1}" destId="{B90D982E-676A-4148-9EE2-794557ECE8D9}" srcOrd="0" destOrd="0" presId="urn:microsoft.com/office/officeart/2005/8/layout/list1"/>
    <dgm:cxn modelId="{2C0E4239-4CE0-46B7-B99F-A6DE2CC69159}" srcId="{661A0496-EC0D-4DF6-9A28-7879F00333F1}" destId="{04D31749-40A7-42B3-A8B7-A5880C2DE79A}" srcOrd="2" destOrd="0" parTransId="{615D4048-B0CB-4541-8FD2-6F494D175631}" sibTransId="{CD79C26C-58CD-453D-AF00-44C24D36E0E4}"/>
    <dgm:cxn modelId="{5E473F8D-D836-4F35-9C41-7162E4671ACC}" type="presOf" srcId="{F4530001-C54E-4B9C-BFA9-27EA17217C59}" destId="{C432881D-0063-4AB3-B5FC-C60A54D99CBF}" srcOrd="1" destOrd="0" presId="urn:microsoft.com/office/officeart/2005/8/layout/list1"/>
    <dgm:cxn modelId="{4A187EFF-472C-439C-A056-501FA234262D}" type="presOf" srcId="{7E0642F9-4344-44E4-BB5B-A01FE01E9F07}" destId="{6B2B5306-00AF-4B50-9E76-5106D58DF7F6}" srcOrd="0" destOrd="0" presId="urn:microsoft.com/office/officeart/2005/8/layout/list1"/>
    <dgm:cxn modelId="{E78DEE99-3746-4B79-A3F6-0465027DE49F}" type="presOf" srcId="{04D31749-40A7-42B3-A8B7-A5880C2DE79A}" destId="{6DB4BDE1-A086-44F6-8024-452DC086B37C}" srcOrd="0" destOrd="0" presId="urn:microsoft.com/office/officeart/2005/8/layout/list1"/>
    <dgm:cxn modelId="{ECD5FBEA-F4CD-4F86-A791-8543942E7F4B}" type="presOf" srcId="{04D31749-40A7-42B3-A8B7-A5880C2DE79A}" destId="{C5CD441F-176A-4CF0-8EA2-6E7A3D396975}" srcOrd="1" destOrd="0" presId="urn:microsoft.com/office/officeart/2005/8/layout/list1"/>
    <dgm:cxn modelId="{79CE87C1-8111-4566-9BDC-CBF403AFFE87}" type="presOf" srcId="{CE74A131-23D6-4C52-955C-45202389093D}" destId="{F0B9772C-4EA4-41F7-A61C-A4D454506669}" srcOrd="1" destOrd="0" presId="urn:microsoft.com/office/officeart/2005/8/layout/list1"/>
    <dgm:cxn modelId="{23BC140A-139C-45CB-879B-810217F3ED5F}" type="presParOf" srcId="{B90D982E-676A-4148-9EE2-794557ECE8D9}" destId="{8B230E58-97EC-4D87-A646-A940C1F913E4}" srcOrd="0" destOrd="0" presId="urn:microsoft.com/office/officeart/2005/8/layout/list1"/>
    <dgm:cxn modelId="{A36310AD-9E5C-47DF-B295-93B4F82E7BBC}" type="presParOf" srcId="{8B230E58-97EC-4D87-A646-A940C1F913E4}" destId="{6B2B5306-00AF-4B50-9E76-5106D58DF7F6}" srcOrd="0" destOrd="0" presId="urn:microsoft.com/office/officeart/2005/8/layout/list1"/>
    <dgm:cxn modelId="{2F7FD677-E707-4AEF-B261-68826BB78B40}" type="presParOf" srcId="{8B230E58-97EC-4D87-A646-A940C1F913E4}" destId="{5EA9ED3D-414C-41A1-BE92-C04D43835E11}" srcOrd="1" destOrd="0" presId="urn:microsoft.com/office/officeart/2005/8/layout/list1"/>
    <dgm:cxn modelId="{02FC82AC-C9A6-4E88-8932-7753B442DC91}" type="presParOf" srcId="{B90D982E-676A-4148-9EE2-794557ECE8D9}" destId="{D383FBBD-9864-47E1-BE7F-2CE5A2AF6AB8}" srcOrd="1" destOrd="0" presId="urn:microsoft.com/office/officeart/2005/8/layout/list1"/>
    <dgm:cxn modelId="{1A27A77F-E557-4EAF-A56C-94E129A8E55B}" type="presParOf" srcId="{B90D982E-676A-4148-9EE2-794557ECE8D9}" destId="{9FF93080-0F7D-44E8-8548-460A68E4EDC0}" srcOrd="2" destOrd="0" presId="urn:microsoft.com/office/officeart/2005/8/layout/list1"/>
    <dgm:cxn modelId="{CBB95D12-85D6-4E31-B401-C9C6E371162F}" type="presParOf" srcId="{B90D982E-676A-4148-9EE2-794557ECE8D9}" destId="{03D94B67-CA5F-46CA-8851-D44323919A97}" srcOrd="3" destOrd="0" presId="urn:microsoft.com/office/officeart/2005/8/layout/list1"/>
    <dgm:cxn modelId="{B25816F4-F058-455A-9A2E-19400159D39F}" type="presParOf" srcId="{B90D982E-676A-4148-9EE2-794557ECE8D9}" destId="{1D8161E5-5CEA-4CE0-B5B9-9F7D13A62EB2}" srcOrd="4" destOrd="0" presId="urn:microsoft.com/office/officeart/2005/8/layout/list1"/>
    <dgm:cxn modelId="{4E4E8AF4-09B9-46B3-8203-1C087F9E819C}" type="presParOf" srcId="{1D8161E5-5CEA-4CE0-B5B9-9F7D13A62EB2}" destId="{467C7BF2-6FF7-4309-8D45-644B30343619}" srcOrd="0" destOrd="0" presId="urn:microsoft.com/office/officeart/2005/8/layout/list1"/>
    <dgm:cxn modelId="{A49966C3-6C46-4A0A-8EF5-F76F643FE164}" type="presParOf" srcId="{1D8161E5-5CEA-4CE0-B5B9-9F7D13A62EB2}" destId="{C432881D-0063-4AB3-B5FC-C60A54D99CBF}" srcOrd="1" destOrd="0" presId="urn:microsoft.com/office/officeart/2005/8/layout/list1"/>
    <dgm:cxn modelId="{5D416D41-5165-4D9E-B85B-4D90DE682BC7}" type="presParOf" srcId="{B90D982E-676A-4148-9EE2-794557ECE8D9}" destId="{1CEF4D8E-FA9D-4812-ABC2-70EEC773EA85}" srcOrd="5" destOrd="0" presId="urn:microsoft.com/office/officeart/2005/8/layout/list1"/>
    <dgm:cxn modelId="{189BEF55-5AE5-4F12-8498-5A6777C0FE71}" type="presParOf" srcId="{B90D982E-676A-4148-9EE2-794557ECE8D9}" destId="{78F93A90-759A-40EB-9F24-3E4DE9888B4D}" srcOrd="6" destOrd="0" presId="urn:microsoft.com/office/officeart/2005/8/layout/list1"/>
    <dgm:cxn modelId="{75CEBF3D-673B-4CFC-93A6-89736F073DD5}" type="presParOf" srcId="{B90D982E-676A-4148-9EE2-794557ECE8D9}" destId="{206FEC63-09E5-45A3-9A54-4AB909ADFF6E}" srcOrd="7" destOrd="0" presId="urn:microsoft.com/office/officeart/2005/8/layout/list1"/>
    <dgm:cxn modelId="{603A5C1A-C4AD-48A1-AD1E-4552D0481856}" type="presParOf" srcId="{B90D982E-676A-4148-9EE2-794557ECE8D9}" destId="{B72E51E0-BAA8-4012-99B0-213A621974EB}" srcOrd="8" destOrd="0" presId="urn:microsoft.com/office/officeart/2005/8/layout/list1"/>
    <dgm:cxn modelId="{E002D176-8D49-494B-B7C3-6DED54410BB9}" type="presParOf" srcId="{B72E51E0-BAA8-4012-99B0-213A621974EB}" destId="{6DB4BDE1-A086-44F6-8024-452DC086B37C}" srcOrd="0" destOrd="0" presId="urn:microsoft.com/office/officeart/2005/8/layout/list1"/>
    <dgm:cxn modelId="{5C317D32-E9F8-4D4A-8695-26D890751BAD}" type="presParOf" srcId="{B72E51E0-BAA8-4012-99B0-213A621974EB}" destId="{C5CD441F-176A-4CF0-8EA2-6E7A3D396975}" srcOrd="1" destOrd="0" presId="urn:microsoft.com/office/officeart/2005/8/layout/list1"/>
    <dgm:cxn modelId="{C7482BCC-C484-47DC-9A9D-B5286FE3D7EB}" type="presParOf" srcId="{B90D982E-676A-4148-9EE2-794557ECE8D9}" destId="{51A1ABCF-725F-4F94-9929-45EAFB2EFEDD}" srcOrd="9" destOrd="0" presId="urn:microsoft.com/office/officeart/2005/8/layout/list1"/>
    <dgm:cxn modelId="{D12BBCA2-D4E8-4EF2-824C-C9A80CCEDDC9}" type="presParOf" srcId="{B90D982E-676A-4148-9EE2-794557ECE8D9}" destId="{33683C0B-C8A8-438E-ADBB-8F29F0F072E8}" srcOrd="10" destOrd="0" presId="urn:microsoft.com/office/officeart/2005/8/layout/list1"/>
    <dgm:cxn modelId="{97D4DFDA-48E6-4C5E-8151-B7F1B95771C9}" type="presParOf" srcId="{B90D982E-676A-4148-9EE2-794557ECE8D9}" destId="{A60D02A7-9AB9-4B33-BFF8-5914F875789E}" srcOrd="11" destOrd="0" presId="urn:microsoft.com/office/officeart/2005/8/layout/list1"/>
    <dgm:cxn modelId="{CDEB98A8-F99A-4290-87C6-0DF2D338A437}" type="presParOf" srcId="{B90D982E-676A-4148-9EE2-794557ECE8D9}" destId="{4A556543-3875-4E88-892C-1C8E58B9C51A}" srcOrd="12" destOrd="0" presId="urn:microsoft.com/office/officeart/2005/8/layout/list1"/>
    <dgm:cxn modelId="{44B48801-819B-4C6B-A9F8-814FBAFCEE4C}" type="presParOf" srcId="{4A556543-3875-4E88-892C-1C8E58B9C51A}" destId="{C5C90E71-12E5-4443-AE4B-AE5384FE6DE5}" srcOrd="0" destOrd="0" presId="urn:microsoft.com/office/officeart/2005/8/layout/list1"/>
    <dgm:cxn modelId="{36EED910-298C-4475-BA98-BE19FD162DE1}" type="presParOf" srcId="{4A556543-3875-4E88-892C-1C8E58B9C51A}" destId="{F0B9772C-4EA4-41F7-A61C-A4D454506669}" srcOrd="1" destOrd="0" presId="urn:microsoft.com/office/officeart/2005/8/layout/list1"/>
    <dgm:cxn modelId="{09B2BB0E-35FB-4A02-93A7-120DC1442ECE}" type="presParOf" srcId="{B90D982E-676A-4148-9EE2-794557ECE8D9}" destId="{6B5B02B8-0826-49A6-96BE-68E8BD21F72F}" srcOrd="13" destOrd="0" presId="urn:microsoft.com/office/officeart/2005/8/layout/list1"/>
    <dgm:cxn modelId="{84EA0218-8FF2-4B61-B72B-464C14295F6A}" type="presParOf" srcId="{B90D982E-676A-4148-9EE2-794557ECE8D9}" destId="{FC847DA4-3004-4763-88D2-2947DF4E56C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67A492-FC9F-4783-AF0E-FAE25A0E7B3D}" type="doc">
      <dgm:prSet loTypeId="urn:microsoft.com/office/officeart/2016/7/layout/LinearBlockProcessNumbered" loCatId="process" qsTypeId="urn:microsoft.com/office/officeart/2005/8/quickstyle/simple2" qsCatId="simple" csTypeId="urn:microsoft.com/office/officeart/2005/8/colors/accent1_2" csCatId="accent1" phldr="1"/>
      <dgm:spPr/>
      <dgm:t>
        <a:bodyPr/>
        <a:lstStyle/>
        <a:p>
          <a:endParaRPr lang="en-US"/>
        </a:p>
      </dgm:t>
    </dgm:pt>
    <dgm:pt modelId="{2564DF2A-F31B-46ED-AD89-781BA61DD9BE}" type="pres">
      <dgm:prSet presAssocID="{0767A492-FC9F-4783-AF0E-FAE25A0E7B3D}" presName="Name0" presStyleCnt="0">
        <dgm:presLayoutVars>
          <dgm:animLvl val="lvl"/>
          <dgm:resizeHandles val="exact"/>
        </dgm:presLayoutVars>
      </dgm:prSet>
      <dgm:spPr/>
      <dgm:t>
        <a:bodyPr/>
        <a:lstStyle/>
        <a:p>
          <a:endParaRPr lang="en-GB"/>
        </a:p>
      </dgm:t>
    </dgm:pt>
  </dgm:ptLst>
  <dgm:cxnLst>
    <dgm:cxn modelId="{8A97C92E-8114-4843-A90A-1099FA5E5F4B}" type="presOf" srcId="{0767A492-FC9F-4783-AF0E-FAE25A0E7B3D}" destId="{2564DF2A-F31B-46ED-AD89-781BA61DD9BE}" srcOrd="0"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587CDB-A6AF-4A21-8CD3-848B44C61A9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499E2C89-02DD-4BD6-A075-ECBFAE001811}">
      <dgm:prSet phldrT="[Text]"/>
      <dgm:spPr/>
      <dgm:t>
        <a:bodyPr/>
        <a:lstStyle/>
        <a:p>
          <a:r>
            <a:rPr lang="en-GB" dirty="0" smtClean="0"/>
            <a:t>What’s next?</a:t>
          </a:r>
          <a:endParaRPr lang="en-GB" dirty="0"/>
        </a:p>
      </dgm:t>
    </dgm:pt>
    <dgm:pt modelId="{7CDBFF18-1407-4A7E-B1FB-442E046FBAED}" type="parTrans" cxnId="{58743407-A873-478E-B6E3-1CDD97080A19}">
      <dgm:prSet/>
      <dgm:spPr/>
      <dgm:t>
        <a:bodyPr/>
        <a:lstStyle/>
        <a:p>
          <a:endParaRPr lang="en-GB"/>
        </a:p>
      </dgm:t>
    </dgm:pt>
    <dgm:pt modelId="{ADCC8242-BAD3-41BC-A05A-942FE543F1ED}" type="sibTrans" cxnId="{58743407-A873-478E-B6E3-1CDD97080A19}">
      <dgm:prSet/>
      <dgm:spPr/>
      <dgm:t>
        <a:bodyPr/>
        <a:lstStyle/>
        <a:p>
          <a:endParaRPr lang="en-GB"/>
        </a:p>
      </dgm:t>
    </dgm:pt>
    <dgm:pt modelId="{118DDC07-F909-4C63-8F17-89B7CC3C3FF1}">
      <dgm:prSet phldrT="[Text]"/>
      <dgm:spPr/>
      <dgm:t>
        <a:bodyPr/>
        <a:lstStyle/>
        <a:p>
          <a:r>
            <a:rPr lang="en-GB" dirty="0" smtClean="0"/>
            <a:t>Holistic assessment</a:t>
          </a:r>
          <a:endParaRPr lang="en-GB" dirty="0"/>
        </a:p>
      </dgm:t>
    </dgm:pt>
    <dgm:pt modelId="{66058E3F-AD01-405A-94D1-827F89BEC7D7}" type="parTrans" cxnId="{3307CC3D-259A-432F-AA54-4D57A06C3EED}">
      <dgm:prSet/>
      <dgm:spPr/>
      <dgm:t>
        <a:bodyPr/>
        <a:lstStyle/>
        <a:p>
          <a:endParaRPr lang="en-GB"/>
        </a:p>
      </dgm:t>
    </dgm:pt>
    <dgm:pt modelId="{08866E1E-BA66-48C9-87AC-FA4F973D5F80}" type="sibTrans" cxnId="{3307CC3D-259A-432F-AA54-4D57A06C3EED}">
      <dgm:prSet/>
      <dgm:spPr/>
      <dgm:t>
        <a:bodyPr/>
        <a:lstStyle/>
        <a:p>
          <a:endParaRPr lang="en-GB"/>
        </a:p>
      </dgm:t>
    </dgm:pt>
    <dgm:pt modelId="{D4919D67-BCCF-4D04-B8AD-D90A60A99C6A}">
      <dgm:prSet phldrT="[Text]"/>
      <dgm:spPr/>
      <dgm:t>
        <a:bodyPr/>
        <a:lstStyle/>
        <a:p>
          <a:r>
            <a:rPr lang="en-GB" dirty="0" smtClean="0"/>
            <a:t>Reversible causes?</a:t>
          </a:r>
          <a:endParaRPr lang="en-GB" dirty="0"/>
        </a:p>
      </dgm:t>
    </dgm:pt>
    <dgm:pt modelId="{26211E99-399C-4F59-87C4-68241946354F}" type="parTrans" cxnId="{61BDFDEE-9B8A-4E0D-AECF-DEA880C3267A}">
      <dgm:prSet/>
      <dgm:spPr/>
      <dgm:t>
        <a:bodyPr/>
        <a:lstStyle/>
        <a:p>
          <a:endParaRPr lang="en-GB"/>
        </a:p>
      </dgm:t>
    </dgm:pt>
    <dgm:pt modelId="{D0518EDD-2028-4CED-8C47-B40DE650BAE1}" type="sibTrans" cxnId="{61BDFDEE-9B8A-4E0D-AECF-DEA880C3267A}">
      <dgm:prSet/>
      <dgm:spPr/>
      <dgm:t>
        <a:bodyPr/>
        <a:lstStyle/>
        <a:p>
          <a:endParaRPr lang="en-GB"/>
        </a:p>
      </dgm:t>
    </dgm:pt>
    <dgm:pt modelId="{A3B84030-81CD-4E5F-B403-C4875FFAB733}">
      <dgm:prSet phldrT="[Text]"/>
      <dgm:spPr/>
      <dgm:t>
        <a:bodyPr/>
        <a:lstStyle/>
        <a:p>
          <a:r>
            <a:rPr lang="en-GB" dirty="0" smtClean="0"/>
            <a:t>Pain tools?</a:t>
          </a:r>
          <a:endParaRPr lang="en-GB" dirty="0"/>
        </a:p>
      </dgm:t>
    </dgm:pt>
    <dgm:pt modelId="{BC4E823B-BCEF-423B-AEF8-FF35120E236A}" type="parTrans" cxnId="{2F030A6C-52FF-4066-9E91-B058BB4CDFD9}">
      <dgm:prSet/>
      <dgm:spPr/>
      <dgm:t>
        <a:bodyPr/>
        <a:lstStyle/>
        <a:p>
          <a:endParaRPr lang="en-GB"/>
        </a:p>
      </dgm:t>
    </dgm:pt>
    <dgm:pt modelId="{1A5E4AD6-23EE-413E-800C-39D27BDA2B44}" type="sibTrans" cxnId="{2F030A6C-52FF-4066-9E91-B058BB4CDFD9}">
      <dgm:prSet/>
      <dgm:spPr/>
      <dgm:t>
        <a:bodyPr/>
        <a:lstStyle/>
        <a:p>
          <a:endParaRPr lang="en-GB"/>
        </a:p>
      </dgm:t>
    </dgm:pt>
    <dgm:pt modelId="{BC12CAC3-9EA5-4008-B9F1-D3EAA71DC00C}">
      <dgm:prSet phldrT="[Text]"/>
      <dgm:spPr/>
      <dgm:t>
        <a:bodyPr/>
        <a:lstStyle/>
        <a:p>
          <a:r>
            <a:rPr lang="en-GB" dirty="0" smtClean="0"/>
            <a:t>Continuous assessment </a:t>
          </a:r>
          <a:endParaRPr lang="en-GB" dirty="0"/>
        </a:p>
      </dgm:t>
    </dgm:pt>
    <dgm:pt modelId="{77D61899-473D-4BFE-952A-86078F17C05B}" type="parTrans" cxnId="{F96C91C8-05EC-404C-A1D8-F87414032538}">
      <dgm:prSet/>
      <dgm:spPr/>
      <dgm:t>
        <a:bodyPr/>
        <a:lstStyle/>
        <a:p>
          <a:endParaRPr lang="en-GB"/>
        </a:p>
      </dgm:t>
    </dgm:pt>
    <dgm:pt modelId="{B8180E09-A502-46D1-AEEE-3622ABB1A6A2}" type="sibTrans" cxnId="{F96C91C8-05EC-404C-A1D8-F87414032538}">
      <dgm:prSet/>
      <dgm:spPr/>
      <dgm:t>
        <a:bodyPr/>
        <a:lstStyle/>
        <a:p>
          <a:endParaRPr lang="en-GB"/>
        </a:p>
      </dgm:t>
    </dgm:pt>
    <dgm:pt modelId="{91376B12-BF5F-4178-8323-E0CF17B8DAE7}" type="pres">
      <dgm:prSet presAssocID="{D5587CDB-A6AF-4A21-8CD3-848B44C61A94}" presName="Name0" presStyleCnt="0">
        <dgm:presLayoutVars>
          <dgm:chMax val="1"/>
          <dgm:dir/>
          <dgm:animLvl val="ctr"/>
          <dgm:resizeHandles val="exact"/>
        </dgm:presLayoutVars>
      </dgm:prSet>
      <dgm:spPr/>
      <dgm:t>
        <a:bodyPr/>
        <a:lstStyle/>
        <a:p>
          <a:endParaRPr lang="en-GB"/>
        </a:p>
      </dgm:t>
    </dgm:pt>
    <dgm:pt modelId="{E5013F9E-0AAD-458F-A281-561FFA5BF7DB}" type="pres">
      <dgm:prSet presAssocID="{499E2C89-02DD-4BD6-A075-ECBFAE001811}" presName="centerShape" presStyleLbl="node0" presStyleIdx="0" presStyleCnt="1"/>
      <dgm:spPr/>
      <dgm:t>
        <a:bodyPr/>
        <a:lstStyle/>
        <a:p>
          <a:endParaRPr lang="en-GB"/>
        </a:p>
      </dgm:t>
    </dgm:pt>
    <dgm:pt modelId="{CEF8BF62-EA6E-4426-860E-585D1E0CC507}" type="pres">
      <dgm:prSet presAssocID="{118DDC07-F909-4C63-8F17-89B7CC3C3FF1}" presName="node" presStyleLbl="node1" presStyleIdx="0" presStyleCnt="4">
        <dgm:presLayoutVars>
          <dgm:bulletEnabled val="1"/>
        </dgm:presLayoutVars>
      </dgm:prSet>
      <dgm:spPr/>
      <dgm:t>
        <a:bodyPr/>
        <a:lstStyle/>
        <a:p>
          <a:endParaRPr lang="en-GB"/>
        </a:p>
      </dgm:t>
    </dgm:pt>
    <dgm:pt modelId="{505954CF-DA60-4394-A0A4-9F0ACDC00191}" type="pres">
      <dgm:prSet presAssocID="{118DDC07-F909-4C63-8F17-89B7CC3C3FF1}" presName="dummy" presStyleCnt="0"/>
      <dgm:spPr/>
    </dgm:pt>
    <dgm:pt modelId="{ED7DE676-75EA-4598-9731-B93C9E4CBB1C}" type="pres">
      <dgm:prSet presAssocID="{08866E1E-BA66-48C9-87AC-FA4F973D5F80}" presName="sibTrans" presStyleLbl="sibTrans2D1" presStyleIdx="0" presStyleCnt="4"/>
      <dgm:spPr/>
      <dgm:t>
        <a:bodyPr/>
        <a:lstStyle/>
        <a:p>
          <a:endParaRPr lang="en-GB"/>
        </a:p>
      </dgm:t>
    </dgm:pt>
    <dgm:pt modelId="{94726507-368B-4EB6-BBAB-EAB4F36CC539}" type="pres">
      <dgm:prSet presAssocID="{D4919D67-BCCF-4D04-B8AD-D90A60A99C6A}" presName="node" presStyleLbl="node1" presStyleIdx="1" presStyleCnt="4">
        <dgm:presLayoutVars>
          <dgm:bulletEnabled val="1"/>
        </dgm:presLayoutVars>
      </dgm:prSet>
      <dgm:spPr/>
      <dgm:t>
        <a:bodyPr/>
        <a:lstStyle/>
        <a:p>
          <a:endParaRPr lang="en-GB"/>
        </a:p>
      </dgm:t>
    </dgm:pt>
    <dgm:pt modelId="{8D46106B-E699-4D5E-888E-3DDF1FD9F281}" type="pres">
      <dgm:prSet presAssocID="{D4919D67-BCCF-4D04-B8AD-D90A60A99C6A}" presName="dummy" presStyleCnt="0"/>
      <dgm:spPr/>
    </dgm:pt>
    <dgm:pt modelId="{B6FAA701-DD3E-4D20-838C-44E697FA7BDE}" type="pres">
      <dgm:prSet presAssocID="{D0518EDD-2028-4CED-8C47-B40DE650BAE1}" presName="sibTrans" presStyleLbl="sibTrans2D1" presStyleIdx="1" presStyleCnt="4"/>
      <dgm:spPr/>
      <dgm:t>
        <a:bodyPr/>
        <a:lstStyle/>
        <a:p>
          <a:endParaRPr lang="en-GB"/>
        </a:p>
      </dgm:t>
    </dgm:pt>
    <dgm:pt modelId="{9986A3CA-05B8-4BE1-8D82-99372E9CFBAF}" type="pres">
      <dgm:prSet presAssocID="{A3B84030-81CD-4E5F-B403-C4875FFAB733}" presName="node" presStyleLbl="node1" presStyleIdx="2" presStyleCnt="4">
        <dgm:presLayoutVars>
          <dgm:bulletEnabled val="1"/>
        </dgm:presLayoutVars>
      </dgm:prSet>
      <dgm:spPr/>
      <dgm:t>
        <a:bodyPr/>
        <a:lstStyle/>
        <a:p>
          <a:endParaRPr lang="en-GB"/>
        </a:p>
      </dgm:t>
    </dgm:pt>
    <dgm:pt modelId="{63930120-14DC-4B66-80C2-3EC781A28FB1}" type="pres">
      <dgm:prSet presAssocID="{A3B84030-81CD-4E5F-B403-C4875FFAB733}" presName="dummy" presStyleCnt="0"/>
      <dgm:spPr/>
    </dgm:pt>
    <dgm:pt modelId="{6146A123-F715-4761-BF69-095073ECB97A}" type="pres">
      <dgm:prSet presAssocID="{1A5E4AD6-23EE-413E-800C-39D27BDA2B44}" presName="sibTrans" presStyleLbl="sibTrans2D1" presStyleIdx="2" presStyleCnt="4"/>
      <dgm:spPr/>
      <dgm:t>
        <a:bodyPr/>
        <a:lstStyle/>
        <a:p>
          <a:endParaRPr lang="en-GB"/>
        </a:p>
      </dgm:t>
    </dgm:pt>
    <dgm:pt modelId="{CE759A14-4EA0-489C-8E87-43A05B7A172B}" type="pres">
      <dgm:prSet presAssocID="{BC12CAC3-9EA5-4008-B9F1-D3EAA71DC00C}" presName="node" presStyleLbl="node1" presStyleIdx="3" presStyleCnt="4">
        <dgm:presLayoutVars>
          <dgm:bulletEnabled val="1"/>
        </dgm:presLayoutVars>
      </dgm:prSet>
      <dgm:spPr/>
      <dgm:t>
        <a:bodyPr/>
        <a:lstStyle/>
        <a:p>
          <a:endParaRPr lang="en-GB"/>
        </a:p>
      </dgm:t>
    </dgm:pt>
    <dgm:pt modelId="{90370F32-4282-45BC-BB91-0462F878F046}" type="pres">
      <dgm:prSet presAssocID="{BC12CAC3-9EA5-4008-B9F1-D3EAA71DC00C}" presName="dummy" presStyleCnt="0"/>
      <dgm:spPr/>
    </dgm:pt>
    <dgm:pt modelId="{CC5AF646-952B-4AE6-A071-0E785DB5CEE8}" type="pres">
      <dgm:prSet presAssocID="{B8180E09-A502-46D1-AEEE-3622ABB1A6A2}" presName="sibTrans" presStyleLbl="sibTrans2D1" presStyleIdx="3" presStyleCnt="4"/>
      <dgm:spPr/>
      <dgm:t>
        <a:bodyPr/>
        <a:lstStyle/>
        <a:p>
          <a:endParaRPr lang="en-GB"/>
        </a:p>
      </dgm:t>
    </dgm:pt>
  </dgm:ptLst>
  <dgm:cxnLst>
    <dgm:cxn modelId="{C1FD0749-F647-4C84-AC1A-D73FE684ECF0}" type="presOf" srcId="{1A5E4AD6-23EE-413E-800C-39D27BDA2B44}" destId="{6146A123-F715-4761-BF69-095073ECB97A}" srcOrd="0" destOrd="0" presId="urn:microsoft.com/office/officeart/2005/8/layout/radial6"/>
    <dgm:cxn modelId="{DFFB784D-034B-4186-941A-61F66FE0C714}" type="presOf" srcId="{D0518EDD-2028-4CED-8C47-B40DE650BAE1}" destId="{B6FAA701-DD3E-4D20-838C-44E697FA7BDE}" srcOrd="0" destOrd="0" presId="urn:microsoft.com/office/officeart/2005/8/layout/radial6"/>
    <dgm:cxn modelId="{3307CC3D-259A-432F-AA54-4D57A06C3EED}" srcId="{499E2C89-02DD-4BD6-A075-ECBFAE001811}" destId="{118DDC07-F909-4C63-8F17-89B7CC3C3FF1}" srcOrd="0" destOrd="0" parTransId="{66058E3F-AD01-405A-94D1-827F89BEC7D7}" sibTransId="{08866E1E-BA66-48C9-87AC-FA4F973D5F80}"/>
    <dgm:cxn modelId="{C94D94B7-2C5B-4DE3-8F26-3F6E69C33EE1}" type="presOf" srcId="{BC12CAC3-9EA5-4008-B9F1-D3EAA71DC00C}" destId="{CE759A14-4EA0-489C-8E87-43A05B7A172B}" srcOrd="0" destOrd="0" presId="urn:microsoft.com/office/officeart/2005/8/layout/radial6"/>
    <dgm:cxn modelId="{C6388805-DA68-4140-930D-A4F24F81D3ED}" type="presOf" srcId="{B8180E09-A502-46D1-AEEE-3622ABB1A6A2}" destId="{CC5AF646-952B-4AE6-A071-0E785DB5CEE8}" srcOrd="0" destOrd="0" presId="urn:microsoft.com/office/officeart/2005/8/layout/radial6"/>
    <dgm:cxn modelId="{58743407-A873-478E-B6E3-1CDD97080A19}" srcId="{D5587CDB-A6AF-4A21-8CD3-848B44C61A94}" destId="{499E2C89-02DD-4BD6-A075-ECBFAE001811}" srcOrd="0" destOrd="0" parTransId="{7CDBFF18-1407-4A7E-B1FB-442E046FBAED}" sibTransId="{ADCC8242-BAD3-41BC-A05A-942FE543F1ED}"/>
    <dgm:cxn modelId="{D75E7D65-68F9-4F31-BE35-DF7B5E449ABE}" type="presOf" srcId="{08866E1E-BA66-48C9-87AC-FA4F973D5F80}" destId="{ED7DE676-75EA-4598-9731-B93C9E4CBB1C}" srcOrd="0" destOrd="0" presId="urn:microsoft.com/office/officeart/2005/8/layout/radial6"/>
    <dgm:cxn modelId="{61BDFDEE-9B8A-4E0D-AECF-DEA880C3267A}" srcId="{499E2C89-02DD-4BD6-A075-ECBFAE001811}" destId="{D4919D67-BCCF-4D04-B8AD-D90A60A99C6A}" srcOrd="1" destOrd="0" parTransId="{26211E99-399C-4F59-87C4-68241946354F}" sibTransId="{D0518EDD-2028-4CED-8C47-B40DE650BAE1}"/>
    <dgm:cxn modelId="{AEDA406A-D1DC-438A-88BA-5E7339FF6985}" type="presOf" srcId="{499E2C89-02DD-4BD6-A075-ECBFAE001811}" destId="{E5013F9E-0AAD-458F-A281-561FFA5BF7DB}" srcOrd="0" destOrd="0" presId="urn:microsoft.com/office/officeart/2005/8/layout/radial6"/>
    <dgm:cxn modelId="{8E6BA94B-F5F5-4805-9704-F83D18867FB5}" type="presOf" srcId="{118DDC07-F909-4C63-8F17-89B7CC3C3FF1}" destId="{CEF8BF62-EA6E-4426-860E-585D1E0CC507}" srcOrd="0" destOrd="0" presId="urn:microsoft.com/office/officeart/2005/8/layout/radial6"/>
    <dgm:cxn modelId="{2F030A6C-52FF-4066-9E91-B058BB4CDFD9}" srcId="{499E2C89-02DD-4BD6-A075-ECBFAE001811}" destId="{A3B84030-81CD-4E5F-B403-C4875FFAB733}" srcOrd="2" destOrd="0" parTransId="{BC4E823B-BCEF-423B-AEF8-FF35120E236A}" sibTransId="{1A5E4AD6-23EE-413E-800C-39D27BDA2B44}"/>
    <dgm:cxn modelId="{F96C91C8-05EC-404C-A1D8-F87414032538}" srcId="{499E2C89-02DD-4BD6-A075-ECBFAE001811}" destId="{BC12CAC3-9EA5-4008-B9F1-D3EAA71DC00C}" srcOrd="3" destOrd="0" parTransId="{77D61899-473D-4BFE-952A-86078F17C05B}" sibTransId="{B8180E09-A502-46D1-AEEE-3622ABB1A6A2}"/>
    <dgm:cxn modelId="{EA7C4C08-55A6-4991-A705-ADA96DCB4513}" type="presOf" srcId="{D4919D67-BCCF-4D04-B8AD-D90A60A99C6A}" destId="{94726507-368B-4EB6-BBAB-EAB4F36CC539}" srcOrd="0" destOrd="0" presId="urn:microsoft.com/office/officeart/2005/8/layout/radial6"/>
    <dgm:cxn modelId="{85E1F654-008E-4003-9BA0-89CEDE02CB56}" type="presOf" srcId="{D5587CDB-A6AF-4A21-8CD3-848B44C61A94}" destId="{91376B12-BF5F-4178-8323-E0CF17B8DAE7}" srcOrd="0" destOrd="0" presId="urn:microsoft.com/office/officeart/2005/8/layout/radial6"/>
    <dgm:cxn modelId="{8978EC60-1390-4CA0-9BA3-95C306577213}" type="presOf" srcId="{A3B84030-81CD-4E5F-B403-C4875FFAB733}" destId="{9986A3CA-05B8-4BE1-8D82-99372E9CFBAF}" srcOrd="0" destOrd="0" presId="urn:microsoft.com/office/officeart/2005/8/layout/radial6"/>
    <dgm:cxn modelId="{A678B663-5CF1-4576-8EE7-267AAC061E6F}" type="presParOf" srcId="{91376B12-BF5F-4178-8323-E0CF17B8DAE7}" destId="{E5013F9E-0AAD-458F-A281-561FFA5BF7DB}" srcOrd="0" destOrd="0" presId="urn:microsoft.com/office/officeart/2005/8/layout/radial6"/>
    <dgm:cxn modelId="{D0DA9467-2A32-411E-9636-50C37A94A30A}" type="presParOf" srcId="{91376B12-BF5F-4178-8323-E0CF17B8DAE7}" destId="{CEF8BF62-EA6E-4426-860E-585D1E0CC507}" srcOrd="1" destOrd="0" presId="urn:microsoft.com/office/officeart/2005/8/layout/radial6"/>
    <dgm:cxn modelId="{004AA8A8-2CFB-4B9D-A71E-289835D3CF03}" type="presParOf" srcId="{91376B12-BF5F-4178-8323-E0CF17B8DAE7}" destId="{505954CF-DA60-4394-A0A4-9F0ACDC00191}" srcOrd="2" destOrd="0" presId="urn:microsoft.com/office/officeart/2005/8/layout/radial6"/>
    <dgm:cxn modelId="{97CD0E95-4D7F-46A4-A781-C9B9B1D4D00A}" type="presParOf" srcId="{91376B12-BF5F-4178-8323-E0CF17B8DAE7}" destId="{ED7DE676-75EA-4598-9731-B93C9E4CBB1C}" srcOrd="3" destOrd="0" presId="urn:microsoft.com/office/officeart/2005/8/layout/radial6"/>
    <dgm:cxn modelId="{1648CC1D-E69B-455C-8582-9302A52194F4}" type="presParOf" srcId="{91376B12-BF5F-4178-8323-E0CF17B8DAE7}" destId="{94726507-368B-4EB6-BBAB-EAB4F36CC539}" srcOrd="4" destOrd="0" presId="urn:microsoft.com/office/officeart/2005/8/layout/radial6"/>
    <dgm:cxn modelId="{F9487354-6383-4516-88FE-6505F73661D2}" type="presParOf" srcId="{91376B12-BF5F-4178-8323-E0CF17B8DAE7}" destId="{8D46106B-E699-4D5E-888E-3DDF1FD9F281}" srcOrd="5" destOrd="0" presId="urn:microsoft.com/office/officeart/2005/8/layout/radial6"/>
    <dgm:cxn modelId="{F871B96C-77EF-4A5C-9FBC-3DF0AEF45DAE}" type="presParOf" srcId="{91376B12-BF5F-4178-8323-E0CF17B8DAE7}" destId="{B6FAA701-DD3E-4D20-838C-44E697FA7BDE}" srcOrd="6" destOrd="0" presId="urn:microsoft.com/office/officeart/2005/8/layout/radial6"/>
    <dgm:cxn modelId="{0E89A518-57EB-4286-B16C-27DAAD5D1DBD}" type="presParOf" srcId="{91376B12-BF5F-4178-8323-E0CF17B8DAE7}" destId="{9986A3CA-05B8-4BE1-8D82-99372E9CFBAF}" srcOrd="7" destOrd="0" presId="urn:microsoft.com/office/officeart/2005/8/layout/radial6"/>
    <dgm:cxn modelId="{7DEAEB7F-1F68-4C2E-BBD6-5814579DCEB4}" type="presParOf" srcId="{91376B12-BF5F-4178-8323-E0CF17B8DAE7}" destId="{63930120-14DC-4B66-80C2-3EC781A28FB1}" srcOrd="8" destOrd="0" presId="urn:microsoft.com/office/officeart/2005/8/layout/radial6"/>
    <dgm:cxn modelId="{220F5D46-4EC5-467E-A78A-0F3F0D221C73}" type="presParOf" srcId="{91376B12-BF5F-4178-8323-E0CF17B8DAE7}" destId="{6146A123-F715-4761-BF69-095073ECB97A}" srcOrd="9" destOrd="0" presId="urn:microsoft.com/office/officeart/2005/8/layout/radial6"/>
    <dgm:cxn modelId="{D168EF4E-87B9-45E5-A086-66A05A5A654B}" type="presParOf" srcId="{91376B12-BF5F-4178-8323-E0CF17B8DAE7}" destId="{CE759A14-4EA0-489C-8E87-43A05B7A172B}" srcOrd="10" destOrd="0" presId="urn:microsoft.com/office/officeart/2005/8/layout/radial6"/>
    <dgm:cxn modelId="{DC913FBE-83F8-4006-9DE8-33003B4ECB23}" type="presParOf" srcId="{91376B12-BF5F-4178-8323-E0CF17B8DAE7}" destId="{90370F32-4282-45BC-BB91-0462F878F046}" srcOrd="11" destOrd="0" presId="urn:microsoft.com/office/officeart/2005/8/layout/radial6"/>
    <dgm:cxn modelId="{722FCE68-1C03-4671-B471-8500CA4A7689}" type="presParOf" srcId="{91376B12-BF5F-4178-8323-E0CF17B8DAE7}" destId="{CC5AF646-952B-4AE6-A071-0E785DB5CEE8}"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A18EEC-1F5B-4736-AB15-BA09687D3920}" type="doc">
      <dgm:prSet loTypeId="urn:microsoft.com/office/officeart/2005/8/layout/hProcess9" loCatId="process" qsTypeId="urn:microsoft.com/office/officeart/2005/8/quickstyle/simple1" qsCatId="simple" csTypeId="urn:microsoft.com/office/officeart/2005/8/colors/accent1_2" csCatId="accent1" phldr="1"/>
      <dgm:spPr/>
    </dgm:pt>
    <dgm:pt modelId="{D1FB469A-B6F7-445A-B076-022892AAB885}">
      <dgm:prSet phldrT="[Text]"/>
      <dgm:spPr/>
      <dgm:t>
        <a:bodyPr/>
        <a:lstStyle/>
        <a:p>
          <a:r>
            <a:rPr lang="en-GB" dirty="0" smtClean="0"/>
            <a:t>Injury </a:t>
          </a:r>
          <a:endParaRPr lang="en-GB" dirty="0"/>
        </a:p>
      </dgm:t>
    </dgm:pt>
    <dgm:pt modelId="{1F9DFDEE-305A-4332-8EAD-1CCCF77C7052}" type="parTrans" cxnId="{CDD935F2-A5E8-4A86-A3FD-7D2FAF939B53}">
      <dgm:prSet/>
      <dgm:spPr/>
      <dgm:t>
        <a:bodyPr/>
        <a:lstStyle/>
        <a:p>
          <a:endParaRPr lang="en-GB"/>
        </a:p>
      </dgm:t>
    </dgm:pt>
    <dgm:pt modelId="{02BD6C6C-E8CC-4EDE-8320-95C245345BB3}" type="sibTrans" cxnId="{CDD935F2-A5E8-4A86-A3FD-7D2FAF939B53}">
      <dgm:prSet/>
      <dgm:spPr/>
      <dgm:t>
        <a:bodyPr/>
        <a:lstStyle/>
        <a:p>
          <a:endParaRPr lang="en-GB"/>
        </a:p>
      </dgm:t>
    </dgm:pt>
    <dgm:pt modelId="{CDAA8F06-DB2F-4037-AEC2-64ACB560387E}">
      <dgm:prSet phldrT="[Text]"/>
      <dgm:spPr/>
      <dgm:t>
        <a:bodyPr/>
        <a:lstStyle/>
        <a:p>
          <a:r>
            <a:rPr lang="en-GB" dirty="0" smtClean="0"/>
            <a:t>Chemicals produced </a:t>
          </a:r>
          <a:endParaRPr lang="en-GB" dirty="0"/>
        </a:p>
      </dgm:t>
    </dgm:pt>
    <dgm:pt modelId="{085DB595-B301-47B0-9B40-511F1618DE60}" type="parTrans" cxnId="{52B98DA8-BD6C-4822-BF81-760DBD3EB591}">
      <dgm:prSet/>
      <dgm:spPr/>
      <dgm:t>
        <a:bodyPr/>
        <a:lstStyle/>
        <a:p>
          <a:endParaRPr lang="en-GB"/>
        </a:p>
      </dgm:t>
    </dgm:pt>
    <dgm:pt modelId="{2985EF16-E4B7-4BB3-B808-60AECB1DC46E}" type="sibTrans" cxnId="{52B98DA8-BD6C-4822-BF81-760DBD3EB591}">
      <dgm:prSet/>
      <dgm:spPr/>
      <dgm:t>
        <a:bodyPr/>
        <a:lstStyle/>
        <a:p>
          <a:endParaRPr lang="en-GB"/>
        </a:p>
      </dgm:t>
    </dgm:pt>
    <dgm:pt modelId="{F49C3EC8-F770-417C-A8BE-C44DC6460025}">
      <dgm:prSet phldrT="[Text]"/>
      <dgm:spPr/>
      <dgm:t>
        <a:bodyPr/>
        <a:lstStyle/>
        <a:p>
          <a:r>
            <a:rPr lang="en-GB" dirty="0" smtClean="0"/>
            <a:t>Activate pain signals</a:t>
          </a:r>
          <a:endParaRPr lang="en-GB" dirty="0"/>
        </a:p>
      </dgm:t>
    </dgm:pt>
    <dgm:pt modelId="{FE7BB3CF-29A7-4BCE-9B98-3908029C97A8}" type="parTrans" cxnId="{E215C49A-BFC1-449C-A477-B1124E829146}">
      <dgm:prSet/>
      <dgm:spPr/>
      <dgm:t>
        <a:bodyPr/>
        <a:lstStyle/>
        <a:p>
          <a:endParaRPr lang="en-GB"/>
        </a:p>
      </dgm:t>
    </dgm:pt>
    <dgm:pt modelId="{501A1412-7115-4286-B604-DD7C826B060D}" type="sibTrans" cxnId="{E215C49A-BFC1-449C-A477-B1124E829146}">
      <dgm:prSet/>
      <dgm:spPr/>
      <dgm:t>
        <a:bodyPr/>
        <a:lstStyle/>
        <a:p>
          <a:endParaRPr lang="en-GB"/>
        </a:p>
      </dgm:t>
    </dgm:pt>
    <dgm:pt modelId="{DCD44595-13FD-4CB3-9FD9-10DB2AD9F2C6}" type="pres">
      <dgm:prSet presAssocID="{11A18EEC-1F5B-4736-AB15-BA09687D3920}" presName="CompostProcess" presStyleCnt="0">
        <dgm:presLayoutVars>
          <dgm:dir/>
          <dgm:resizeHandles val="exact"/>
        </dgm:presLayoutVars>
      </dgm:prSet>
      <dgm:spPr/>
    </dgm:pt>
    <dgm:pt modelId="{04005919-DDDF-4A0B-AC03-9FB908523DB0}" type="pres">
      <dgm:prSet presAssocID="{11A18EEC-1F5B-4736-AB15-BA09687D3920}" presName="arrow" presStyleLbl="bgShp" presStyleIdx="0" presStyleCnt="1"/>
      <dgm:spPr/>
    </dgm:pt>
    <dgm:pt modelId="{21C08338-4234-4057-96DB-BA109A462A6C}" type="pres">
      <dgm:prSet presAssocID="{11A18EEC-1F5B-4736-AB15-BA09687D3920}" presName="linearProcess" presStyleCnt="0"/>
      <dgm:spPr/>
    </dgm:pt>
    <dgm:pt modelId="{CAF205A9-5797-4A75-B326-088D7634DF38}" type="pres">
      <dgm:prSet presAssocID="{D1FB469A-B6F7-445A-B076-022892AAB885}" presName="textNode" presStyleLbl="node1" presStyleIdx="0" presStyleCnt="3">
        <dgm:presLayoutVars>
          <dgm:bulletEnabled val="1"/>
        </dgm:presLayoutVars>
      </dgm:prSet>
      <dgm:spPr/>
      <dgm:t>
        <a:bodyPr/>
        <a:lstStyle/>
        <a:p>
          <a:endParaRPr lang="en-GB"/>
        </a:p>
      </dgm:t>
    </dgm:pt>
    <dgm:pt modelId="{2D6EFBE3-F0D8-4544-8E63-071B4AC49DAC}" type="pres">
      <dgm:prSet presAssocID="{02BD6C6C-E8CC-4EDE-8320-95C245345BB3}" presName="sibTrans" presStyleCnt="0"/>
      <dgm:spPr/>
    </dgm:pt>
    <dgm:pt modelId="{AE23833F-BED6-434F-BCEA-56A450C10F60}" type="pres">
      <dgm:prSet presAssocID="{CDAA8F06-DB2F-4037-AEC2-64ACB560387E}" presName="textNode" presStyleLbl="node1" presStyleIdx="1" presStyleCnt="3">
        <dgm:presLayoutVars>
          <dgm:bulletEnabled val="1"/>
        </dgm:presLayoutVars>
      </dgm:prSet>
      <dgm:spPr/>
      <dgm:t>
        <a:bodyPr/>
        <a:lstStyle/>
        <a:p>
          <a:endParaRPr lang="en-GB"/>
        </a:p>
      </dgm:t>
    </dgm:pt>
    <dgm:pt modelId="{E5EDFA93-59AF-4EA2-9C6E-617D6BF925D5}" type="pres">
      <dgm:prSet presAssocID="{2985EF16-E4B7-4BB3-B808-60AECB1DC46E}" presName="sibTrans" presStyleCnt="0"/>
      <dgm:spPr/>
    </dgm:pt>
    <dgm:pt modelId="{9B0EF0CD-6C08-41BC-9874-59B3E93C4538}" type="pres">
      <dgm:prSet presAssocID="{F49C3EC8-F770-417C-A8BE-C44DC6460025}" presName="textNode" presStyleLbl="node1" presStyleIdx="2" presStyleCnt="3">
        <dgm:presLayoutVars>
          <dgm:bulletEnabled val="1"/>
        </dgm:presLayoutVars>
      </dgm:prSet>
      <dgm:spPr/>
      <dgm:t>
        <a:bodyPr/>
        <a:lstStyle/>
        <a:p>
          <a:endParaRPr lang="en-GB"/>
        </a:p>
      </dgm:t>
    </dgm:pt>
  </dgm:ptLst>
  <dgm:cxnLst>
    <dgm:cxn modelId="{97DA7CF2-1555-4C41-BDFB-EDD25A994764}" type="presOf" srcId="{F49C3EC8-F770-417C-A8BE-C44DC6460025}" destId="{9B0EF0CD-6C08-41BC-9874-59B3E93C4538}" srcOrd="0" destOrd="0" presId="urn:microsoft.com/office/officeart/2005/8/layout/hProcess9"/>
    <dgm:cxn modelId="{E215C49A-BFC1-449C-A477-B1124E829146}" srcId="{11A18EEC-1F5B-4736-AB15-BA09687D3920}" destId="{F49C3EC8-F770-417C-A8BE-C44DC6460025}" srcOrd="2" destOrd="0" parTransId="{FE7BB3CF-29A7-4BCE-9B98-3908029C97A8}" sibTransId="{501A1412-7115-4286-B604-DD7C826B060D}"/>
    <dgm:cxn modelId="{52B98DA8-BD6C-4822-BF81-760DBD3EB591}" srcId="{11A18EEC-1F5B-4736-AB15-BA09687D3920}" destId="{CDAA8F06-DB2F-4037-AEC2-64ACB560387E}" srcOrd="1" destOrd="0" parTransId="{085DB595-B301-47B0-9B40-511F1618DE60}" sibTransId="{2985EF16-E4B7-4BB3-B808-60AECB1DC46E}"/>
    <dgm:cxn modelId="{ED2640BA-F642-4035-BAB9-9ADB1306C9A4}" type="presOf" srcId="{CDAA8F06-DB2F-4037-AEC2-64ACB560387E}" destId="{AE23833F-BED6-434F-BCEA-56A450C10F60}" srcOrd="0" destOrd="0" presId="urn:microsoft.com/office/officeart/2005/8/layout/hProcess9"/>
    <dgm:cxn modelId="{36B18F46-B2D4-4CB9-8453-DA2AA3F8BC0C}" type="presOf" srcId="{11A18EEC-1F5B-4736-AB15-BA09687D3920}" destId="{DCD44595-13FD-4CB3-9FD9-10DB2AD9F2C6}" srcOrd="0" destOrd="0" presId="urn:microsoft.com/office/officeart/2005/8/layout/hProcess9"/>
    <dgm:cxn modelId="{CDD935F2-A5E8-4A86-A3FD-7D2FAF939B53}" srcId="{11A18EEC-1F5B-4736-AB15-BA09687D3920}" destId="{D1FB469A-B6F7-445A-B076-022892AAB885}" srcOrd="0" destOrd="0" parTransId="{1F9DFDEE-305A-4332-8EAD-1CCCF77C7052}" sibTransId="{02BD6C6C-E8CC-4EDE-8320-95C245345BB3}"/>
    <dgm:cxn modelId="{14DB82FE-73AD-4060-AAFD-F7E3E9BC3CF1}" type="presOf" srcId="{D1FB469A-B6F7-445A-B076-022892AAB885}" destId="{CAF205A9-5797-4A75-B326-088D7634DF38}" srcOrd="0" destOrd="0" presId="urn:microsoft.com/office/officeart/2005/8/layout/hProcess9"/>
    <dgm:cxn modelId="{E208E689-DC8D-4108-9422-7273A97F79FD}" type="presParOf" srcId="{DCD44595-13FD-4CB3-9FD9-10DB2AD9F2C6}" destId="{04005919-DDDF-4A0B-AC03-9FB908523DB0}" srcOrd="0" destOrd="0" presId="urn:microsoft.com/office/officeart/2005/8/layout/hProcess9"/>
    <dgm:cxn modelId="{B75D57A3-5CB1-43BC-BA05-FFDC2C3CF414}" type="presParOf" srcId="{DCD44595-13FD-4CB3-9FD9-10DB2AD9F2C6}" destId="{21C08338-4234-4057-96DB-BA109A462A6C}" srcOrd="1" destOrd="0" presId="urn:microsoft.com/office/officeart/2005/8/layout/hProcess9"/>
    <dgm:cxn modelId="{5EB462BB-0C8C-4D40-9AF0-E829FDD3F5AE}" type="presParOf" srcId="{21C08338-4234-4057-96DB-BA109A462A6C}" destId="{CAF205A9-5797-4A75-B326-088D7634DF38}" srcOrd="0" destOrd="0" presId="urn:microsoft.com/office/officeart/2005/8/layout/hProcess9"/>
    <dgm:cxn modelId="{513D5215-7272-402F-AED6-740EAAD4D083}" type="presParOf" srcId="{21C08338-4234-4057-96DB-BA109A462A6C}" destId="{2D6EFBE3-F0D8-4544-8E63-071B4AC49DAC}" srcOrd="1" destOrd="0" presId="urn:microsoft.com/office/officeart/2005/8/layout/hProcess9"/>
    <dgm:cxn modelId="{F9FAA7A2-0146-424B-8DB7-C2BAD5B7F132}" type="presParOf" srcId="{21C08338-4234-4057-96DB-BA109A462A6C}" destId="{AE23833F-BED6-434F-BCEA-56A450C10F60}" srcOrd="2" destOrd="0" presId="urn:microsoft.com/office/officeart/2005/8/layout/hProcess9"/>
    <dgm:cxn modelId="{C4A24C3C-3646-4842-A94F-62A8DE70630C}" type="presParOf" srcId="{21C08338-4234-4057-96DB-BA109A462A6C}" destId="{E5EDFA93-59AF-4EA2-9C6E-617D6BF925D5}" srcOrd="3" destOrd="0" presId="urn:microsoft.com/office/officeart/2005/8/layout/hProcess9"/>
    <dgm:cxn modelId="{E5D043AC-D8A9-4AEA-A0D3-4D72B5A1018E}" type="presParOf" srcId="{21C08338-4234-4057-96DB-BA109A462A6C}" destId="{9B0EF0CD-6C08-41BC-9874-59B3E93C453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04EFF4-8371-4432-A76F-2F7CF91517F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8E29B31-D3E2-4AF7-8B35-86875A936DF5}">
      <dgm:prSet/>
      <dgm:spPr/>
      <dgm:t>
        <a:bodyPr/>
        <a:lstStyle/>
        <a:p>
          <a:r>
            <a:rPr lang="en-GB"/>
            <a:t>Complimentary therapy</a:t>
          </a:r>
          <a:endParaRPr lang="en-US"/>
        </a:p>
      </dgm:t>
    </dgm:pt>
    <dgm:pt modelId="{C993B977-DD55-4C67-8D6C-DFCFD76FB817}" type="parTrans" cxnId="{9C4286AC-E0B0-4879-81FF-EFBD0A217C9F}">
      <dgm:prSet/>
      <dgm:spPr/>
      <dgm:t>
        <a:bodyPr/>
        <a:lstStyle/>
        <a:p>
          <a:endParaRPr lang="en-US"/>
        </a:p>
      </dgm:t>
    </dgm:pt>
    <dgm:pt modelId="{203AA312-1EF7-45D4-B021-5EE90DD7BA06}" type="sibTrans" cxnId="{9C4286AC-E0B0-4879-81FF-EFBD0A217C9F}">
      <dgm:prSet/>
      <dgm:spPr/>
      <dgm:t>
        <a:bodyPr/>
        <a:lstStyle/>
        <a:p>
          <a:endParaRPr lang="en-US"/>
        </a:p>
      </dgm:t>
    </dgm:pt>
    <dgm:pt modelId="{E420CCF0-B820-424A-8AFE-44FFE8DBDB72}">
      <dgm:prSet/>
      <dgm:spPr/>
      <dgm:t>
        <a:bodyPr/>
        <a:lstStyle/>
        <a:p>
          <a:r>
            <a:rPr lang="en-GB"/>
            <a:t>Relaxation</a:t>
          </a:r>
          <a:endParaRPr lang="en-US"/>
        </a:p>
      </dgm:t>
    </dgm:pt>
    <dgm:pt modelId="{CBB707D0-9D89-4BEF-9D43-607B145FF111}" type="parTrans" cxnId="{1CA3084A-6885-46E9-8635-044A82E6F6BA}">
      <dgm:prSet/>
      <dgm:spPr/>
      <dgm:t>
        <a:bodyPr/>
        <a:lstStyle/>
        <a:p>
          <a:endParaRPr lang="en-US"/>
        </a:p>
      </dgm:t>
    </dgm:pt>
    <dgm:pt modelId="{D30729BB-AB87-479E-856D-680C43C43518}" type="sibTrans" cxnId="{1CA3084A-6885-46E9-8635-044A82E6F6BA}">
      <dgm:prSet/>
      <dgm:spPr/>
      <dgm:t>
        <a:bodyPr/>
        <a:lstStyle/>
        <a:p>
          <a:endParaRPr lang="en-US"/>
        </a:p>
      </dgm:t>
    </dgm:pt>
    <dgm:pt modelId="{A0A04A40-7576-4535-959C-BA3C6F9F15C6}">
      <dgm:prSet/>
      <dgm:spPr/>
      <dgm:t>
        <a:bodyPr/>
        <a:lstStyle/>
        <a:p>
          <a:r>
            <a:rPr lang="en-GB"/>
            <a:t>Acupuncture</a:t>
          </a:r>
          <a:endParaRPr lang="en-US"/>
        </a:p>
      </dgm:t>
    </dgm:pt>
    <dgm:pt modelId="{A0CA046B-D294-42FE-A3F0-149FF8BFF4DA}" type="parTrans" cxnId="{50652C8D-545C-48CB-AE65-C27CC094C799}">
      <dgm:prSet/>
      <dgm:spPr/>
      <dgm:t>
        <a:bodyPr/>
        <a:lstStyle/>
        <a:p>
          <a:endParaRPr lang="en-US"/>
        </a:p>
      </dgm:t>
    </dgm:pt>
    <dgm:pt modelId="{3EEBDBE2-35F3-4BB0-AE91-7A08297ED30E}" type="sibTrans" cxnId="{50652C8D-545C-48CB-AE65-C27CC094C799}">
      <dgm:prSet/>
      <dgm:spPr/>
      <dgm:t>
        <a:bodyPr/>
        <a:lstStyle/>
        <a:p>
          <a:endParaRPr lang="en-US"/>
        </a:p>
      </dgm:t>
    </dgm:pt>
    <dgm:pt modelId="{FB460961-56C3-49EF-9DD2-6BB8FA1A440F}">
      <dgm:prSet/>
      <dgm:spPr/>
      <dgm:t>
        <a:bodyPr/>
        <a:lstStyle/>
        <a:p>
          <a:r>
            <a:rPr lang="en-GB"/>
            <a:t>TENS machine</a:t>
          </a:r>
          <a:endParaRPr lang="en-US"/>
        </a:p>
      </dgm:t>
    </dgm:pt>
    <dgm:pt modelId="{01B2A8A5-86C1-49CC-9C2A-89E7AF115C91}" type="parTrans" cxnId="{69A73618-DEC6-4F38-9642-930173AB3E9E}">
      <dgm:prSet/>
      <dgm:spPr/>
      <dgm:t>
        <a:bodyPr/>
        <a:lstStyle/>
        <a:p>
          <a:endParaRPr lang="en-US"/>
        </a:p>
      </dgm:t>
    </dgm:pt>
    <dgm:pt modelId="{EC23889D-54F4-416E-9EC1-67FA73E635D8}" type="sibTrans" cxnId="{69A73618-DEC6-4F38-9642-930173AB3E9E}">
      <dgm:prSet/>
      <dgm:spPr/>
      <dgm:t>
        <a:bodyPr/>
        <a:lstStyle/>
        <a:p>
          <a:endParaRPr lang="en-US"/>
        </a:p>
      </dgm:t>
    </dgm:pt>
    <dgm:pt modelId="{3F813968-2D01-4955-9A0C-3870D3C9F397}" type="pres">
      <dgm:prSet presAssocID="{3104EFF4-8371-4432-A76F-2F7CF91517F6}" presName="linear" presStyleCnt="0">
        <dgm:presLayoutVars>
          <dgm:animLvl val="lvl"/>
          <dgm:resizeHandles val="exact"/>
        </dgm:presLayoutVars>
      </dgm:prSet>
      <dgm:spPr/>
      <dgm:t>
        <a:bodyPr/>
        <a:lstStyle/>
        <a:p>
          <a:endParaRPr lang="en-GB"/>
        </a:p>
      </dgm:t>
    </dgm:pt>
    <dgm:pt modelId="{4B9508A5-B3C9-44FD-946C-AA40E0A4FF02}" type="pres">
      <dgm:prSet presAssocID="{98E29B31-D3E2-4AF7-8B35-86875A936DF5}" presName="parentText" presStyleLbl="node1" presStyleIdx="0" presStyleCnt="4">
        <dgm:presLayoutVars>
          <dgm:chMax val="0"/>
          <dgm:bulletEnabled val="1"/>
        </dgm:presLayoutVars>
      </dgm:prSet>
      <dgm:spPr/>
      <dgm:t>
        <a:bodyPr/>
        <a:lstStyle/>
        <a:p>
          <a:endParaRPr lang="en-GB"/>
        </a:p>
      </dgm:t>
    </dgm:pt>
    <dgm:pt modelId="{ADF1B60C-31B4-477D-A374-CBFBD085BBCA}" type="pres">
      <dgm:prSet presAssocID="{203AA312-1EF7-45D4-B021-5EE90DD7BA06}" presName="spacer" presStyleCnt="0"/>
      <dgm:spPr/>
    </dgm:pt>
    <dgm:pt modelId="{9B0FF59E-9DA2-465D-A9C1-473B23F1B3A2}" type="pres">
      <dgm:prSet presAssocID="{E420CCF0-B820-424A-8AFE-44FFE8DBDB72}" presName="parentText" presStyleLbl="node1" presStyleIdx="1" presStyleCnt="4">
        <dgm:presLayoutVars>
          <dgm:chMax val="0"/>
          <dgm:bulletEnabled val="1"/>
        </dgm:presLayoutVars>
      </dgm:prSet>
      <dgm:spPr/>
      <dgm:t>
        <a:bodyPr/>
        <a:lstStyle/>
        <a:p>
          <a:endParaRPr lang="en-GB"/>
        </a:p>
      </dgm:t>
    </dgm:pt>
    <dgm:pt modelId="{85D91C4E-0D3D-48B4-BFF5-ECF931C13EC7}" type="pres">
      <dgm:prSet presAssocID="{D30729BB-AB87-479E-856D-680C43C43518}" presName="spacer" presStyleCnt="0"/>
      <dgm:spPr/>
    </dgm:pt>
    <dgm:pt modelId="{4076FDE9-212D-4DB1-A8F3-BF7432D6D7CD}" type="pres">
      <dgm:prSet presAssocID="{A0A04A40-7576-4535-959C-BA3C6F9F15C6}" presName="parentText" presStyleLbl="node1" presStyleIdx="2" presStyleCnt="4">
        <dgm:presLayoutVars>
          <dgm:chMax val="0"/>
          <dgm:bulletEnabled val="1"/>
        </dgm:presLayoutVars>
      </dgm:prSet>
      <dgm:spPr/>
      <dgm:t>
        <a:bodyPr/>
        <a:lstStyle/>
        <a:p>
          <a:endParaRPr lang="en-GB"/>
        </a:p>
      </dgm:t>
    </dgm:pt>
    <dgm:pt modelId="{4EB6DE4D-10C9-447E-9784-6AE8A1148CE6}" type="pres">
      <dgm:prSet presAssocID="{3EEBDBE2-35F3-4BB0-AE91-7A08297ED30E}" presName="spacer" presStyleCnt="0"/>
      <dgm:spPr/>
    </dgm:pt>
    <dgm:pt modelId="{E2A53A98-959A-48EE-9855-DBD49A48FFA8}" type="pres">
      <dgm:prSet presAssocID="{FB460961-56C3-49EF-9DD2-6BB8FA1A440F}" presName="parentText" presStyleLbl="node1" presStyleIdx="3" presStyleCnt="4">
        <dgm:presLayoutVars>
          <dgm:chMax val="0"/>
          <dgm:bulletEnabled val="1"/>
        </dgm:presLayoutVars>
      </dgm:prSet>
      <dgm:spPr/>
      <dgm:t>
        <a:bodyPr/>
        <a:lstStyle/>
        <a:p>
          <a:endParaRPr lang="en-GB"/>
        </a:p>
      </dgm:t>
    </dgm:pt>
  </dgm:ptLst>
  <dgm:cxnLst>
    <dgm:cxn modelId="{1CA3084A-6885-46E9-8635-044A82E6F6BA}" srcId="{3104EFF4-8371-4432-A76F-2F7CF91517F6}" destId="{E420CCF0-B820-424A-8AFE-44FFE8DBDB72}" srcOrd="1" destOrd="0" parTransId="{CBB707D0-9D89-4BEF-9D43-607B145FF111}" sibTransId="{D30729BB-AB87-479E-856D-680C43C43518}"/>
    <dgm:cxn modelId="{1C98F89E-FEA1-4276-82A4-AFF757E6E236}" type="presOf" srcId="{E420CCF0-B820-424A-8AFE-44FFE8DBDB72}" destId="{9B0FF59E-9DA2-465D-A9C1-473B23F1B3A2}" srcOrd="0" destOrd="0" presId="urn:microsoft.com/office/officeart/2005/8/layout/vList2"/>
    <dgm:cxn modelId="{C224F04C-614F-419C-989A-49D6881273C8}" type="presOf" srcId="{3104EFF4-8371-4432-A76F-2F7CF91517F6}" destId="{3F813968-2D01-4955-9A0C-3870D3C9F397}" srcOrd="0" destOrd="0" presId="urn:microsoft.com/office/officeart/2005/8/layout/vList2"/>
    <dgm:cxn modelId="{FC28286E-42E7-41E0-8DE3-4843749564C1}" type="presOf" srcId="{98E29B31-D3E2-4AF7-8B35-86875A936DF5}" destId="{4B9508A5-B3C9-44FD-946C-AA40E0A4FF02}" srcOrd="0" destOrd="0" presId="urn:microsoft.com/office/officeart/2005/8/layout/vList2"/>
    <dgm:cxn modelId="{0007776B-FB70-4E9B-8A46-CE63194837E5}" type="presOf" srcId="{A0A04A40-7576-4535-959C-BA3C6F9F15C6}" destId="{4076FDE9-212D-4DB1-A8F3-BF7432D6D7CD}" srcOrd="0" destOrd="0" presId="urn:microsoft.com/office/officeart/2005/8/layout/vList2"/>
    <dgm:cxn modelId="{9C4286AC-E0B0-4879-81FF-EFBD0A217C9F}" srcId="{3104EFF4-8371-4432-A76F-2F7CF91517F6}" destId="{98E29B31-D3E2-4AF7-8B35-86875A936DF5}" srcOrd="0" destOrd="0" parTransId="{C993B977-DD55-4C67-8D6C-DFCFD76FB817}" sibTransId="{203AA312-1EF7-45D4-B021-5EE90DD7BA06}"/>
    <dgm:cxn modelId="{50652C8D-545C-48CB-AE65-C27CC094C799}" srcId="{3104EFF4-8371-4432-A76F-2F7CF91517F6}" destId="{A0A04A40-7576-4535-959C-BA3C6F9F15C6}" srcOrd="2" destOrd="0" parTransId="{A0CA046B-D294-42FE-A3F0-149FF8BFF4DA}" sibTransId="{3EEBDBE2-35F3-4BB0-AE91-7A08297ED30E}"/>
    <dgm:cxn modelId="{98270A93-85C7-49B7-9269-BE8123B57842}" type="presOf" srcId="{FB460961-56C3-49EF-9DD2-6BB8FA1A440F}" destId="{E2A53A98-959A-48EE-9855-DBD49A48FFA8}" srcOrd="0" destOrd="0" presId="urn:microsoft.com/office/officeart/2005/8/layout/vList2"/>
    <dgm:cxn modelId="{69A73618-DEC6-4F38-9642-930173AB3E9E}" srcId="{3104EFF4-8371-4432-A76F-2F7CF91517F6}" destId="{FB460961-56C3-49EF-9DD2-6BB8FA1A440F}" srcOrd="3" destOrd="0" parTransId="{01B2A8A5-86C1-49CC-9C2A-89E7AF115C91}" sibTransId="{EC23889D-54F4-416E-9EC1-67FA73E635D8}"/>
    <dgm:cxn modelId="{DFEA2E03-EFE4-4611-A47C-F4AA0BB69F9A}" type="presParOf" srcId="{3F813968-2D01-4955-9A0C-3870D3C9F397}" destId="{4B9508A5-B3C9-44FD-946C-AA40E0A4FF02}" srcOrd="0" destOrd="0" presId="urn:microsoft.com/office/officeart/2005/8/layout/vList2"/>
    <dgm:cxn modelId="{77B212FD-6254-428D-BB5F-C15C0BC4F31B}" type="presParOf" srcId="{3F813968-2D01-4955-9A0C-3870D3C9F397}" destId="{ADF1B60C-31B4-477D-A374-CBFBD085BBCA}" srcOrd="1" destOrd="0" presId="urn:microsoft.com/office/officeart/2005/8/layout/vList2"/>
    <dgm:cxn modelId="{7D16A112-0671-4EC5-ABF8-7AB63155B423}" type="presParOf" srcId="{3F813968-2D01-4955-9A0C-3870D3C9F397}" destId="{9B0FF59E-9DA2-465D-A9C1-473B23F1B3A2}" srcOrd="2" destOrd="0" presId="urn:microsoft.com/office/officeart/2005/8/layout/vList2"/>
    <dgm:cxn modelId="{D3E848BB-6E94-423F-8659-E894F379A8D5}" type="presParOf" srcId="{3F813968-2D01-4955-9A0C-3870D3C9F397}" destId="{85D91C4E-0D3D-48B4-BFF5-ECF931C13EC7}" srcOrd="3" destOrd="0" presId="urn:microsoft.com/office/officeart/2005/8/layout/vList2"/>
    <dgm:cxn modelId="{0B1AA975-6112-4999-986A-E6789C8EB38D}" type="presParOf" srcId="{3F813968-2D01-4955-9A0C-3870D3C9F397}" destId="{4076FDE9-212D-4DB1-A8F3-BF7432D6D7CD}" srcOrd="4" destOrd="0" presId="urn:microsoft.com/office/officeart/2005/8/layout/vList2"/>
    <dgm:cxn modelId="{1BB96CC4-7CF0-4BD8-B8EF-6243D2F98AC2}" type="presParOf" srcId="{3F813968-2D01-4955-9A0C-3870D3C9F397}" destId="{4EB6DE4D-10C9-447E-9784-6AE8A1148CE6}" srcOrd="5" destOrd="0" presId="urn:microsoft.com/office/officeart/2005/8/layout/vList2"/>
    <dgm:cxn modelId="{6233DBF7-1E9F-4314-9202-5FB5DF756F58}" type="presParOf" srcId="{3F813968-2D01-4955-9A0C-3870D3C9F397}" destId="{E2A53A98-959A-48EE-9855-DBD49A48FFA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90D78-1BEF-4EB0-B55F-22C2ABCD3D38}">
      <dsp:nvSpPr>
        <dsp:cNvPr id="0" name=""/>
        <dsp:cNvSpPr/>
      </dsp:nvSpPr>
      <dsp:spPr>
        <a:xfrm>
          <a:off x="154" y="1056444"/>
          <a:ext cx="1859998" cy="22319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3726" tIns="0" rIns="183726" bIns="330200" numCol="1" spcCol="1270" anchor="t" anchorCtr="0">
          <a:noAutofit/>
        </a:bodyPr>
        <a:lstStyle/>
        <a:p>
          <a:pPr lvl="0" algn="l" defTabSz="711200">
            <a:lnSpc>
              <a:spcPct val="90000"/>
            </a:lnSpc>
            <a:spcBef>
              <a:spcPct val="0"/>
            </a:spcBef>
            <a:spcAft>
              <a:spcPct val="35000"/>
            </a:spcAft>
          </a:pPr>
          <a:r>
            <a:rPr lang="en-GB" sz="1600" kern="1200" dirty="0" smtClean="0"/>
            <a:t>Patients </a:t>
          </a:r>
          <a:r>
            <a:rPr lang="en-GB" sz="1600" kern="1200" dirty="0"/>
            <a:t>own description</a:t>
          </a:r>
        </a:p>
      </dsp:txBody>
      <dsp:txXfrm>
        <a:off x="154" y="1949243"/>
        <a:ext cx="1859998" cy="1339198"/>
      </dsp:txXfrm>
    </dsp:sp>
    <dsp:sp modelId="{F9265491-C98D-4614-A49B-0C5B63793235}">
      <dsp:nvSpPr>
        <dsp:cNvPr id="0" name=""/>
        <dsp:cNvSpPr/>
      </dsp:nvSpPr>
      <dsp:spPr>
        <a:xfrm>
          <a:off x="154" y="1056444"/>
          <a:ext cx="1859998" cy="892799"/>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83726" tIns="165100" rIns="183726" bIns="165100" numCol="1" spcCol="1270" anchor="ctr" anchorCtr="0">
          <a:noAutofit/>
        </a:bodyPr>
        <a:lstStyle/>
        <a:p>
          <a:pPr lvl="0" algn="l" defTabSz="1778000">
            <a:lnSpc>
              <a:spcPct val="90000"/>
            </a:lnSpc>
            <a:spcBef>
              <a:spcPct val="0"/>
            </a:spcBef>
            <a:spcAft>
              <a:spcPct val="35000"/>
            </a:spcAft>
          </a:pPr>
          <a:r>
            <a:rPr lang="en-GB" sz="4000" kern="1200"/>
            <a:t>01</a:t>
          </a:r>
        </a:p>
      </dsp:txBody>
      <dsp:txXfrm>
        <a:off x="154" y="1056444"/>
        <a:ext cx="1859998" cy="892799"/>
      </dsp:txXfrm>
    </dsp:sp>
    <dsp:sp modelId="{38DBD854-9097-4A53-8926-F473354250EB}">
      <dsp:nvSpPr>
        <dsp:cNvPr id="0" name=""/>
        <dsp:cNvSpPr/>
      </dsp:nvSpPr>
      <dsp:spPr>
        <a:xfrm>
          <a:off x="2008951" y="1056444"/>
          <a:ext cx="1859998" cy="22319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3726" tIns="0" rIns="183726" bIns="330200" numCol="1" spcCol="1270" anchor="t" anchorCtr="0">
          <a:noAutofit/>
        </a:bodyPr>
        <a:lstStyle/>
        <a:p>
          <a:pPr lvl="0" algn="l" defTabSz="711200">
            <a:lnSpc>
              <a:spcPct val="90000"/>
            </a:lnSpc>
            <a:spcBef>
              <a:spcPct val="0"/>
            </a:spcBef>
            <a:spcAft>
              <a:spcPct val="35000"/>
            </a:spcAft>
          </a:pPr>
          <a:r>
            <a:rPr lang="en-GB" sz="1600" kern="1200" dirty="0" smtClean="0"/>
            <a:t>Assess </a:t>
          </a:r>
          <a:r>
            <a:rPr lang="en-GB" sz="1600" kern="1200" dirty="0"/>
            <a:t>each pain and identify </a:t>
          </a:r>
          <a:r>
            <a:rPr lang="en-GB" sz="1600" kern="1200" dirty="0" smtClean="0"/>
            <a:t>cause</a:t>
          </a:r>
          <a:endParaRPr lang="en-GB" sz="1600" kern="1200" dirty="0"/>
        </a:p>
      </dsp:txBody>
      <dsp:txXfrm>
        <a:off x="2008951" y="1949243"/>
        <a:ext cx="1859998" cy="1339198"/>
      </dsp:txXfrm>
    </dsp:sp>
    <dsp:sp modelId="{FFF4CEA8-EA6B-4D58-8C0A-D3E7A388DD14}">
      <dsp:nvSpPr>
        <dsp:cNvPr id="0" name=""/>
        <dsp:cNvSpPr/>
      </dsp:nvSpPr>
      <dsp:spPr>
        <a:xfrm>
          <a:off x="2008951" y="1056444"/>
          <a:ext cx="1859998" cy="892799"/>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83726" tIns="165100" rIns="183726" bIns="165100" numCol="1" spcCol="1270" anchor="ctr" anchorCtr="0">
          <a:noAutofit/>
        </a:bodyPr>
        <a:lstStyle/>
        <a:p>
          <a:pPr lvl="0" algn="l" defTabSz="1778000">
            <a:lnSpc>
              <a:spcPct val="90000"/>
            </a:lnSpc>
            <a:spcBef>
              <a:spcPct val="0"/>
            </a:spcBef>
            <a:spcAft>
              <a:spcPct val="35000"/>
            </a:spcAft>
          </a:pPr>
          <a:r>
            <a:rPr lang="en-GB" sz="4000" kern="1200"/>
            <a:t>02</a:t>
          </a:r>
        </a:p>
      </dsp:txBody>
      <dsp:txXfrm>
        <a:off x="2008951" y="1056444"/>
        <a:ext cx="1859998" cy="892799"/>
      </dsp:txXfrm>
    </dsp:sp>
    <dsp:sp modelId="{5A37EDA3-D069-46BD-BCEE-875228DFB7DD}">
      <dsp:nvSpPr>
        <dsp:cNvPr id="0" name=""/>
        <dsp:cNvSpPr/>
      </dsp:nvSpPr>
      <dsp:spPr>
        <a:xfrm>
          <a:off x="4017749" y="1056444"/>
          <a:ext cx="1859998" cy="22319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3726" tIns="0" rIns="183726" bIns="330200" numCol="1" spcCol="1270" anchor="t" anchorCtr="0">
          <a:noAutofit/>
        </a:bodyPr>
        <a:lstStyle/>
        <a:p>
          <a:pPr lvl="0" algn="l" defTabSz="711200">
            <a:lnSpc>
              <a:spcPct val="90000"/>
            </a:lnSpc>
            <a:spcBef>
              <a:spcPct val="0"/>
            </a:spcBef>
            <a:spcAft>
              <a:spcPct val="35000"/>
            </a:spcAft>
          </a:pPr>
          <a:endParaRPr lang="en-GB" sz="1600" kern="1200" dirty="0" smtClean="0"/>
        </a:p>
        <a:p>
          <a:pPr lvl="0" algn="l" defTabSz="711200">
            <a:lnSpc>
              <a:spcPct val="90000"/>
            </a:lnSpc>
            <a:spcBef>
              <a:spcPct val="0"/>
            </a:spcBef>
            <a:spcAft>
              <a:spcPct val="35000"/>
            </a:spcAft>
          </a:pPr>
          <a:r>
            <a:rPr lang="en-GB" sz="1600" kern="1200" dirty="0" smtClean="0"/>
            <a:t>OPQRSTUV</a:t>
          </a:r>
          <a:endParaRPr lang="en-GB" sz="1600" kern="1200" dirty="0"/>
        </a:p>
      </dsp:txBody>
      <dsp:txXfrm>
        <a:off x="4017749" y="1949243"/>
        <a:ext cx="1859998" cy="1339198"/>
      </dsp:txXfrm>
    </dsp:sp>
    <dsp:sp modelId="{B3B27B71-2CFB-461B-80FB-362F4E49CEBD}">
      <dsp:nvSpPr>
        <dsp:cNvPr id="0" name=""/>
        <dsp:cNvSpPr/>
      </dsp:nvSpPr>
      <dsp:spPr>
        <a:xfrm>
          <a:off x="4017749" y="1056444"/>
          <a:ext cx="1859998" cy="892799"/>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83726" tIns="165100" rIns="183726" bIns="165100" numCol="1" spcCol="1270" anchor="ctr" anchorCtr="0">
          <a:noAutofit/>
        </a:bodyPr>
        <a:lstStyle/>
        <a:p>
          <a:pPr lvl="0" algn="l" defTabSz="1778000">
            <a:lnSpc>
              <a:spcPct val="90000"/>
            </a:lnSpc>
            <a:spcBef>
              <a:spcPct val="0"/>
            </a:spcBef>
            <a:spcAft>
              <a:spcPct val="35000"/>
            </a:spcAft>
          </a:pPr>
          <a:r>
            <a:rPr lang="en-GB" sz="4000" kern="1200"/>
            <a:t>03</a:t>
          </a:r>
        </a:p>
      </dsp:txBody>
      <dsp:txXfrm>
        <a:off x="4017749" y="1056444"/>
        <a:ext cx="1859998" cy="892799"/>
      </dsp:txXfrm>
    </dsp:sp>
    <dsp:sp modelId="{06E799F3-7A38-4B99-A307-7384BADB71EB}">
      <dsp:nvSpPr>
        <dsp:cNvPr id="0" name=""/>
        <dsp:cNvSpPr/>
      </dsp:nvSpPr>
      <dsp:spPr>
        <a:xfrm>
          <a:off x="6026696" y="1063096"/>
          <a:ext cx="1859998" cy="223844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83726" tIns="0" rIns="183726" bIns="330200" numCol="1" spcCol="1270" anchor="t" anchorCtr="0">
          <a:noAutofit/>
        </a:bodyPr>
        <a:lstStyle/>
        <a:p>
          <a:pPr lvl="0" algn="l" defTabSz="800100">
            <a:lnSpc>
              <a:spcPct val="90000"/>
            </a:lnSpc>
            <a:spcBef>
              <a:spcPct val="0"/>
            </a:spcBef>
            <a:spcAft>
              <a:spcPct val="35000"/>
            </a:spcAft>
          </a:pPr>
          <a:r>
            <a:rPr lang="en-GB" sz="1800" kern="1200" dirty="0"/>
            <a:t/>
          </a:r>
          <a:br>
            <a:rPr lang="en-GB" sz="1800" kern="1200" dirty="0"/>
          </a:br>
          <a:r>
            <a:rPr lang="en-GB" sz="1600" kern="1200" dirty="0"/>
            <a:t>Assessment tools</a:t>
          </a:r>
          <a:r>
            <a:rPr lang="en-GB" sz="1800" kern="1200" dirty="0"/>
            <a:t/>
          </a:r>
          <a:br>
            <a:rPr lang="en-GB" sz="1800" kern="1200" dirty="0"/>
          </a:br>
          <a:endParaRPr lang="en-GB" sz="1800" kern="1200" dirty="0"/>
        </a:p>
      </dsp:txBody>
      <dsp:txXfrm>
        <a:off x="6026696" y="1958475"/>
        <a:ext cx="1859998" cy="1343068"/>
      </dsp:txXfrm>
    </dsp:sp>
    <dsp:sp modelId="{0C5ACD9F-BB12-42E9-8FF9-4A51425EA268}">
      <dsp:nvSpPr>
        <dsp:cNvPr id="0" name=""/>
        <dsp:cNvSpPr/>
      </dsp:nvSpPr>
      <dsp:spPr>
        <a:xfrm>
          <a:off x="6026547" y="1059670"/>
          <a:ext cx="1859998" cy="892799"/>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183726" tIns="165100" rIns="183726" bIns="165100" numCol="1" spcCol="1270" anchor="ctr" anchorCtr="0">
          <a:noAutofit/>
        </a:bodyPr>
        <a:lstStyle/>
        <a:p>
          <a:pPr lvl="0" algn="l" defTabSz="1778000">
            <a:lnSpc>
              <a:spcPct val="90000"/>
            </a:lnSpc>
            <a:spcBef>
              <a:spcPct val="0"/>
            </a:spcBef>
            <a:spcAft>
              <a:spcPct val="35000"/>
            </a:spcAft>
          </a:pPr>
          <a:r>
            <a:rPr lang="en-GB" sz="4000" kern="1200"/>
            <a:t>04</a:t>
          </a:r>
        </a:p>
      </dsp:txBody>
      <dsp:txXfrm>
        <a:off x="6026547" y="1059670"/>
        <a:ext cx="1859998" cy="892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93080-0F7D-44E8-8548-460A68E4EDC0}">
      <dsp:nvSpPr>
        <dsp:cNvPr id="0" name=""/>
        <dsp:cNvSpPr/>
      </dsp:nvSpPr>
      <dsp:spPr>
        <a:xfrm>
          <a:off x="0" y="417429"/>
          <a:ext cx="78867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A9ED3D-414C-41A1-BE92-C04D43835E11}">
      <dsp:nvSpPr>
        <dsp:cNvPr id="0" name=""/>
        <dsp:cNvSpPr/>
      </dsp:nvSpPr>
      <dsp:spPr>
        <a:xfrm>
          <a:off x="394335" y="63189"/>
          <a:ext cx="4224542"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1022350">
            <a:lnSpc>
              <a:spcPct val="90000"/>
            </a:lnSpc>
            <a:spcBef>
              <a:spcPct val="0"/>
            </a:spcBef>
            <a:spcAft>
              <a:spcPct val="35000"/>
            </a:spcAft>
          </a:pPr>
          <a:r>
            <a:rPr lang="en-GB" sz="2300" kern="1200"/>
            <a:t>Somatic</a:t>
          </a:r>
          <a:endParaRPr lang="en-US" sz="2300" kern="1200"/>
        </a:p>
      </dsp:txBody>
      <dsp:txXfrm>
        <a:off x="428920" y="97774"/>
        <a:ext cx="4155372" cy="639310"/>
      </dsp:txXfrm>
    </dsp:sp>
    <dsp:sp modelId="{78F93A90-759A-40EB-9F24-3E4DE9888B4D}">
      <dsp:nvSpPr>
        <dsp:cNvPr id="0" name=""/>
        <dsp:cNvSpPr/>
      </dsp:nvSpPr>
      <dsp:spPr>
        <a:xfrm>
          <a:off x="0" y="1506069"/>
          <a:ext cx="78867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32881D-0063-4AB3-B5FC-C60A54D99CBF}">
      <dsp:nvSpPr>
        <dsp:cNvPr id="0" name=""/>
        <dsp:cNvSpPr/>
      </dsp:nvSpPr>
      <dsp:spPr>
        <a:xfrm>
          <a:off x="394335" y="1151829"/>
          <a:ext cx="4224542"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1022350">
            <a:lnSpc>
              <a:spcPct val="90000"/>
            </a:lnSpc>
            <a:spcBef>
              <a:spcPct val="0"/>
            </a:spcBef>
            <a:spcAft>
              <a:spcPct val="35000"/>
            </a:spcAft>
          </a:pPr>
          <a:r>
            <a:rPr lang="en-GB" sz="2300" kern="1200" dirty="0"/>
            <a:t>Visceral</a:t>
          </a:r>
          <a:endParaRPr lang="en-US" sz="2300" kern="1200" dirty="0"/>
        </a:p>
      </dsp:txBody>
      <dsp:txXfrm>
        <a:off x="428920" y="1186414"/>
        <a:ext cx="4155372" cy="639310"/>
      </dsp:txXfrm>
    </dsp:sp>
    <dsp:sp modelId="{33683C0B-C8A8-438E-ADBB-8F29F0F072E8}">
      <dsp:nvSpPr>
        <dsp:cNvPr id="0" name=""/>
        <dsp:cNvSpPr/>
      </dsp:nvSpPr>
      <dsp:spPr>
        <a:xfrm>
          <a:off x="0" y="2594709"/>
          <a:ext cx="78867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CD441F-176A-4CF0-8EA2-6E7A3D396975}">
      <dsp:nvSpPr>
        <dsp:cNvPr id="0" name=""/>
        <dsp:cNvSpPr/>
      </dsp:nvSpPr>
      <dsp:spPr>
        <a:xfrm>
          <a:off x="394335" y="2240469"/>
          <a:ext cx="4224542"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1022350">
            <a:lnSpc>
              <a:spcPct val="90000"/>
            </a:lnSpc>
            <a:spcBef>
              <a:spcPct val="0"/>
            </a:spcBef>
            <a:spcAft>
              <a:spcPct val="35000"/>
            </a:spcAft>
          </a:pPr>
          <a:r>
            <a:rPr lang="en-GB" sz="2300" kern="1200" dirty="0"/>
            <a:t>Neuropathic</a:t>
          </a:r>
          <a:endParaRPr lang="en-US" sz="2300" kern="1200" dirty="0"/>
        </a:p>
      </dsp:txBody>
      <dsp:txXfrm>
        <a:off x="428920" y="2275054"/>
        <a:ext cx="4155372" cy="639310"/>
      </dsp:txXfrm>
    </dsp:sp>
    <dsp:sp modelId="{FC847DA4-3004-4763-88D2-2947DF4E56C9}">
      <dsp:nvSpPr>
        <dsp:cNvPr id="0" name=""/>
        <dsp:cNvSpPr/>
      </dsp:nvSpPr>
      <dsp:spPr>
        <a:xfrm>
          <a:off x="0" y="3683349"/>
          <a:ext cx="7886700" cy="604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B9772C-4EA4-41F7-A61C-A4D454506669}">
      <dsp:nvSpPr>
        <dsp:cNvPr id="0" name=""/>
        <dsp:cNvSpPr/>
      </dsp:nvSpPr>
      <dsp:spPr>
        <a:xfrm>
          <a:off x="394335" y="3329109"/>
          <a:ext cx="4224542" cy="708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lvl="0" algn="l" defTabSz="1022350">
            <a:lnSpc>
              <a:spcPct val="90000"/>
            </a:lnSpc>
            <a:spcBef>
              <a:spcPct val="0"/>
            </a:spcBef>
            <a:spcAft>
              <a:spcPct val="35000"/>
            </a:spcAft>
          </a:pPr>
          <a:r>
            <a:rPr lang="en-US" sz="2300" kern="1200" dirty="0"/>
            <a:t>Breakthrough and incident pain</a:t>
          </a:r>
        </a:p>
      </dsp:txBody>
      <dsp:txXfrm>
        <a:off x="428920" y="3363694"/>
        <a:ext cx="4155372"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AF646-952B-4AE6-A071-0E785DB5CEE8}">
      <dsp:nvSpPr>
        <dsp:cNvPr id="0" name=""/>
        <dsp:cNvSpPr/>
      </dsp:nvSpPr>
      <dsp:spPr>
        <a:xfrm>
          <a:off x="1409030" y="580938"/>
          <a:ext cx="3878682" cy="3878682"/>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46A123-F715-4761-BF69-095073ECB97A}">
      <dsp:nvSpPr>
        <dsp:cNvPr id="0" name=""/>
        <dsp:cNvSpPr/>
      </dsp:nvSpPr>
      <dsp:spPr>
        <a:xfrm>
          <a:off x="1409030" y="580938"/>
          <a:ext cx="3878682" cy="3878682"/>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FAA701-DD3E-4D20-838C-44E697FA7BDE}">
      <dsp:nvSpPr>
        <dsp:cNvPr id="0" name=""/>
        <dsp:cNvSpPr/>
      </dsp:nvSpPr>
      <dsp:spPr>
        <a:xfrm>
          <a:off x="1409030" y="580938"/>
          <a:ext cx="3878682" cy="3878682"/>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7DE676-75EA-4598-9731-B93C9E4CBB1C}">
      <dsp:nvSpPr>
        <dsp:cNvPr id="0" name=""/>
        <dsp:cNvSpPr/>
      </dsp:nvSpPr>
      <dsp:spPr>
        <a:xfrm>
          <a:off x="1409030" y="580938"/>
          <a:ext cx="3878682" cy="3878682"/>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013F9E-0AAD-458F-A281-561FFA5BF7DB}">
      <dsp:nvSpPr>
        <dsp:cNvPr id="0" name=""/>
        <dsp:cNvSpPr/>
      </dsp:nvSpPr>
      <dsp:spPr>
        <a:xfrm>
          <a:off x="2455690" y="1627598"/>
          <a:ext cx="1785362" cy="17853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GB" sz="3200" kern="1200" dirty="0" smtClean="0"/>
            <a:t>What’s next?</a:t>
          </a:r>
          <a:endParaRPr lang="en-GB" sz="3200" kern="1200" dirty="0"/>
        </a:p>
      </dsp:txBody>
      <dsp:txXfrm>
        <a:off x="2717150" y="1889058"/>
        <a:ext cx="1262442" cy="1262442"/>
      </dsp:txXfrm>
    </dsp:sp>
    <dsp:sp modelId="{CEF8BF62-EA6E-4426-860E-585D1E0CC507}">
      <dsp:nvSpPr>
        <dsp:cNvPr id="0" name=""/>
        <dsp:cNvSpPr/>
      </dsp:nvSpPr>
      <dsp:spPr>
        <a:xfrm>
          <a:off x="2723495" y="1052"/>
          <a:ext cx="1249753" cy="12497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Holistic assessment</a:t>
          </a:r>
          <a:endParaRPr lang="en-GB" sz="1400" kern="1200" dirty="0"/>
        </a:p>
      </dsp:txBody>
      <dsp:txXfrm>
        <a:off x="2906517" y="184074"/>
        <a:ext cx="883709" cy="883709"/>
      </dsp:txXfrm>
    </dsp:sp>
    <dsp:sp modelId="{94726507-368B-4EB6-BBAB-EAB4F36CC539}">
      <dsp:nvSpPr>
        <dsp:cNvPr id="0" name=""/>
        <dsp:cNvSpPr/>
      </dsp:nvSpPr>
      <dsp:spPr>
        <a:xfrm>
          <a:off x="4617845" y="1895403"/>
          <a:ext cx="1249753" cy="12497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Reversible causes?</a:t>
          </a:r>
          <a:endParaRPr lang="en-GB" sz="1400" kern="1200" dirty="0"/>
        </a:p>
      </dsp:txBody>
      <dsp:txXfrm>
        <a:off x="4800867" y="2078425"/>
        <a:ext cx="883709" cy="883709"/>
      </dsp:txXfrm>
    </dsp:sp>
    <dsp:sp modelId="{9986A3CA-05B8-4BE1-8D82-99372E9CFBAF}">
      <dsp:nvSpPr>
        <dsp:cNvPr id="0" name=""/>
        <dsp:cNvSpPr/>
      </dsp:nvSpPr>
      <dsp:spPr>
        <a:xfrm>
          <a:off x="2723495" y="3789753"/>
          <a:ext cx="1249753" cy="12497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Pain tools?</a:t>
          </a:r>
          <a:endParaRPr lang="en-GB" sz="1400" kern="1200" dirty="0"/>
        </a:p>
      </dsp:txBody>
      <dsp:txXfrm>
        <a:off x="2906517" y="3972775"/>
        <a:ext cx="883709" cy="883709"/>
      </dsp:txXfrm>
    </dsp:sp>
    <dsp:sp modelId="{CE759A14-4EA0-489C-8E87-43A05B7A172B}">
      <dsp:nvSpPr>
        <dsp:cNvPr id="0" name=""/>
        <dsp:cNvSpPr/>
      </dsp:nvSpPr>
      <dsp:spPr>
        <a:xfrm>
          <a:off x="829144" y="1895403"/>
          <a:ext cx="1249753" cy="12497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Continuous assessment </a:t>
          </a:r>
          <a:endParaRPr lang="en-GB" sz="1400" kern="1200" dirty="0"/>
        </a:p>
      </dsp:txBody>
      <dsp:txXfrm>
        <a:off x="1012166" y="2078425"/>
        <a:ext cx="883709" cy="8837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05919-DDDF-4A0B-AC03-9FB908523DB0}">
      <dsp:nvSpPr>
        <dsp:cNvPr id="0" name=""/>
        <dsp:cNvSpPr/>
      </dsp:nvSpPr>
      <dsp:spPr>
        <a:xfrm>
          <a:off x="591502" y="0"/>
          <a:ext cx="6703695"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F205A9-5797-4A75-B326-088D7634DF38}">
      <dsp:nvSpPr>
        <dsp:cNvPr id="0" name=""/>
        <dsp:cNvSpPr/>
      </dsp:nvSpPr>
      <dsp:spPr>
        <a:xfrm>
          <a:off x="5455" y="1305401"/>
          <a:ext cx="253707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smtClean="0"/>
            <a:t>Injury </a:t>
          </a:r>
          <a:endParaRPr lang="en-GB" sz="3500" kern="1200" dirty="0"/>
        </a:p>
      </dsp:txBody>
      <dsp:txXfrm>
        <a:off x="90421" y="1390367"/>
        <a:ext cx="2367144" cy="1570603"/>
      </dsp:txXfrm>
    </dsp:sp>
    <dsp:sp modelId="{AE23833F-BED6-434F-BCEA-56A450C10F60}">
      <dsp:nvSpPr>
        <dsp:cNvPr id="0" name=""/>
        <dsp:cNvSpPr/>
      </dsp:nvSpPr>
      <dsp:spPr>
        <a:xfrm>
          <a:off x="2674811" y="1305401"/>
          <a:ext cx="253707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smtClean="0"/>
            <a:t>Chemicals produced </a:t>
          </a:r>
          <a:endParaRPr lang="en-GB" sz="3500" kern="1200" dirty="0"/>
        </a:p>
      </dsp:txBody>
      <dsp:txXfrm>
        <a:off x="2759777" y="1390367"/>
        <a:ext cx="2367144" cy="1570603"/>
      </dsp:txXfrm>
    </dsp:sp>
    <dsp:sp modelId="{9B0EF0CD-6C08-41BC-9874-59B3E93C4538}">
      <dsp:nvSpPr>
        <dsp:cNvPr id="0" name=""/>
        <dsp:cNvSpPr/>
      </dsp:nvSpPr>
      <dsp:spPr>
        <a:xfrm>
          <a:off x="5344167" y="1305401"/>
          <a:ext cx="2537076"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GB" sz="3500" kern="1200" dirty="0" smtClean="0"/>
            <a:t>Activate pain signals</a:t>
          </a:r>
          <a:endParaRPr lang="en-GB" sz="3500" kern="1200" dirty="0"/>
        </a:p>
      </dsp:txBody>
      <dsp:txXfrm>
        <a:off x="5429133" y="1390367"/>
        <a:ext cx="2367144" cy="15706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2" y="4"/>
            <a:ext cx="2946400" cy="496809"/>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defTabSz="913415" eaLnBrk="0" hangingPunct="0">
              <a:defRPr sz="1200">
                <a:ea typeface="ＭＳ Ｐゴシック" pitchFamily="-108" charset="-128"/>
                <a:cs typeface="+mn-cs"/>
              </a:defRPr>
            </a:lvl1pPr>
          </a:lstStyle>
          <a:p>
            <a:pPr>
              <a:defRPr/>
            </a:pPr>
            <a:endParaRPr lang="en-GB"/>
          </a:p>
        </p:txBody>
      </p:sp>
      <p:sp>
        <p:nvSpPr>
          <p:cNvPr id="88067" name="Rectangle 3"/>
          <p:cNvSpPr>
            <a:spLocks noGrp="1" noChangeArrowheads="1"/>
          </p:cNvSpPr>
          <p:nvPr>
            <p:ph type="dt" sz="quarter" idx="1"/>
          </p:nvPr>
        </p:nvSpPr>
        <p:spPr bwMode="auto">
          <a:xfrm>
            <a:off x="3849689" y="4"/>
            <a:ext cx="2946400" cy="496809"/>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lgn="r" defTabSz="913415" eaLnBrk="0" hangingPunct="0">
              <a:defRPr sz="1200">
                <a:ea typeface="ＭＳ Ｐゴシック" pitchFamily="-108" charset="-128"/>
                <a:cs typeface="+mn-cs"/>
              </a:defRPr>
            </a:lvl1pPr>
          </a:lstStyle>
          <a:p>
            <a:pPr>
              <a:defRPr/>
            </a:pPr>
            <a:endParaRPr lang="en-GB"/>
          </a:p>
        </p:txBody>
      </p:sp>
      <p:sp>
        <p:nvSpPr>
          <p:cNvPr id="88068" name="Rectangle 4"/>
          <p:cNvSpPr>
            <a:spLocks noGrp="1" noChangeArrowheads="1"/>
          </p:cNvSpPr>
          <p:nvPr>
            <p:ph type="ftr" sz="quarter" idx="2"/>
          </p:nvPr>
        </p:nvSpPr>
        <p:spPr bwMode="auto">
          <a:xfrm>
            <a:off x="2" y="9428246"/>
            <a:ext cx="2946400" cy="496809"/>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defTabSz="913415" eaLnBrk="0" hangingPunct="0">
              <a:defRPr sz="1200">
                <a:ea typeface="ＭＳ Ｐゴシック" pitchFamily="-108" charset="-128"/>
                <a:cs typeface="+mn-cs"/>
              </a:defRPr>
            </a:lvl1pPr>
          </a:lstStyle>
          <a:p>
            <a:pPr>
              <a:defRPr/>
            </a:pPr>
            <a:endParaRPr lang="en-GB"/>
          </a:p>
        </p:txBody>
      </p:sp>
      <p:sp>
        <p:nvSpPr>
          <p:cNvPr id="88069" name="Rectangle 5"/>
          <p:cNvSpPr>
            <a:spLocks noGrp="1" noChangeArrowheads="1"/>
          </p:cNvSpPr>
          <p:nvPr>
            <p:ph type="sldNum" sz="quarter" idx="3"/>
          </p:nvPr>
        </p:nvSpPr>
        <p:spPr bwMode="auto">
          <a:xfrm>
            <a:off x="3849689" y="9428246"/>
            <a:ext cx="2946400" cy="496809"/>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defTabSz="913415" eaLnBrk="0" hangingPunct="0">
              <a:defRPr sz="1200">
                <a:ea typeface="ＭＳ Ｐゴシック" pitchFamily="-108" charset="-128"/>
                <a:cs typeface="+mn-cs"/>
              </a:defRPr>
            </a:lvl1pPr>
          </a:lstStyle>
          <a:p>
            <a:pPr>
              <a:defRPr/>
            </a:pPr>
            <a:fld id="{ABED8278-DF41-4792-8CEC-405DDE805C56}" type="slidenum">
              <a:rPr lang="en-GB"/>
              <a:pPr>
                <a:defRPr/>
              </a:pPr>
              <a:t>‹#›</a:t>
            </a:fld>
            <a:endParaRPr lang="en-GB"/>
          </a:p>
        </p:txBody>
      </p:sp>
    </p:spTree>
    <p:extLst>
      <p:ext uri="{BB962C8B-B14F-4D97-AF65-F5344CB8AC3E}">
        <p14:creationId xmlns:p14="http://schemas.microsoft.com/office/powerpoint/2010/main" val="701534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4"/>
            <a:ext cx="2946400" cy="496809"/>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defTabSz="913415" eaLnBrk="0" hangingPunct="0">
              <a:defRPr sz="1200">
                <a:ea typeface="ＭＳ Ｐゴシック" pitchFamily="-108" charset="-128"/>
                <a:cs typeface="+mn-cs"/>
              </a:defRPr>
            </a:lvl1pPr>
          </a:lstStyle>
          <a:p>
            <a:pPr>
              <a:defRPr/>
            </a:pPr>
            <a:endParaRPr lang="en-US"/>
          </a:p>
        </p:txBody>
      </p:sp>
      <p:sp>
        <p:nvSpPr>
          <p:cNvPr id="3075" name="Rectangle 3"/>
          <p:cNvSpPr>
            <a:spLocks noGrp="1" noChangeArrowheads="1"/>
          </p:cNvSpPr>
          <p:nvPr>
            <p:ph type="dt" idx="1"/>
          </p:nvPr>
        </p:nvSpPr>
        <p:spPr bwMode="auto">
          <a:xfrm>
            <a:off x="3851275" y="4"/>
            <a:ext cx="2946400" cy="496809"/>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defTabSz="913415" eaLnBrk="0" hangingPunct="0">
              <a:defRPr sz="1200">
                <a:ea typeface="ＭＳ Ｐゴシック" pitchFamily="-108" charset="-128"/>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6464" y="4714125"/>
            <a:ext cx="4984750" cy="4468099"/>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2" y="9429831"/>
            <a:ext cx="2946400" cy="496808"/>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defTabSz="913415" eaLnBrk="0" hangingPunct="0">
              <a:defRPr sz="1200">
                <a:ea typeface="ＭＳ Ｐゴシック" pitchFamily="-108"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51275" y="9429831"/>
            <a:ext cx="2946400" cy="496808"/>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lgn="r" defTabSz="913415" eaLnBrk="0" hangingPunct="0">
              <a:defRPr sz="1200">
                <a:ea typeface="ＭＳ Ｐゴシック" pitchFamily="-108" charset="-128"/>
                <a:cs typeface="+mn-cs"/>
              </a:defRPr>
            </a:lvl1pPr>
          </a:lstStyle>
          <a:p>
            <a:pPr>
              <a:defRPr/>
            </a:pPr>
            <a:fld id="{A651D0B6-4361-4898-8902-2371C570C58B}" type="slidenum">
              <a:rPr lang="en-US"/>
              <a:pPr>
                <a:defRPr/>
              </a:pPr>
              <a:t>‹#›</a:t>
            </a:fld>
            <a:endParaRPr lang="en-US"/>
          </a:p>
        </p:txBody>
      </p:sp>
    </p:spTree>
    <p:extLst>
      <p:ext uri="{BB962C8B-B14F-4D97-AF65-F5344CB8AC3E}">
        <p14:creationId xmlns:p14="http://schemas.microsoft.com/office/powerpoint/2010/main" val="1129092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C89A90E-A2AE-4B06-BF46-0F4D7E7169FB}" type="slidenum">
              <a:rPr lang="en-US" smtClean="0"/>
              <a:pPr/>
              <a:t>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val="1635010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651D0B6-4361-4898-8902-2371C570C58B}" type="slidenum">
              <a:rPr lang="en-US" smtClean="0"/>
              <a:pPr>
                <a:defRPr/>
              </a:pPr>
              <a:t>10</a:t>
            </a:fld>
            <a:endParaRPr lang="en-US"/>
          </a:p>
        </p:txBody>
      </p:sp>
    </p:spTree>
    <p:extLst>
      <p:ext uri="{BB962C8B-B14F-4D97-AF65-F5344CB8AC3E}">
        <p14:creationId xmlns:p14="http://schemas.microsoft.com/office/powerpoint/2010/main" val="113149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849438" y="744538"/>
            <a:ext cx="3098800" cy="2325687"/>
          </a:xfrm>
          <a:ln/>
        </p:spPr>
      </p:sp>
      <p:sp>
        <p:nvSpPr>
          <p:cNvPr id="43011" name="Notes Placeholder 2"/>
          <p:cNvSpPr>
            <a:spLocks noGrp="1"/>
          </p:cNvSpPr>
          <p:nvPr>
            <p:ph type="body" idx="1"/>
          </p:nvPr>
        </p:nvSpPr>
        <p:spPr>
          <a:noFill/>
          <a:ln/>
        </p:spPr>
        <p:txBody>
          <a:bodyPr/>
          <a:lstStyle/>
          <a:p>
            <a:pPr eaLnBrk="1" hangingPunct="1">
              <a:spcBef>
                <a:spcPct val="0"/>
              </a:spcBef>
            </a:pPr>
            <a:r>
              <a:rPr lang="en-GB" sz="1200" b="0" dirty="0" smtClean="0"/>
              <a:t>The WHO Analgesic Pain Ladder was developed by the World Health Organization (WHO) in 1986 as part of its Cancer Pain Relief program. While it was a collaborative effort by a group of experts in pain management, no single individual is officially credited with designing the ladder.</a:t>
            </a:r>
          </a:p>
          <a:p>
            <a:pPr eaLnBrk="1" hangingPunct="1">
              <a:spcBef>
                <a:spcPct val="0"/>
              </a:spcBef>
            </a:pPr>
            <a:endParaRPr lang="en-GB" altLang="en-US" sz="1400" dirty="0" smtClean="0">
              <a:latin typeface="Arial" pitchFamily="34" charset="0"/>
            </a:endParaRPr>
          </a:p>
          <a:p>
            <a:pPr eaLnBrk="1" hangingPunct="1">
              <a:spcBef>
                <a:spcPct val="0"/>
              </a:spcBef>
            </a:pPr>
            <a:endParaRPr lang="en-GB" altLang="en-US" sz="1400" dirty="0">
              <a:latin typeface="Arial" pitchFamily="34" charset="0"/>
            </a:endParaRPr>
          </a:p>
        </p:txBody>
      </p:sp>
      <p:sp>
        <p:nvSpPr>
          <p:cNvPr id="43012" name="Slide Number Placeholder 3"/>
          <p:cNvSpPr>
            <a:spLocks noGrp="1"/>
          </p:cNvSpPr>
          <p:nvPr>
            <p:ph type="sldNum" sz="quarter" idx="5"/>
          </p:nvPr>
        </p:nvSpPr>
        <p:spPr>
          <a:noFill/>
        </p:spPr>
        <p:txBody>
          <a:bodyPr/>
          <a:lstStyle/>
          <a:p>
            <a:fld id="{022FA3DC-AF12-4AF4-A66B-19EA2F94D5F1}" type="slidenum">
              <a:rPr lang="en-GB" smtClean="0">
                <a:solidFill>
                  <a:srgbClr val="000000"/>
                </a:solidFill>
                <a:latin typeface="Arial" pitchFamily="34" charset="0"/>
                <a:ea typeface="ＭＳ Ｐゴシック" pitchFamily="34" charset="-128"/>
              </a:rPr>
              <a:pPr/>
              <a:t>11</a:t>
            </a:fld>
            <a:endParaRPr lang="en-GB" smtClean="0">
              <a:solidFill>
                <a:srgbClr val="000000"/>
              </a:solidFill>
              <a:latin typeface="Arial" pitchFamily="34" charset="0"/>
              <a:ea typeface="ＭＳ Ｐゴシック" pitchFamily="34" charset="-128"/>
            </a:endParaRPr>
          </a:p>
        </p:txBody>
      </p:sp>
    </p:spTree>
    <p:extLst>
      <p:ext uri="{BB962C8B-B14F-4D97-AF65-F5344CB8AC3E}">
        <p14:creationId xmlns:p14="http://schemas.microsoft.com/office/powerpoint/2010/main" val="2088977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Pain</a:t>
            </a:r>
            <a:r>
              <a:rPr lang="en-GB" baseline="0" dirty="0" smtClean="0"/>
              <a:t> relief should be by the clock, by the ladder, by the mouth. </a:t>
            </a:r>
          </a:p>
          <a:p>
            <a:r>
              <a:rPr lang="en-GB" baseline="0" dirty="0" smtClean="0"/>
              <a:t>Also discuss that we are focusing on patients with cancer pain rather than chronic pain as chronic pains are managed very differently. </a:t>
            </a:r>
            <a:endParaRPr lang="en-GB" dirty="0"/>
          </a:p>
        </p:txBody>
      </p:sp>
      <p:sp>
        <p:nvSpPr>
          <p:cNvPr id="4" name="Slide Number Placeholder 3"/>
          <p:cNvSpPr>
            <a:spLocks noGrp="1"/>
          </p:cNvSpPr>
          <p:nvPr>
            <p:ph type="sldNum" sz="quarter" idx="10"/>
          </p:nvPr>
        </p:nvSpPr>
        <p:spPr/>
        <p:txBody>
          <a:bodyPr/>
          <a:lstStyle/>
          <a:p>
            <a:pPr>
              <a:defRPr/>
            </a:pPr>
            <a:fld id="{A651D0B6-4361-4898-8902-2371C570C58B}" type="slidenum">
              <a:rPr lang="en-US" smtClean="0"/>
              <a:pPr>
                <a:defRPr/>
              </a:pPr>
              <a:t>12</a:t>
            </a:fld>
            <a:endParaRPr lang="en-US"/>
          </a:p>
        </p:txBody>
      </p:sp>
    </p:spTree>
    <p:extLst>
      <p:ext uri="{BB962C8B-B14F-4D97-AF65-F5344CB8AC3E}">
        <p14:creationId xmlns:p14="http://schemas.microsoft.com/office/powerpoint/2010/main" val="424888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849438" y="744538"/>
            <a:ext cx="3098800" cy="2325687"/>
          </a:xfrm>
          <a:ln/>
        </p:spPr>
      </p:sp>
      <p:sp>
        <p:nvSpPr>
          <p:cNvPr id="46083" name="Notes Placeholder 2"/>
          <p:cNvSpPr>
            <a:spLocks noGrp="1"/>
          </p:cNvSpPr>
          <p:nvPr>
            <p:ph type="body" idx="1"/>
          </p:nvPr>
        </p:nvSpPr>
        <p:spPr>
          <a:noFill/>
          <a:ln/>
        </p:spPr>
        <p:txBody>
          <a:bodyPr/>
          <a:lstStyle/>
          <a:p>
            <a:pPr eaLnBrk="1" hangingPunct="1">
              <a:spcBef>
                <a:spcPct val="0"/>
              </a:spcBef>
            </a:pPr>
            <a:r>
              <a:rPr lang="en-GB" altLang="en-US" sz="1200" dirty="0" smtClean="0">
                <a:latin typeface="Arial" pitchFamily="34" charset="0"/>
              </a:rPr>
              <a:t>This table provides us with an example of some of the types of drugs that are available according to the various steps of the analgesic ladder and I appreciate that these drugs are available to our patient in the UK, but may not be so easily available in other countries in the world.   New formulations of opioids are being introduced in the </a:t>
            </a:r>
            <a:r>
              <a:rPr lang="en-GB" altLang="en-US" sz="1200" dirty="0" err="1" smtClean="0">
                <a:latin typeface="Arial" pitchFamily="34" charset="0"/>
              </a:rPr>
              <a:t>uk</a:t>
            </a:r>
            <a:r>
              <a:rPr lang="en-GB" altLang="en-US" sz="1200" dirty="0" smtClean="0">
                <a:latin typeface="Arial" pitchFamily="34" charset="0"/>
              </a:rPr>
              <a:t> regularly and the most recent additions are sub lingual fentanyl (</a:t>
            </a:r>
            <a:r>
              <a:rPr lang="en-GB" altLang="en-US" sz="1200" dirty="0" err="1" smtClean="0">
                <a:latin typeface="Arial" pitchFamily="34" charset="0"/>
              </a:rPr>
              <a:t>abstral</a:t>
            </a:r>
            <a:r>
              <a:rPr lang="en-GB" altLang="en-US" sz="1200" dirty="0" smtClean="0">
                <a:latin typeface="Arial" pitchFamily="34" charset="0"/>
              </a:rPr>
              <a:t>), buccal fentanyl (</a:t>
            </a:r>
            <a:r>
              <a:rPr lang="en-GB" altLang="en-US" sz="1200" dirty="0" err="1" smtClean="0">
                <a:latin typeface="Arial" pitchFamily="34" charset="0"/>
              </a:rPr>
              <a:t>effentora</a:t>
            </a:r>
            <a:r>
              <a:rPr lang="en-GB" altLang="en-US" sz="1200" dirty="0" smtClean="0">
                <a:latin typeface="Arial" pitchFamily="34" charset="0"/>
              </a:rPr>
              <a:t>) and intra nasal fentanyl (</a:t>
            </a:r>
            <a:r>
              <a:rPr lang="en-GB" altLang="en-US" sz="1200" dirty="0" err="1" smtClean="0">
                <a:latin typeface="Arial" pitchFamily="34" charset="0"/>
              </a:rPr>
              <a:t>insantyl</a:t>
            </a:r>
            <a:r>
              <a:rPr lang="en-GB" altLang="en-US" sz="1200" dirty="0" smtClean="0">
                <a:latin typeface="Arial" pitchFamily="34" charset="0"/>
              </a:rPr>
              <a:t>) all indicated for breakthrough cancer pain, but for patients already established on a background opioid.</a:t>
            </a:r>
          </a:p>
          <a:p>
            <a:pPr eaLnBrk="1" hangingPunct="1">
              <a:spcBef>
                <a:spcPct val="0"/>
              </a:spcBef>
            </a:pPr>
            <a:r>
              <a:rPr lang="en-GB" altLang="en-US" sz="1200" dirty="0" smtClean="0">
                <a:latin typeface="Arial" pitchFamily="34" charset="0"/>
              </a:rPr>
              <a:t>Verbal scores which relate to appropriate step of ladder as per sign guidelines page 16</a:t>
            </a:r>
          </a:p>
        </p:txBody>
      </p:sp>
      <p:sp>
        <p:nvSpPr>
          <p:cNvPr id="46084" name="Slide Number Placeholder 3"/>
          <p:cNvSpPr>
            <a:spLocks noGrp="1"/>
          </p:cNvSpPr>
          <p:nvPr>
            <p:ph type="sldNum" sz="quarter" idx="5"/>
          </p:nvPr>
        </p:nvSpPr>
        <p:spPr>
          <a:noFill/>
        </p:spPr>
        <p:txBody>
          <a:bodyPr/>
          <a:lstStyle/>
          <a:p>
            <a:fld id="{6BE4D1F0-7EB8-450B-95BF-E855D6EBDDCD}" type="slidenum">
              <a:rPr lang="en-GB" smtClean="0">
                <a:latin typeface="Arial" pitchFamily="34" charset="0"/>
                <a:ea typeface="ＭＳ Ｐゴシック" pitchFamily="34" charset="-128"/>
              </a:rPr>
              <a:pPr/>
              <a:t>13</a:t>
            </a:fld>
            <a:endParaRPr lang="en-GB" smtClean="0">
              <a:latin typeface="Arial" pitchFamily="34" charset="0"/>
              <a:ea typeface="ＭＳ Ｐゴシック" pitchFamily="34" charset="-128"/>
            </a:endParaRPr>
          </a:p>
        </p:txBody>
      </p:sp>
    </p:spTree>
    <p:extLst>
      <p:ext uri="{BB962C8B-B14F-4D97-AF65-F5344CB8AC3E}">
        <p14:creationId xmlns:p14="http://schemas.microsoft.com/office/powerpoint/2010/main" val="878769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xfrm>
            <a:off x="1849438" y="744538"/>
            <a:ext cx="3098800" cy="2325687"/>
          </a:xfrm>
          <a:ln/>
        </p:spPr>
      </p:sp>
      <p:sp>
        <p:nvSpPr>
          <p:cNvPr id="81922" name="Notes Placeholder 2"/>
          <p:cNvSpPr>
            <a:spLocks noGrp="1"/>
          </p:cNvSpPr>
          <p:nvPr>
            <p:ph type="body" idx="1"/>
          </p:nvPr>
        </p:nvSpPr>
        <p:spPr>
          <a:noFill/>
          <a:ln/>
        </p:spPr>
        <p:txBody>
          <a:bodyPr/>
          <a:lstStyle/>
          <a:p>
            <a:r>
              <a:rPr lang="en-GB" b="0" dirty="0" smtClean="0"/>
              <a:t>In the context of the WHO pain ladder and pain management, an adjuvant (or adjuvant medication) refers to:</a:t>
            </a:r>
          </a:p>
          <a:p>
            <a:r>
              <a:rPr lang="en-GB" b="0" dirty="0" smtClean="0"/>
              <a:t>A drug that is not primarily designed to control pain but can help enhance pain relief when used alongside analgesics (painkillers).</a:t>
            </a:r>
          </a:p>
          <a:p>
            <a:r>
              <a:rPr lang="en-GB" b="0" dirty="0" smtClean="0"/>
              <a:t>Examples of Adjuvants:</a:t>
            </a:r>
          </a:p>
          <a:p>
            <a:r>
              <a:rPr lang="en-GB" b="0" dirty="0" smtClean="0"/>
              <a:t>Antidepressants (e.g., amitriptyline) – useful for nerve pain</a:t>
            </a:r>
          </a:p>
          <a:p>
            <a:r>
              <a:rPr lang="en-GB" b="0" dirty="0" smtClean="0"/>
              <a:t>Anticonvulsants (e.g., gabapentin, </a:t>
            </a:r>
            <a:r>
              <a:rPr lang="en-GB" b="0" dirty="0" err="1" smtClean="0"/>
              <a:t>pregabalin</a:t>
            </a:r>
            <a:r>
              <a:rPr lang="en-GB" b="0" dirty="0" smtClean="0"/>
              <a:t>) – also used for neuropathic pain</a:t>
            </a:r>
          </a:p>
          <a:p>
            <a:r>
              <a:rPr lang="en-GB" b="0" dirty="0" smtClean="0"/>
              <a:t>Corticosteroids – reduce inflammation and swelling</a:t>
            </a:r>
          </a:p>
          <a:p>
            <a:r>
              <a:rPr lang="en-GB" b="0" dirty="0" smtClean="0"/>
              <a:t>Muscle relaxants – for muscle spasms</a:t>
            </a:r>
          </a:p>
          <a:p>
            <a:r>
              <a:rPr lang="en-GB" b="0" dirty="0" smtClean="0"/>
              <a:t>Local </a:t>
            </a:r>
            <a:r>
              <a:rPr lang="en-GB" b="0" dirty="0" err="1" smtClean="0"/>
              <a:t>anesthetics</a:t>
            </a:r>
            <a:r>
              <a:rPr lang="en-GB" b="0" dirty="0" smtClean="0"/>
              <a:t> (e.g., lidocaine patches)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smtClean="0">
                <a:ea typeface="ＭＳ Ｐゴシック" pitchFamily="34" charset="-128"/>
                <a:cs typeface="Arial" charset="0"/>
              </a:rPr>
              <a:t>Lidocaine, creams</a:t>
            </a:r>
            <a:r>
              <a:rPr lang="en-GB" altLang="en-US" baseline="0" dirty="0" smtClean="0">
                <a:ea typeface="ＭＳ Ｐゴシック" pitchFamily="34" charset="-128"/>
                <a:cs typeface="Arial" charset="0"/>
              </a:rPr>
              <a:t> – menthol, chilli cream, bisphosphonates, NSAID</a:t>
            </a:r>
            <a:endParaRPr lang="en-GB" altLang="en-US" dirty="0" smtClean="0">
              <a:ea typeface="ＭＳ Ｐゴシック" pitchFamily="34" charset="-128"/>
              <a:cs typeface="Arial" charset="0"/>
            </a:endParaRPr>
          </a:p>
          <a:p>
            <a:endParaRPr lang="en-GB" altLang="en-US" dirty="0" smtClean="0">
              <a:ea typeface="ＭＳ Ｐゴシック" pitchFamily="34" charset="-128"/>
              <a:cs typeface="Arial" charset="0"/>
            </a:endParaRPr>
          </a:p>
        </p:txBody>
      </p:sp>
      <p:sp>
        <p:nvSpPr>
          <p:cNvPr id="81923" name="Slide Number Placeholder 3"/>
          <p:cNvSpPr txBox="1">
            <a:spLocks noGrp="1"/>
          </p:cNvSpPr>
          <p:nvPr/>
        </p:nvSpPr>
        <p:spPr bwMode="auto">
          <a:xfrm>
            <a:off x="3849689" y="9428247"/>
            <a:ext cx="2946400" cy="496809"/>
          </a:xfrm>
          <a:prstGeom prst="rect">
            <a:avLst/>
          </a:prstGeom>
          <a:noFill/>
          <a:ln w="9525">
            <a:noFill/>
            <a:miter lim="800000"/>
            <a:headEnd/>
            <a:tailEnd/>
          </a:ln>
        </p:spPr>
        <p:txBody>
          <a:bodyPr lIns="92323" tIns="46161" rIns="92323" bIns="46161" anchor="b"/>
          <a:lstStyle/>
          <a:p>
            <a:pPr algn="r" eaLnBrk="0" hangingPunct="0"/>
            <a:fld id="{84DDC570-065D-4CBA-BE61-7CC431FEA43D}" type="slidenum">
              <a:rPr lang="en-GB" altLang="en-US" sz="1200"/>
              <a:pPr algn="r" eaLnBrk="0" hangingPunct="0"/>
              <a:t>14</a:t>
            </a:fld>
            <a:endParaRPr lang="en-GB" altLang="en-US" sz="1200" dirty="0"/>
          </a:p>
        </p:txBody>
      </p:sp>
    </p:spTree>
    <p:extLst>
      <p:ext uri="{BB962C8B-B14F-4D97-AF65-F5344CB8AC3E}">
        <p14:creationId xmlns:p14="http://schemas.microsoft.com/office/powerpoint/2010/main" val="3989720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xfrm>
            <a:off x="1849438" y="744538"/>
            <a:ext cx="3098800" cy="2325687"/>
          </a:xfrm>
          <a:ln/>
        </p:spPr>
      </p:sp>
      <p:sp>
        <p:nvSpPr>
          <p:cNvPr id="83970" name="Notes Placeholder 2"/>
          <p:cNvSpPr>
            <a:spLocks noGrp="1"/>
          </p:cNvSpPr>
          <p:nvPr>
            <p:ph type="body" idx="1"/>
          </p:nvPr>
        </p:nvSpPr>
        <p:spPr>
          <a:noFill/>
          <a:ln/>
        </p:spPr>
        <p:txBody>
          <a:bodyPr/>
          <a:lstStyle/>
          <a:p>
            <a:endParaRPr lang="en-GB" altLang="en-US" smtClean="0">
              <a:ea typeface="ＭＳ Ｐゴシック" pitchFamily="34" charset="-128"/>
              <a:cs typeface="Arial" charset="0"/>
            </a:endParaRPr>
          </a:p>
        </p:txBody>
      </p:sp>
      <p:sp>
        <p:nvSpPr>
          <p:cNvPr id="83971" name="Slide Number Placeholder 3"/>
          <p:cNvSpPr txBox="1">
            <a:spLocks noGrp="1"/>
          </p:cNvSpPr>
          <p:nvPr/>
        </p:nvSpPr>
        <p:spPr bwMode="auto">
          <a:xfrm>
            <a:off x="3849689" y="9428247"/>
            <a:ext cx="2946400" cy="496809"/>
          </a:xfrm>
          <a:prstGeom prst="rect">
            <a:avLst/>
          </a:prstGeom>
          <a:noFill/>
          <a:ln w="9525">
            <a:noFill/>
            <a:miter lim="800000"/>
            <a:headEnd/>
            <a:tailEnd/>
          </a:ln>
        </p:spPr>
        <p:txBody>
          <a:bodyPr lIns="92323" tIns="46161" rIns="92323" bIns="46161" anchor="b"/>
          <a:lstStyle/>
          <a:p>
            <a:pPr algn="r" eaLnBrk="0" hangingPunct="0"/>
            <a:fld id="{40182D7D-CDC7-4E50-A1AA-D08FCE194BF6}" type="slidenum">
              <a:rPr lang="en-GB" altLang="en-US" sz="1200"/>
              <a:pPr algn="r" eaLnBrk="0" hangingPunct="0"/>
              <a:t>15</a:t>
            </a:fld>
            <a:endParaRPr lang="en-GB" altLang="en-US" sz="1200" dirty="0"/>
          </a:p>
        </p:txBody>
      </p:sp>
    </p:spTree>
    <p:extLst>
      <p:ext uri="{BB962C8B-B14F-4D97-AF65-F5344CB8AC3E}">
        <p14:creationId xmlns:p14="http://schemas.microsoft.com/office/powerpoint/2010/main" val="1929912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injured – chemicals released.</a:t>
            </a:r>
            <a:r>
              <a:rPr lang="en-GB" baseline="0" dirty="0" smtClean="0"/>
              <a:t> Generally prostaglandins, substance P and bradykinins.</a:t>
            </a:r>
          </a:p>
          <a:p>
            <a:endParaRPr lang="en-GB" baseline="0" dirty="0" smtClean="0"/>
          </a:p>
          <a:p>
            <a:r>
              <a:rPr lang="en-GB" baseline="0" dirty="0" smtClean="0"/>
              <a:t>These chemicals activate the </a:t>
            </a:r>
            <a:r>
              <a:rPr lang="en-GB" baseline="0" dirty="0" err="1" smtClean="0"/>
              <a:t>nociceptorrs</a:t>
            </a:r>
            <a:r>
              <a:rPr lang="en-GB" baseline="0" dirty="0" smtClean="0"/>
              <a:t> (pain receptors)</a:t>
            </a:r>
          </a:p>
          <a:p>
            <a:endParaRPr lang="en-GB" baseline="0" dirty="0" smtClean="0"/>
          </a:p>
          <a:p>
            <a:endParaRPr lang="en-GB" baseline="0" dirty="0" smtClean="0"/>
          </a:p>
          <a:p>
            <a:r>
              <a:rPr lang="en-GB" baseline="0" dirty="0" smtClean="0"/>
              <a:t>This </a:t>
            </a:r>
            <a:r>
              <a:rPr lang="en-GB" baseline="0" dirty="0" err="1" smtClean="0"/>
              <a:t>stimulous</a:t>
            </a:r>
            <a:r>
              <a:rPr lang="en-GB" baseline="0" dirty="0" smtClean="0"/>
              <a:t> causes an electrical </a:t>
            </a:r>
            <a:r>
              <a:rPr lang="en-GB" baseline="0" smtClean="0"/>
              <a:t>signal which goes to the brain.</a:t>
            </a:r>
            <a:endParaRPr lang="en-GB" dirty="0"/>
          </a:p>
        </p:txBody>
      </p:sp>
      <p:sp>
        <p:nvSpPr>
          <p:cNvPr id="4" name="Slide Number Placeholder 3"/>
          <p:cNvSpPr>
            <a:spLocks noGrp="1"/>
          </p:cNvSpPr>
          <p:nvPr>
            <p:ph type="sldNum" sz="quarter" idx="10"/>
          </p:nvPr>
        </p:nvSpPr>
        <p:spPr/>
        <p:txBody>
          <a:bodyPr/>
          <a:lstStyle/>
          <a:p>
            <a:pPr>
              <a:defRPr/>
            </a:pPr>
            <a:fld id="{A651D0B6-4361-4898-8902-2371C570C58B}" type="slidenum">
              <a:rPr lang="en-US" smtClean="0"/>
              <a:pPr>
                <a:defRPr/>
              </a:pPr>
              <a:t>16</a:t>
            </a:fld>
            <a:endParaRPr lang="en-US"/>
          </a:p>
        </p:txBody>
      </p:sp>
    </p:spTree>
    <p:extLst>
      <p:ext uri="{BB962C8B-B14F-4D97-AF65-F5344CB8AC3E}">
        <p14:creationId xmlns:p14="http://schemas.microsoft.com/office/powerpoint/2010/main" val="4007745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51D0B6-4361-4898-8902-2371C570C58B}" type="slidenum">
              <a:rPr lang="en-US" smtClean="0"/>
              <a:pPr>
                <a:defRPr/>
              </a:pPr>
              <a:t>17</a:t>
            </a:fld>
            <a:endParaRPr lang="en-US"/>
          </a:p>
        </p:txBody>
      </p:sp>
    </p:spTree>
    <p:extLst>
      <p:ext uri="{BB962C8B-B14F-4D97-AF65-F5344CB8AC3E}">
        <p14:creationId xmlns:p14="http://schemas.microsoft.com/office/powerpoint/2010/main" val="2369470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have opioid receptors throughout your nervous system such a mu, delta, kappa receptors. Substances that activate these receptors are called opioid agonists. Opioid agonists are drugs such as morphine, oxy. </a:t>
            </a:r>
          </a:p>
          <a:p>
            <a:r>
              <a:rPr lang="en-GB" baseline="0" dirty="0" smtClean="0"/>
              <a:t>The body can make it’s form of opioids such as endogenous opioids. </a:t>
            </a:r>
            <a:endParaRPr lang="en-GB" dirty="0"/>
          </a:p>
        </p:txBody>
      </p:sp>
      <p:sp>
        <p:nvSpPr>
          <p:cNvPr id="4" name="Slide Number Placeholder 3"/>
          <p:cNvSpPr>
            <a:spLocks noGrp="1"/>
          </p:cNvSpPr>
          <p:nvPr>
            <p:ph type="sldNum" sz="quarter" idx="10"/>
          </p:nvPr>
        </p:nvSpPr>
        <p:spPr/>
        <p:txBody>
          <a:bodyPr/>
          <a:lstStyle/>
          <a:p>
            <a:pPr>
              <a:defRPr/>
            </a:pPr>
            <a:fld id="{A651D0B6-4361-4898-8902-2371C570C58B}" type="slidenum">
              <a:rPr lang="en-US" smtClean="0"/>
              <a:pPr>
                <a:defRPr/>
              </a:pPr>
              <a:t>18</a:t>
            </a:fld>
            <a:endParaRPr lang="en-US"/>
          </a:p>
        </p:txBody>
      </p:sp>
    </p:spTree>
    <p:extLst>
      <p:ext uri="{BB962C8B-B14F-4D97-AF65-F5344CB8AC3E}">
        <p14:creationId xmlns:p14="http://schemas.microsoft.com/office/powerpoint/2010/main" val="3935708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51D0B6-4361-4898-8902-2371C570C58B}" type="slidenum">
              <a:rPr lang="en-US" smtClean="0"/>
              <a:pPr>
                <a:defRPr/>
              </a:pPr>
              <a:t>19</a:t>
            </a:fld>
            <a:endParaRPr lang="en-US"/>
          </a:p>
        </p:txBody>
      </p:sp>
    </p:spTree>
    <p:extLst>
      <p:ext uri="{BB962C8B-B14F-4D97-AF65-F5344CB8AC3E}">
        <p14:creationId xmlns:p14="http://schemas.microsoft.com/office/powerpoint/2010/main" val="419303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51D0B6-4361-4898-8902-2371C570C58B}" type="slidenum">
              <a:rPr lang="en-US" smtClean="0"/>
              <a:pPr>
                <a:defRPr/>
              </a:pPr>
              <a:t>2</a:t>
            </a:fld>
            <a:endParaRPr lang="en-US"/>
          </a:p>
        </p:txBody>
      </p:sp>
    </p:spTree>
    <p:extLst>
      <p:ext uri="{BB962C8B-B14F-4D97-AF65-F5344CB8AC3E}">
        <p14:creationId xmlns:p14="http://schemas.microsoft.com/office/powerpoint/2010/main" val="3863381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51D0B6-4361-4898-8902-2371C570C58B}" type="slidenum">
              <a:rPr lang="en-US" smtClean="0"/>
              <a:pPr>
                <a:defRPr/>
              </a:pPr>
              <a:t>20</a:t>
            </a:fld>
            <a:endParaRPr lang="en-US"/>
          </a:p>
        </p:txBody>
      </p:sp>
    </p:spTree>
    <p:extLst>
      <p:ext uri="{BB962C8B-B14F-4D97-AF65-F5344CB8AC3E}">
        <p14:creationId xmlns:p14="http://schemas.microsoft.com/office/powerpoint/2010/main" val="3928792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51D0B6-4361-4898-8902-2371C570C58B}" type="slidenum">
              <a:rPr lang="en-US" smtClean="0"/>
              <a:pPr>
                <a:defRPr/>
              </a:pPr>
              <a:t>21</a:t>
            </a:fld>
            <a:endParaRPr lang="en-US"/>
          </a:p>
        </p:txBody>
      </p:sp>
    </p:spTree>
    <p:extLst>
      <p:ext uri="{BB962C8B-B14F-4D97-AF65-F5344CB8AC3E}">
        <p14:creationId xmlns:p14="http://schemas.microsoft.com/office/powerpoint/2010/main" val="689079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51D0B6-4361-4898-8902-2371C570C58B}" type="slidenum">
              <a:rPr lang="en-US" smtClean="0"/>
              <a:pPr>
                <a:defRPr/>
              </a:pPr>
              <a:t>22</a:t>
            </a:fld>
            <a:endParaRPr lang="en-US"/>
          </a:p>
        </p:txBody>
      </p:sp>
    </p:spTree>
    <p:extLst>
      <p:ext uri="{BB962C8B-B14F-4D97-AF65-F5344CB8AC3E}">
        <p14:creationId xmlns:p14="http://schemas.microsoft.com/office/powerpoint/2010/main" val="2570107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51D0B6-4361-4898-8902-2371C570C58B}" type="slidenum">
              <a:rPr lang="en-US" smtClean="0"/>
              <a:pPr>
                <a:defRPr/>
              </a:pPr>
              <a:t>23</a:t>
            </a:fld>
            <a:endParaRPr lang="en-US"/>
          </a:p>
        </p:txBody>
      </p:sp>
    </p:spTree>
    <p:extLst>
      <p:ext uri="{BB962C8B-B14F-4D97-AF65-F5344CB8AC3E}">
        <p14:creationId xmlns:p14="http://schemas.microsoft.com/office/powerpoint/2010/main" val="869348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 xmlns:a16="http://schemas.microsoft.com/office/drawing/2014/main" id="{98F582E4-DC37-3E63-64A4-B83FA6EB249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panose="02020603050405020304" pitchFamily="18" charset="0"/>
              </a:defRPr>
            </a:lvl1pPr>
            <a:lvl2pPr marL="742826" indent="-285702">
              <a:spcBef>
                <a:spcPct val="30000"/>
              </a:spcBef>
              <a:defRPr sz="1200">
                <a:solidFill>
                  <a:schemeClr val="tx1"/>
                </a:solidFill>
                <a:latin typeface="Times" panose="02020603050405020304" pitchFamily="18" charset="0"/>
              </a:defRPr>
            </a:lvl2pPr>
            <a:lvl3pPr marL="1142810" indent="-228562">
              <a:spcBef>
                <a:spcPct val="30000"/>
              </a:spcBef>
              <a:defRPr sz="1200">
                <a:solidFill>
                  <a:schemeClr val="tx1"/>
                </a:solidFill>
                <a:latin typeface="Times" panose="02020603050405020304" pitchFamily="18" charset="0"/>
              </a:defRPr>
            </a:lvl3pPr>
            <a:lvl4pPr marL="1599934" indent="-228562">
              <a:spcBef>
                <a:spcPct val="30000"/>
              </a:spcBef>
              <a:defRPr sz="1200">
                <a:solidFill>
                  <a:schemeClr val="tx1"/>
                </a:solidFill>
                <a:latin typeface="Times" panose="02020603050405020304" pitchFamily="18" charset="0"/>
              </a:defRPr>
            </a:lvl4pPr>
            <a:lvl5pPr marL="2057057" indent="-228562">
              <a:spcBef>
                <a:spcPct val="30000"/>
              </a:spcBef>
              <a:defRPr sz="1200">
                <a:solidFill>
                  <a:schemeClr val="tx1"/>
                </a:solidFill>
                <a:latin typeface="Times" panose="02020603050405020304" pitchFamily="18" charset="0"/>
              </a:defRPr>
            </a:lvl5pPr>
            <a:lvl6pPr marL="2514181" indent="-228562" eaLnBrk="0" fontAlgn="base" hangingPunct="0">
              <a:spcBef>
                <a:spcPct val="30000"/>
              </a:spcBef>
              <a:spcAft>
                <a:spcPct val="0"/>
              </a:spcAft>
              <a:defRPr sz="1200">
                <a:solidFill>
                  <a:schemeClr val="tx1"/>
                </a:solidFill>
                <a:latin typeface="Times" panose="02020603050405020304" pitchFamily="18" charset="0"/>
              </a:defRPr>
            </a:lvl6pPr>
            <a:lvl7pPr marL="2971305" indent="-228562" eaLnBrk="0" fontAlgn="base" hangingPunct="0">
              <a:spcBef>
                <a:spcPct val="30000"/>
              </a:spcBef>
              <a:spcAft>
                <a:spcPct val="0"/>
              </a:spcAft>
              <a:defRPr sz="1200">
                <a:solidFill>
                  <a:schemeClr val="tx1"/>
                </a:solidFill>
                <a:latin typeface="Times" panose="02020603050405020304" pitchFamily="18" charset="0"/>
              </a:defRPr>
            </a:lvl7pPr>
            <a:lvl8pPr marL="3428429" indent="-228562" eaLnBrk="0" fontAlgn="base" hangingPunct="0">
              <a:spcBef>
                <a:spcPct val="30000"/>
              </a:spcBef>
              <a:spcAft>
                <a:spcPct val="0"/>
              </a:spcAft>
              <a:defRPr sz="1200">
                <a:solidFill>
                  <a:schemeClr val="tx1"/>
                </a:solidFill>
                <a:latin typeface="Times" panose="02020603050405020304" pitchFamily="18" charset="0"/>
              </a:defRPr>
            </a:lvl8pPr>
            <a:lvl9pPr marL="3885552" indent="-228562"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FF5B7B11-B7F2-4224-8FE5-F2BDF6F0D62A}" type="slidenum">
              <a:rPr lang="en-GB" altLang="en-US"/>
              <a:pPr>
                <a:spcBef>
                  <a:spcPct val="0"/>
                </a:spcBef>
              </a:pPr>
              <a:t>24</a:t>
            </a:fld>
            <a:endParaRPr lang="en-GB" altLang="en-US"/>
          </a:p>
        </p:txBody>
      </p:sp>
      <p:sp>
        <p:nvSpPr>
          <p:cNvPr id="83971" name="Rectangle 2">
            <a:extLst>
              <a:ext uri="{FF2B5EF4-FFF2-40B4-BE49-F238E27FC236}">
                <a16:creationId xmlns="" xmlns:a16="http://schemas.microsoft.com/office/drawing/2014/main" id="{CE06F459-2624-C13B-4C6A-4C359E116B2C}"/>
              </a:ext>
            </a:extLst>
          </p:cNvPr>
          <p:cNvSpPr>
            <a:spLocks noGrp="1" noRot="1" noChangeAspect="1" noChangeArrowheads="1" noTextEdit="1"/>
          </p:cNvSpPr>
          <p:nvPr>
            <p:ph type="sldImg"/>
          </p:nvPr>
        </p:nvSpPr>
        <p:spPr>
          <a:ln/>
        </p:spPr>
      </p:sp>
      <p:sp>
        <p:nvSpPr>
          <p:cNvPr id="83972" name="Rectangle 3">
            <a:extLst>
              <a:ext uri="{FF2B5EF4-FFF2-40B4-BE49-F238E27FC236}">
                <a16:creationId xmlns="" xmlns:a16="http://schemas.microsoft.com/office/drawing/2014/main" id="{B2346705-1BBA-20C8-B5F4-183A83A9A2C2}"/>
              </a:ext>
            </a:extLst>
          </p:cNvPr>
          <p:cNvSpPr>
            <a:spLocks noGrp="1" noChangeArrowheads="1"/>
          </p:cNvSpPr>
          <p:nvPr>
            <p:ph type="body" idx="1"/>
          </p:nvPr>
        </p:nvSpPr>
        <p:spPr>
          <a:xfrm>
            <a:off x="878958" y="5034516"/>
            <a:ext cx="4833492" cy="47700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dirty="0"/>
              <a:t>There are many adjuvants about – some licensed and some with more evidence than others</a:t>
            </a:r>
          </a:p>
          <a:p>
            <a:r>
              <a:rPr lang="en-GB" altLang="en-US" dirty="0"/>
              <a:t>This a suggested ladder [</a:t>
            </a:r>
            <a:r>
              <a:rPr lang="en-GB" altLang="en-US" dirty="0" err="1"/>
              <a:t>Twycross</a:t>
            </a:r>
            <a:r>
              <a:rPr lang="en-GB" altLang="en-US" dirty="0"/>
              <a:t>]</a:t>
            </a:r>
          </a:p>
          <a:p>
            <a:r>
              <a:rPr lang="en-GB" altLang="en-US" dirty="0"/>
              <a:t>Steroids certainly whenever motor weakness or likelihood of </a:t>
            </a:r>
            <a:r>
              <a:rPr lang="en-GB" altLang="en-US" dirty="0" smtClean="0"/>
              <a:t>compression – usually dexamethasone.</a:t>
            </a:r>
          </a:p>
          <a:p>
            <a:r>
              <a:rPr lang="en-GB" altLang="en-US" dirty="0" smtClean="0"/>
              <a:t>TCA –</a:t>
            </a:r>
            <a:r>
              <a:rPr lang="en-GB" altLang="en-US" baseline="0" dirty="0" smtClean="0"/>
              <a:t> </a:t>
            </a:r>
            <a:r>
              <a:rPr lang="en-GB" altLang="en-US" baseline="0" dirty="0" err="1" smtClean="0"/>
              <a:t>eg</a:t>
            </a:r>
            <a:r>
              <a:rPr lang="en-GB" altLang="en-US" baseline="0" dirty="0" smtClean="0"/>
              <a:t> </a:t>
            </a:r>
            <a:r>
              <a:rPr lang="en-GB" altLang="en-US" baseline="0" dirty="0" err="1" smtClean="0"/>
              <a:t>Amitriptyline,noratriptyline</a:t>
            </a:r>
            <a:r>
              <a:rPr lang="en-GB" altLang="en-US" baseline="0" dirty="0" smtClean="0"/>
              <a:t> gabapentin, </a:t>
            </a:r>
            <a:r>
              <a:rPr lang="en-GB" altLang="en-US" baseline="0" dirty="0" err="1" smtClean="0"/>
              <a:t>pregabalin</a:t>
            </a:r>
            <a:r>
              <a:rPr lang="en-GB" altLang="en-US" baseline="0" dirty="0" smtClean="0"/>
              <a:t>, duloxetine, carbamazepine, sodium </a:t>
            </a:r>
            <a:r>
              <a:rPr lang="en-GB" altLang="en-US" baseline="0" dirty="0" err="1" smtClean="0"/>
              <a:t>valporate</a:t>
            </a:r>
            <a:endParaRPr lang="en-GB" altLang="en-US" dirty="0" smtClean="0"/>
          </a:p>
          <a:p>
            <a:r>
              <a:rPr lang="en-GB" altLang="en-US" dirty="0" smtClean="0"/>
              <a:t>Lidocain</a:t>
            </a:r>
            <a:r>
              <a:rPr lang="en-GB" altLang="en-US" baseline="0" dirty="0" smtClean="0"/>
              <a:t>e plasters, ketamine (NMDA –N-Methyl D </a:t>
            </a:r>
            <a:r>
              <a:rPr lang="en-GB" altLang="en-US" baseline="0" dirty="0" err="1" smtClean="0"/>
              <a:t>Asparate</a:t>
            </a:r>
            <a:r>
              <a:rPr lang="en-GB" altLang="en-US" baseline="0" dirty="0" smtClean="0"/>
              <a:t> receptors blockade)</a:t>
            </a:r>
          </a:p>
          <a:p>
            <a:endParaRPr lang="en-GB" altLang="en-US" dirty="0"/>
          </a:p>
        </p:txBody>
      </p:sp>
    </p:spTree>
    <p:extLst>
      <p:ext uri="{BB962C8B-B14F-4D97-AF65-F5344CB8AC3E}">
        <p14:creationId xmlns:p14="http://schemas.microsoft.com/office/powerpoint/2010/main" val="2127948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latin typeface="Arial" panose="020B0604020202020204" pitchFamily="34" charset="0"/>
                <a:cs typeface="Arial" panose="020B0604020202020204" pitchFamily="34" charset="0"/>
              </a:rPr>
              <a:t> last Bullet point</a:t>
            </a:r>
          </a:p>
          <a:p>
            <a:pPr eaLnBrk="1" hangingPunct="1">
              <a:spcBef>
                <a:spcPct val="0"/>
              </a:spcBef>
            </a:pPr>
            <a:r>
              <a:rPr lang="en-GB" altLang="en-US" smtClean="0">
                <a:latin typeface="Arial" panose="020B0604020202020204" pitchFamily="34" charset="0"/>
                <a:cs typeface="Arial" panose="020B0604020202020204" pitchFamily="34" charset="0"/>
              </a:rPr>
              <a:t>Patient may feel reluctant to come off pump if they have been well symptom controlled on this. Previous oral control may have been poor</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826" indent="-285702">
              <a:defRPr>
                <a:solidFill>
                  <a:schemeClr val="tx1"/>
                </a:solidFill>
                <a:latin typeface="Calibri" panose="020F0502020204030204" pitchFamily="34" charset="0"/>
              </a:defRPr>
            </a:lvl2pPr>
            <a:lvl3pPr marL="1142810" indent="-228562">
              <a:defRPr>
                <a:solidFill>
                  <a:schemeClr val="tx1"/>
                </a:solidFill>
                <a:latin typeface="Calibri" panose="020F0502020204030204" pitchFamily="34" charset="0"/>
              </a:defRPr>
            </a:lvl3pPr>
            <a:lvl4pPr marL="1599934" indent="-228562">
              <a:defRPr>
                <a:solidFill>
                  <a:schemeClr val="tx1"/>
                </a:solidFill>
                <a:latin typeface="Calibri" panose="020F0502020204030204" pitchFamily="34" charset="0"/>
              </a:defRPr>
            </a:lvl4pPr>
            <a:lvl5pPr marL="2057057" indent="-228562">
              <a:defRPr>
                <a:solidFill>
                  <a:schemeClr val="tx1"/>
                </a:solidFill>
                <a:latin typeface="Calibri" panose="020F0502020204030204" pitchFamily="34" charset="0"/>
              </a:defRPr>
            </a:lvl5pPr>
            <a:lvl6pPr marL="2514181" indent="-228562" eaLnBrk="0" fontAlgn="base" hangingPunct="0">
              <a:spcBef>
                <a:spcPct val="0"/>
              </a:spcBef>
              <a:spcAft>
                <a:spcPct val="0"/>
              </a:spcAft>
              <a:defRPr>
                <a:solidFill>
                  <a:schemeClr val="tx1"/>
                </a:solidFill>
                <a:latin typeface="Calibri" panose="020F0502020204030204" pitchFamily="34" charset="0"/>
              </a:defRPr>
            </a:lvl6pPr>
            <a:lvl7pPr marL="2971305" indent="-228562" eaLnBrk="0" fontAlgn="base" hangingPunct="0">
              <a:spcBef>
                <a:spcPct val="0"/>
              </a:spcBef>
              <a:spcAft>
                <a:spcPct val="0"/>
              </a:spcAft>
              <a:defRPr>
                <a:solidFill>
                  <a:schemeClr val="tx1"/>
                </a:solidFill>
                <a:latin typeface="Calibri" panose="020F0502020204030204" pitchFamily="34" charset="0"/>
              </a:defRPr>
            </a:lvl7pPr>
            <a:lvl8pPr marL="3428429" indent="-228562" eaLnBrk="0" fontAlgn="base" hangingPunct="0">
              <a:spcBef>
                <a:spcPct val="0"/>
              </a:spcBef>
              <a:spcAft>
                <a:spcPct val="0"/>
              </a:spcAft>
              <a:defRPr>
                <a:solidFill>
                  <a:schemeClr val="tx1"/>
                </a:solidFill>
                <a:latin typeface="Calibri" panose="020F0502020204030204" pitchFamily="34" charset="0"/>
              </a:defRPr>
            </a:lvl8pPr>
            <a:lvl9pPr marL="3885552" indent="-228562"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8FE9FD4E-0B1A-437C-9170-1034AE43D60F}" type="slidenum">
              <a:rPr lang="en-GB" altLang="en-US" smtClean="0">
                <a:latin typeface="Arial" panose="020B0604020202020204" pitchFamily="34" charset="0"/>
                <a:cs typeface="Arial" panose="020B0604020202020204" pitchFamily="34" charset="0"/>
              </a:rPr>
              <a:pPr eaLnBrk="1" hangingPunct="1"/>
              <a:t>25</a:t>
            </a:fld>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1820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latin typeface="Arial" panose="020B0604020202020204" pitchFamily="34" charset="0"/>
                <a:cs typeface="Arial" panose="020B0604020202020204" pitchFamily="34" charset="0"/>
              </a:rPr>
              <a:t>Be aware of the spelling of Alfentanil  - </a:t>
            </a:r>
            <a:r>
              <a:rPr lang="en-GB" altLang="en-US" b="1" smtClean="0">
                <a:latin typeface="Arial" panose="020B0604020202020204" pitchFamily="34" charset="0"/>
                <a:cs typeface="Arial" panose="020B0604020202020204" pitchFamily="34" charset="0"/>
              </a:rPr>
              <a:t>with an I not a Y. They are 2 completely different drugs</a:t>
            </a:r>
          </a:p>
          <a:p>
            <a:pPr eaLnBrk="1" hangingPunct="1">
              <a:spcBef>
                <a:spcPct val="0"/>
              </a:spcBef>
            </a:pPr>
            <a:endParaRPr lang="en-GB" altLang="en-US" b="1" smtClean="0">
              <a:latin typeface="Arial" panose="020B0604020202020204" pitchFamily="34" charset="0"/>
              <a:cs typeface="Arial" panose="020B0604020202020204" pitchFamily="34" charset="0"/>
            </a:endParaRPr>
          </a:p>
          <a:p>
            <a:pPr eaLnBrk="1" hangingPunct="1">
              <a:spcBef>
                <a:spcPct val="0"/>
              </a:spcBef>
            </a:pPr>
            <a:r>
              <a:rPr lang="en-GB" altLang="en-US" smtClean="0">
                <a:latin typeface="Arial" panose="020B0604020202020204" pitchFamily="34" charset="0"/>
                <a:cs typeface="Arial" panose="020B0604020202020204" pitchFamily="34" charset="0"/>
              </a:rPr>
              <a:t>Fentanyl which in pc is normally used in patch formulations. Exceptional circumstances that we would use injection form</a:t>
            </a:r>
          </a:p>
          <a:p>
            <a:pPr eaLnBrk="1" hangingPunct="1">
              <a:spcBef>
                <a:spcPct val="0"/>
              </a:spcBef>
            </a:pPr>
            <a:r>
              <a:rPr lang="en-GB" altLang="en-US" smtClean="0">
                <a:latin typeface="Arial" panose="020B0604020202020204" pitchFamily="34" charset="0"/>
                <a:cs typeface="Arial" panose="020B0604020202020204" pitchFamily="34" charset="0"/>
              </a:rPr>
              <a:t>Fentanyl injection is 4 x stronger than Alfentanil injection</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826" indent="-285702">
              <a:defRPr>
                <a:solidFill>
                  <a:schemeClr val="tx1"/>
                </a:solidFill>
                <a:latin typeface="Calibri" panose="020F0502020204030204" pitchFamily="34" charset="0"/>
              </a:defRPr>
            </a:lvl2pPr>
            <a:lvl3pPr marL="1142810" indent="-228562">
              <a:defRPr>
                <a:solidFill>
                  <a:schemeClr val="tx1"/>
                </a:solidFill>
                <a:latin typeface="Calibri" panose="020F0502020204030204" pitchFamily="34" charset="0"/>
              </a:defRPr>
            </a:lvl3pPr>
            <a:lvl4pPr marL="1599934" indent="-228562">
              <a:defRPr>
                <a:solidFill>
                  <a:schemeClr val="tx1"/>
                </a:solidFill>
                <a:latin typeface="Calibri" panose="020F0502020204030204" pitchFamily="34" charset="0"/>
              </a:defRPr>
            </a:lvl4pPr>
            <a:lvl5pPr marL="2057057" indent="-228562">
              <a:defRPr>
                <a:solidFill>
                  <a:schemeClr val="tx1"/>
                </a:solidFill>
                <a:latin typeface="Calibri" panose="020F0502020204030204" pitchFamily="34" charset="0"/>
              </a:defRPr>
            </a:lvl5pPr>
            <a:lvl6pPr marL="2514181" indent="-228562" eaLnBrk="0" fontAlgn="base" hangingPunct="0">
              <a:spcBef>
                <a:spcPct val="0"/>
              </a:spcBef>
              <a:spcAft>
                <a:spcPct val="0"/>
              </a:spcAft>
              <a:defRPr>
                <a:solidFill>
                  <a:schemeClr val="tx1"/>
                </a:solidFill>
                <a:latin typeface="Calibri" panose="020F0502020204030204" pitchFamily="34" charset="0"/>
              </a:defRPr>
            </a:lvl6pPr>
            <a:lvl7pPr marL="2971305" indent="-228562" eaLnBrk="0" fontAlgn="base" hangingPunct="0">
              <a:spcBef>
                <a:spcPct val="0"/>
              </a:spcBef>
              <a:spcAft>
                <a:spcPct val="0"/>
              </a:spcAft>
              <a:defRPr>
                <a:solidFill>
                  <a:schemeClr val="tx1"/>
                </a:solidFill>
                <a:latin typeface="Calibri" panose="020F0502020204030204" pitchFamily="34" charset="0"/>
              </a:defRPr>
            </a:lvl7pPr>
            <a:lvl8pPr marL="3428429" indent="-228562" eaLnBrk="0" fontAlgn="base" hangingPunct="0">
              <a:spcBef>
                <a:spcPct val="0"/>
              </a:spcBef>
              <a:spcAft>
                <a:spcPct val="0"/>
              </a:spcAft>
              <a:defRPr>
                <a:solidFill>
                  <a:schemeClr val="tx1"/>
                </a:solidFill>
                <a:latin typeface="Calibri" panose="020F0502020204030204" pitchFamily="34" charset="0"/>
              </a:defRPr>
            </a:lvl8pPr>
            <a:lvl9pPr marL="3885552" indent="-228562"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01DFD57E-8E9F-43C6-ABBD-85B19D09E5E9}" type="slidenum">
              <a:rPr lang="en-GB" altLang="en-US" smtClean="0">
                <a:latin typeface="Arial" panose="020B0604020202020204" pitchFamily="34" charset="0"/>
                <a:cs typeface="Arial" panose="020B0604020202020204" pitchFamily="34" charset="0"/>
              </a:rPr>
              <a:pPr eaLnBrk="1" hangingPunct="1"/>
              <a:t>26</a:t>
            </a:fld>
            <a:endParaRPr lang="en-GB"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1068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651D0B6-4361-4898-8902-2371C570C58B}" type="slidenum">
              <a:rPr lang="en-US" smtClean="0"/>
              <a:pPr>
                <a:defRPr/>
              </a:pPr>
              <a:t>27</a:t>
            </a:fld>
            <a:endParaRPr lang="en-US"/>
          </a:p>
        </p:txBody>
      </p:sp>
    </p:spTree>
    <p:extLst>
      <p:ext uri="{BB962C8B-B14F-4D97-AF65-F5344CB8AC3E}">
        <p14:creationId xmlns:p14="http://schemas.microsoft.com/office/powerpoint/2010/main" val="2688295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 xmlns:a16="http://schemas.microsoft.com/office/drawing/2014/main" id="{72476365-4098-6442-9C03-7EE7455219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panose="02020603050405020304" pitchFamily="18" charset="0"/>
              </a:defRPr>
            </a:lvl1pPr>
            <a:lvl2pPr marL="742826" indent="-285702">
              <a:spcBef>
                <a:spcPct val="30000"/>
              </a:spcBef>
              <a:defRPr sz="1200">
                <a:solidFill>
                  <a:schemeClr val="tx1"/>
                </a:solidFill>
                <a:latin typeface="Times" panose="02020603050405020304" pitchFamily="18" charset="0"/>
              </a:defRPr>
            </a:lvl2pPr>
            <a:lvl3pPr marL="1142810" indent="-228562">
              <a:spcBef>
                <a:spcPct val="30000"/>
              </a:spcBef>
              <a:defRPr sz="1200">
                <a:solidFill>
                  <a:schemeClr val="tx1"/>
                </a:solidFill>
                <a:latin typeface="Times" panose="02020603050405020304" pitchFamily="18" charset="0"/>
              </a:defRPr>
            </a:lvl3pPr>
            <a:lvl4pPr marL="1599934" indent="-228562">
              <a:spcBef>
                <a:spcPct val="30000"/>
              </a:spcBef>
              <a:defRPr sz="1200">
                <a:solidFill>
                  <a:schemeClr val="tx1"/>
                </a:solidFill>
                <a:latin typeface="Times" panose="02020603050405020304" pitchFamily="18" charset="0"/>
              </a:defRPr>
            </a:lvl4pPr>
            <a:lvl5pPr marL="2057057" indent="-228562">
              <a:spcBef>
                <a:spcPct val="30000"/>
              </a:spcBef>
              <a:defRPr sz="1200">
                <a:solidFill>
                  <a:schemeClr val="tx1"/>
                </a:solidFill>
                <a:latin typeface="Times" panose="02020603050405020304" pitchFamily="18" charset="0"/>
              </a:defRPr>
            </a:lvl5pPr>
            <a:lvl6pPr marL="2514181" indent="-228562" eaLnBrk="0" fontAlgn="base" hangingPunct="0">
              <a:spcBef>
                <a:spcPct val="30000"/>
              </a:spcBef>
              <a:spcAft>
                <a:spcPct val="0"/>
              </a:spcAft>
              <a:defRPr sz="1200">
                <a:solidFill>
                  <a:schemeClr val="tx1"/>
                </a:solidFill>
                <a:latin typeface="Times" panose="02020603050405020304" pitchFamily="18" charset="0"/>
              </a:defRPr>
            </a:lvl6pPr>
            <a:lvl7pPr marL="2971305" indent="-228562" eaLnBrk="0" fontAlgn="base" hangingPunct="0">
              <a:spcBef>
                <a:spcPct val="30000"/>
              </a:spcBef>
              <a:spcAft>
                <a:spcPct val="0"/>
              </a:spcAft>
              <a:defRPr sz="1200">
                <a:solidFill>
                  <a:schemeClr val="tx1"/>
                </a:solidFill>
                <a:latin typeface="Times" panose="02020603050405020304" pitchFamily="18" charset="0"/>
              </a:defRPr>
            </a:lvl7pPr>
            <a:lvl8pPr marL="3428429" indent="-228562" eaLnBrk="0" fontAlgn="base" hangingPunct="0">
              <a:spcBef>
                <a:spcPct val="30000"/>
              </a:spcBef>
              <a:spcAft>
                <a:spcPct val="0"/>
              </a:spcAft>
              <a:defRPr sz="1200">
                <a:solidFill>
                  <a:schemeClr val="tx1"/>
                </a:solidFill>
                <a:latin typeface="Times" panose="02020603050405020304" pitchFamily="18" charset="0"/>
              </a:defRPr>
            </a:lvl8pPr>
            <a:lvl9pPr marL="3885552" indent="-228562"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F5BB8DBB-97A2-4BF4-9471-C3966C36133D}" type="slidenum">
              <a:rPr lang="en-GB" altLang="en-US"/>
              <a:pPr>
                <a:spcBef>
                  <a:spcPct val="0"/>
                </a:spcBef>
              </a:pPr>
              <a:t>28</a:t>
            </a:fld>
            <a:endParaRPr lang="en-GB" altLang="en-US"/>
          </a:p>
        </p:txBody>
      </p:sp>
      <p:sp>
        <p:nvSpPr>
          <p:cNvPr id="108547" name="Rectangle 2">
            <a:extLst>
              <a:ext uri="{FF2B5EF4-FFF2-40B4-BE49-F238E27FC236}">
                <a16:creationId xmlns="" xmlns:a16="http://schemas.microsoft.com/office/drawing/2014/main" id="{621480E7-1186-9142-023D-10BE0B559254}"/>
              </a:ext>
            </a:extLst>
          </p:cNvPr>
          <p:cNvSpPr>
            <a:spLocks noGrp="1" noRot="1" noChangeAspect="1" noChangeArrowheads="1" noTextEdit="1"/>
          </p:cNvSpPr>
          <p:nvPr>
            <p:ph type="sldImg"/>
          </p:nvPr>
        </p:nvSpPr>
        <p:spPr>
          <a:ln/>
        </p:spPr>
      </p:sp>
      <p:sp>
        <p:nvSpPr>
          <p:cNvPr id="108548" name="Rectangle 3">
            <a:extLst>
              <a:ext uri="{FF2B5EF4-FFF2-40B4-BE49-F238E27FC236}">
                <a16:creationId xmlns="" xmlns:a16="http://schemas.microsoft.com/office/drawing/2014/main" id="{54CE5F26-043A-FBB5-0DC6-0956536E3E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smtClean="0"/>
              <a:t>Any others - positioning</a:t>
            </a:r>
            <a:endParaRPr lang="en-US" altLang="en-US" dirty="0"/>
          </a:p>
        </p:txBody>
      </p:sp>
    </p:spTree>
    <p:extLst>
      <p:ext uri="{BB962C8B-B14F-4D97-AF65-F5344CB8AC3E}">
        <p14:creationId xmlns:p14="http://schemas.microsoft.com/office/powerpoint/2010/main" val="2087534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GB" smtClean="0">
              <a:ea typeface="ＭＳ Ｐゴシック" pitchFamily="34" charset="-128"/>
            </a:endParaRPr>
          </a:p>
        </p:txBody>
      </p:sp>
      <p:sp>
        <p:nvSpPr>
          <p:cNvPr id="44036" name="Slide Number Placeholder 3"/>
          <p:cNvSpPr txBox="1">
            <a:spLocks noGrp="1"/>
          </p:cNvSpPr>
          <p:nvPr/>
        </p:nvSpPr>
        <p:spPr bwMode="auto">
          <a:xfrm>
            <a:off x="3902730" y="10381511"/>
            <a:ext cx="2985766" cy="546947"/>
          </a:xfrm>
          <a:prstGeom prst="rect">
            <a:avLst/>
          </a:prstGeom>
          <a:noFill/>
          <a:ln w="9525">
            <a:noFill/>
            <a:miter lim="800000"/>
            <a:headEnd/>
            <a:tailEnd/>
          </a:ln>
        </p:spPr>
        <p:txBody>
          <a:bodyPr lIns="97961" tIns="48981" rIns="97961" bIns="48981" anchor="b"/>
          <a:lstStyle/>
          <a:p>
            <a:pPr algn="r" defTabSz="978778"/>
            <a:fld id="{CBB2670E-7905-4688-AD6A-1A05556A768B}" type="slidenum">
              <a:rPr lang="en-US" sz="1300"/>
              <a:pPr algn="r" defTabSz="978778"/>
              <a:t>29</a:t>
            </a:fld>
            <a:endParaRPr lang="en-US" sz="1300"/>
          </a:p>
        </p:txBody>
      </p:sp>
    </p:spTree>
    <p:extLst>
      <p:ext uri="{BB962C8B-B14F-4D97-AF65-F5344CB8AC3E}">
        <p14:creationId xmlns:p14="http://schemas.microsoft.com/office/powerpoint/2010/main" val="793356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p:txBody>
          <a:bodyPr/>
          <a:lstStyle/>
          <a:p>
            <a:pPr>
              <a:defRPr/>
            </a:pPr>
            <a:fld id="{04064915-76FD-4B40-A4F8-4E96556D9609}" type="slidenum">
              <a:rPr lang="en-US" smtClean="0">
                <a:ea typeface="ＭＳ Ｐゴシック" pitchFamily="34" charset="-128"/>
              </a:rPr>
              <a:pPr>
                <a:defRPr/>
              </a:pPr>
              <a:t>3</a:t>
            </a:fld>
            <a:endParaRPr lang="en-US" smtClean="0">
              <a:ea typeface="ＭＳ Ｐゴシック" pitchFamily="34" charset="-128"/>
            </a:endParaRPr>
          </a:p>
        </p:txBody>
      </p:sp>
      <p:sp>
        <p:nvSpPr>
          <p:cNvPr id="23554" name="Rectangle 7"/>
          <p:cNvSpPr txBox="1">
            <a:spLocks noGrp="1" noChangeArrowheads="1"/>
          </p:cNvSpPr>
          <p:nvPr/>
        </p:nvSpPr>
        <p:spPr bwMode="auto">
          <a:xfrm>
            <a:off x="3851275" y="9429831"/>
            <a:ext cx="2946400" cy="496808"/>
          </a:xfrm>
          <a:prstGeom prst="rect">
            <a:avLst/>
          </a:prstGeom>
          <a:noFill/>
          <a:ln w="9525">
            <a:noFill/>
            <a:miter lim="800000"/>
            <a:headEnd/>
            <a:tailEnd/>
          </a:ln>
        </p:spPr>
        <p:txBody>
          <a:bodyPr lIns="90712" tIns="45355" rIns="90712" bIns="45355" anchor="b"/>
          <a:lstStyle/>
          <a:p>
            <a:pPr algn="r" eaLnBrk="0" hangingPunct="0"/>
            <a:fld id="{2F190D98-AAD1-4EA9-9AE1-ADA0130FC03C}" type="slidenum">
              <a:rPr lang="en-US" sz="1200"/>
              <a:pPr algn="r" eaLnBrk="0" hangingPunct="0"/>
              <a:t>3</a:t>
            </a:fld>
            <a:endParaRPr lang="en-US" sz="1200" dirty="0"/>
          </a:p>
        </p:txBody>
      </p:sp>
      <p:sp>
        <p:nvSpPr>
          <p:cNvPr id="23555" name="Slide Image Placeholder 1"/>
          <p:cNvSpPr>
            <a:spLocks noGrp="1" noRot="1" noChangeAspect="1" noTextEdit="1"/>
          </p:cNvSpPr>
          <p:nvPr>
            <p:ph type="sldImg"/>
          </p:nvPr>
        </p:nvSpPr>
        <p:spPr>
          <a:xfrm>
            <a:off x="917575" y="744538"/>
            <a:ext cx="4962525" cy="3722687"/>
          </a:xfrm>
          <a:ln/>
        </p:spPr>
      </p:sp>
      <p:sp>
        <p:nvSpPr>
          <p:cNvPr id="23556" name="Notes Placeholder 2"/>
          <p:cNvSpPr>
            <a:spLocks noGrp="1"/>
          </p:cNvSpPr>
          <p:nvPr>
            <p:ph type="body" idx="1"/>
          </p:nvPr>
        </p:nvSpPr>
        <p:spPr>
          <a:xfrm>
            <a:off x="679452" y="4714125"/>
            <a:ext cx="5438774" cy="4468099"/>
          </a:xfrm>
          <a:noFill/>
          <a:ln/>
        </p:spPr>
        <p:txBody>
          <a:bodyPr lIns="90712" tIns="45355" rIns="90712" bIns="45355"/>
          <a:lstStyle/>
          <a:p>
            <a:pPr eaLnBrk="1" hangingPunct="1"/>
            <a:endParaRPr lang="en-GB" b="1" dirty="0" smtClean="0">
              <a:ea typeface="ＭＳ Ｐゴシック" pitchFamily="34" charset="-128"/>
            </a:endParaRPr>
          </a:p>
        </p:txBody>
      </p:sp>
      <p:sp>
        <p:nvSpPr>
          <p:cNvPr id="23557" name="Slide Number Placeholder 3"/>
          <p:cNvSpPr txBox="1">
            <a:spLocks noGrp="1"/>
          </p:cNvSpPr>
          <p:nvPr/>
        </p:nvSpPr>
        <p:spPr bwMode="auto">
          <a:xfrm>
            <a:off x="3849689" y="9428246"/>
            <a:ext cx="2946400" cy="496809"/>
          </a:xfrm>
          <a:prstGeom prst="rect">
            <a:avLst/>
          </a:prstGeom>
          <a:noFill/>
          <a:ln w="9525">
            <a:noFill/>
            <a:miter lim="800000"/>
            <a:headEnd/>
            <a:tailEnd/>
          </a:ln>
        </p:spPr>
        <p:txBody>
          <a:bodyPr lIns="90712" tIns="45355" rIns="90712" bIns="45355" anchor="b"/>
          <a:lstStyle/>
          <a:p>
            <a:pPr algn="r"/>
            <a:fld id="{C10166B3-D1EE-49A4-B557-7F87E7DF92F6}" type="slidenum">
              <a:rPr lang="en-GB" sz="1200"/>
              <a:pPr algn="r"/>
              <a:t>3</a:t>
            </a:fld>
            <a:endParaRPr lang="en-GB" sz="1200" dirty="0"/>
          </a:p>
        </p:txBody>
      </p:sp>
    </p:spTree>
    <p:extLst>
      <p:ext uri="{BB962C8B-B14F-4D97-AF65-F5344CB8AC3E}">
        <p14:creationId xmlns:p14="http://schemas.microsoft.com/office/powerpoint/2010/main" val="2253253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p:txBody>
          <a:bodyPr/>
          <a:lstStyle/>
          <a:p>
            <a:pPr>
              <a:defRPr/>
            </a:pPr>
            <a:fld id="{04064915-76FD-4B40-A4F8-4E96556D9609}" type="slidenum">
              <a:rPr lang="en-US" smtClean="0">
                <a:ea typeface="ＭＳ Ｐゴシック" pitchFamily="34" charset="-128"/>
              </a:rPr>
              <a:pPr>
                <a:defRPr/>
              </a:pPr>
              <a:t>30</a:t>
            </a:fld>
            <a:endParaRPr lang="en-US" smtClean="0">
              <a:ea typeface="ＭＳ Ｐゴシック" pitchFamily="34" charset="-128"/>
            </a:endParaRPr>
          </a:p>
        </p:txBody>
      </p:sp>
      <p:sp>
        <p:nvSpPr>
          <p:cNvPr id="23554" name="Rectangle 7"/>
          <p:cNvSpPr txBox="1">
            <a:spLocks noGrp="1" noChangeArrowheads="1"/>
          </p:cNvSpPr>
          <p:nvPr/>
        </p:nvSpPr>
        <p:spPr bwMode="auto">
          <a:xfrm>
            <a:off x="3851275" y="9429831"/>
            <a:ext cx="2946400" cy="496808"/>
          </a:xfrm>
          <a:prstGeom prst="rect">
            <a:avLst/>
          </a:prstGeom>
          <a:noFill/>
          <a:ln w="9525">
            <a:noFill/>
            <a:miter lim="800000"/>
            <a:headEnd/>
            <a:tailEnd/>
          </a:ln>
        </p:spPr>
        <p:txBody>
          <a:bodyPr lIns="90712" tIns="45355" rIns="90712" bIns="45355" anchor="b"/>
          <a:lstStyle/>
          <a:p>
            <a:pPr algn="r" eaLnBrk="0" hangingPunct="0"/>
            <a:fld id="{2F190D98-AAD1-4EA9-9AE1-ADA0130FC03C}" type="slidenum">
              <a:rPr lang="en-US" sz="1200"/>
              <a:pPr algn="r" eaLnBrk="0" hangingPunct="0"/>
              <a:t>30</a:t>
            </a:fld>
            <a:endParaRPr lang="en-US" sz="1200" dirty="0"/>
          </a:p>
        </p:txBody>
      </p:sp>
      <p:sp>
        <p:nvSpPr>
          <p:cNvPr id="23555" name="Slide Image Placeholder 1"/>
          <p:cNvSpPr>
            <a:spLocks noGrp="1" noRot="1" noChangeAspect="1" noTextEdit="1"/>
          </p:cNvSpPr>
          <p:nvPr>
            <p:ph type="sldImg"/>
          </p:nvPr>
        </p:nvSpPr>
        <p:spPr>
          <a:xfrm>
            <a:off x="917575" y="744538"/>
            <a:ext cx="4962525" cy="3722687"/>
          </a:xfrm>
          <a:ln/>
        </p:spPr>
      </p:sp>
      <p:sp>
        <p:nvSpPr>
          <p:cNvPr id="23556" name="Notes Placeholder 2"/>
          <p:cNvSpPr>
            <a:spLocks noGrp="1"/>
          </p:cNvSpPr>
          <p:nvPr>
            <p:ph type="body" idx="1"/>
          </p:nvPr>
        </p:nvSpPr>
        <p:spPr>
          <a:xfrm>
            <a:off x="679452" y="4714125"/>
            <a:ext cx="5438774" cy="4468099"/>
          </a:xfrm>
          <a:noFill/>
          <a:ln/>
        </p:spPr>
        <p:txBody>
          <a:bodyPr lIns="90712" tIns="45355" rIns="90712" bIns="45355"/>
          <a:lstStyle/>
          <a:p>
            <a:pPr eaLnBrk="1" hangingPunct="1"/>
            <a:endParaRPr lang="en-GB" b="1" dirty="0" smtClean="0">
              <a:ea typeface="ＭＳ Ｐゴシック" pitchFamily="34" charset="-128"/>
            </a:endParaRPr>
          </a:p>
        </p:txBody>
      </p:sp>
      <p:sp>
        <p:nvSpPr>
          <p:cNvPr id="23557" name="Slide Number Placeholder 3"/>
          <p:cNvSpPr txBox="1">
            <a:spLocks noGrp="1"/>
          </p:cNvSpPr>
          <p:nvPr/>
        </p:nvSpPr>
        <p:spPr bwMode="auto">
          <a:xfrm>
            <a:off x="3849689" y="9428246"/>
            <a:ext cx="2946400" cy="496809"/>
          </a:xfrm>
          <a:prstGeom prst="rect">
            <a:avLst/>
          </a:prstGeom>
          <a:noFill/>
          <a:ln w="9525">
            <a:noFill/>
            <a:miter lim="800000"/>
            <a:headEnd/>
            <a:tailEnd/>
          </a:ln>
        </p:spPr>
        <p:txBody>
          <a:bodyPr lIns="90712" tIns="45355" rIns="90712" bIns="45355" anchor="b"/>
          <a:lstStyle/>
          <a:p>
            <a:pPr algn="r"/>
            <a:fld id="{C10166B3-D1EE-49A4-B557-7F87E7DF92F6}" type="slidenum">
              <a:rPr lang="en-GB" sz="1200"/>
              <a:pPr algn="r"/>
              <a:t>30</a:t>
            </a:fld>
            <a:endParaRPr lang="en-GB" sz="1200" dirty="0"/>
          </a:p>
        </p:txBody>
      </p:sp>
    </p:spTree>
    <p:extLst>
      <p:ext uri="{BB962C8B-B14F-4D97-AF65-F5344CB8AC3E}">
        <p14:creationId xmlns:p14="http://schemas.microsoft.com/office/powerpoint/2010/main" val="2253253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p:txBody>
          <a:bodyPr/>
          <a:lstStyle/>
          <a:p>
            <a:pPr>
              <a:defRPr/>
            </a:pPr>
            <a:fld id="{3D8D2C7D-09A5-4F7A-AC74-0975D88FC135}" type="slidenum">
              <a:rPr lang="en-US" smtClean="0">
                <a:ea typeface="ＭＳ Ｐゴシック" pitchFamily="34" charset="-128"/>
              </a:rPr>
              <a:pPr>
                <a:defRPr/>
              </a:pPr>
              <a:t>4</a:t>
            </a:fld>
            <a:endParaRPr lang="en-US" smtClean="0">
              <a:ea typeface="ＭＳ Ｐゴシック" pitchFamily="34" charset="-128"/>
            </a:endParaRPr>
          </a:p>
        </p:txBody>
      </p:sp>
      <p:sp>
        <p:nvSpPr>
          <p:cNvPr id="21506" name="Rectangle 7"/>
          <p:cNvSpPr txBox="1">
            <a:spLocks noGrp="1" noChangeArrowheads="1"/>
          </p:cNvSpPr>
          <p:nvPr/>
        </p:nvSpPr>
        <p:spPr bwMode="auto">
          <a:xfrm>
            <a:off x="3851275" y="9429831"/>
            <a:ext cx="2946400" cy="496808"/>
          </a:xfrm>
          <a:prstGeom prst="rect">
            <a:avLst/>
          </a:prstGeom>
          <a:noFill/>
          <a:ln w="9525">
            <a:noFill/>
            <a:miter lim="800000"/>
            <a:headEnd/>
            <a:tailEnd/>
          </a:ln>
        </p:spPr>
        <p:txBody>
          <a:bodyPr lIns="90712" tIns="45355" rIns="90712" bIns="45355" anchor="b"/>
          <a:lstStyle/>
          <a:p>
            <a:pPr algn="r" eaLnBrk="0" hangingPunct="0"/>
            <a:fld id="{5D0961D0-A7CA-4DA6-ADA0-EE1EA71C4D91}" type="slidenum">
              <a:rPr lang="en-US" sz="1200"/>
              <a:pPr algn="r" eaLnBrk="0" hangingPunct="0"/>
              <a:t>4</a:t>
            </a:fld>
            <a:endParaRPr lang="en-US" sz="1200" dirty="0"/>
          </a:p>
        </p:txBody>
      </p:sp>
      <p:sp>
        <p:nvSpPr>
          <p:cNvPr id="21507" name="Slide Image Placeholder 1"/>
          <p:cNvSpPr>
            <a:spLocks noGrp="1" noRot="1" noChangeAspect="1" noTextEdit="1"/>
          </p:cNvSpPr>
          <p:nvPr>
            <p:ph type="sldImg"/>
          </p:nvPr>
        </p:nvSpPr>
        <p:spPr>
          <a:xfrm>
            <a:off x="917575" y="744538"/>
            <a:ext cx="4962525" cy="3722687"/>
          </a:xfrm>
          <a:ln/>
        </p:spPr>
      </p:sp>
      <p:sp>
        <p:nvSpPr>
          <p:cNvPr id="21508" name="Notes Placeholder 2"/>
          <p:cNvSpPr>
            <a:spLocks noGrp="1"/>
          </p:cNvSpPr>
          <p:nvPr>
            <p:ph type="body" idx="1"/>
          </p:nvPr>
        </p:nvSpPr>
        <p:spPr>
          <a:xfrm>
            <a:off x="679452" y="4714125"/>
            <a:ext cx="5438774" cy="4468099"/>
          </a:xfrm>
          <a:noFill/>
          <a:ln/>
        </p:spPr>
        <p:txBody>
          <a:bodyPr lIns="90712" tIns="45355" rIns="90712" bIns="45355"/>
          <a:lstStyle/>
          <a:p>
            <a:pPr eaLnBrk="1" hangingPunct="1"/>
            <a:endParaRPr lang="en-GB" dirty="0" smtClean="0">
              <a:ea typeface="ＭＳ Ｐゴシック" pitchFamily="34" charset="-128"/>
            </a:endParaRPr>
          </a:p>
        </p:txBody>
      </p:sp>
      <p:sp>
        <p:nvSpPr>
          <p:cNvPr id="21509" name="Slide Number Placeholder 3"/>
          <p:cNvSpPr txBox="1">
            <a:spLocks noGrp="1"/>
          </p:cNvSpPr>
          <p:nvPr/>
        </p:nvSpPr>
        <p:spPr bwMode="auto">
          <a:xfrm>
            <a:off x="3849689" y="9428246"/>
            <a:ext cx="2946400" cy="496809"/>
          </a:xfrm>
          <a:prstGeom prst="rect">
            <a:avLst/>
          </a:prstGeom>
          <a:noFill/>
          <a:ln w="9525">
            <a:noFill/>
            <a:miter lim="800000"/>
            <a:headEnd/>
            <a:tailEnd/>
          </a:ln>
        </p:spPr>
        <p:txBody>
          <a:bodyPr lIns="90712" tIns="45355" rIns="90712" bIns="45355" anchor="b"/>
          <a:lstStyle/>
          <a:p>
            <a:pPr algn="r"/>
            <a:fld id="{2A75F04C-5D91-413E-BBDE-E2D77FFD01F0}" type="slidenum">
              <a:rPr lang="en-GB" sz="1200"/>
              <a:pPr algn="r"/>
              <a:t>4</a:t>
            </a:fld>
            <a:endParaRPr lang="en-GB" sz="1200" dirty="0"/>
          </a:p>
        </p:txBody>
      </p:sp>
    </p:spTree>
    <p:extLst>
      <p:ext uri="{BB962C8B-B14F-4D97-AF65-F5344CB8AC3E}">
        <p14:creationId xmlns:p14="http://schemas.microsoft.com/office/powerpoint/2010/main" val="285967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Pain is personal,</a:t>
            </a:r>
            <a:r>
              <a:rPr lang="en-GB" baseline="0" dirty="0" smtClean="0"/>
              <a:t> influenced by biological, psychological and social factors. </a:t>
            </a:r>
          </a:p>
          <a:p>
            <a:r>
              <a:rPr lang="en-GB" baseline="0" dirty="0" smtClean="0"/>
              <a:t>It can range from acute or chronic. </a:t>
            </a:r>
          </a:p>
          <a:p>
            <a:r>
              <a:rPr lang="en-GB" baseline="0" dirty="0" smtClean="0"/>
              <a:t>No 2 people will experience pain in the same way. Very personal and influenced by mood, past experiences and mental state. </a:t>
            </a:r>
          </a:p>
          <a:p>
            <a:r>
              <a:rPr lang="en-GB" baseline="0" dirty="0" smtClean="0"/>
              <a:t>Sometimes messages in the brain can get confused and doesn’t always understand the pain. Part of the process is linked to our emotions and therefore, if we are feeling angry, depressed or upset – this can have a knock on effect on our pain.</a:t>
            </a:r>
          </a:p>
          <a:p>
            <a:r>
              <a:rPr lang="en-GB" baseline="0" dirty="0" smtClean="0"/>
              <a:t>Sometimes we anticipate pain – we think something is going to be sore.  The opposite is true – our pain is less when we feel happy. </a:t>
            </a:r>
          </a:p>
          <a:p>
            <a:endParaRPr lang="en-GB" baseline="0" dirty="0" smtClean="0"/>
          </a:p>
          <a:p>
            <a:r>
              <a:rPr lang="en-GB" baseline="0" dirty="0" smtClean="0"/>
              <a:t>It shows that pain is ‘never just in the mind’ or ‘just in the body’.  It’s a complete mix. </a:t>
            </a:r>
          </a:p>
          <a:p>
            <a:endParaRPr lang="en-GB" baseline="0" dirty="0" smtClean="0"/>
          </a:p>
          <a:p>
            <a:r>
              <a:rPr lang="en-GB" baseline="0" dirty="0" smtClean="0"/>
              <a:t>Pain stimulates neuro transmitters. These can be bad. Worsened by mood.  Good transmitters are stimulated by analgesia and happy times. </a:t>
            </a:r>
          </a:p>
          <a:p>
            <a:endParaRPr lang="en-GB" baseline="0" dirty="0" smtClean="0"/>
          </a:p>
          <a:p>
            <a:r>
              <a:rPr lang="en-GB" baseline="0" dirty="0" smtClean="0"/>
              <a:t>It is important that we do an holistic assessment to see how we feel about pain and how it affects the life of a patient.</a:t>
            </a:r>
            <a:endParaRPr lang="en-GB" dirty="0"/>
          </a:p>
        </p:txBody>
      </p:sp>
      <p:sp>
        <p:nvSpPr>
          <p:cNvPr id="4" name="Slide Number Placeholder 3"/>
          <p:cNvSpPr>
            <a:spLocks noGrp="1"/>
          </p:cNvSpPr>
          <p:nvPr>
            <p:ph type="sldNum" sz="quarter" idx="10"/>
          </p:nvPr>
        </p:nvSpPr>
        <p:spPr/>
        <p:txBody>
          <a:bodyPr/>
          <a:lstStyle/>
          <a:p>
            <a:pPr>
              <a:defRPr/>
            </a:pPr>
            <a:fld id="{A651D0B6-4361-4898-8902-2371C570C58B}" type="slidenum">
              <a:rPr lang="en-US" smtClean="0"/>
              <a:pPr>
                <a:defRPr/>
              </a:pPr>
              <a:t>5</a:t>
            </a:fld>
            <a:endParaRPr lang="en-US"/>
          </a:p>
        </p:txBody>
      </p:sp>
    </p:spTree>
    <p:extLst>
      <p:ext uri="{BB962C8B-B14F-4D97-AF65-F5344CB8AC3E}">
        <p14:creationId xmlns:p14="http://schemas.microsoft.com/office/powerpoint/2010/main" val="836631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 pain is</a:t>
            </a:r>
            <a:r>
              <a:rPr lang="en-GB" baseline="0" dirty="0" smtClean="0"/>
              <a:t> what the patient says it is (patient centred/empathy/ </a:t>
            </a:r>
            <a:r>
              <a:rPr lang="en-GB" b="1" dirty="0" err="1" smtClean="0"/>
              <a:t>Dr.</a:t>
            </a:r>
            <a:r>
              <a:rPr lang="en-GB" b="1" dirty="0" smtClean="0"/>
              <a:t> Margo </a:t>
            </a:r>
            <a:r>
              <a:rPr lang="en-GB" b="1" dirty="0" err="1" smtClean="0"/>
              <a:t>McCaffery</a:t>
            </a:r>
            <a:r>
              <a:rPr lang="en-GB" dirty="0" smtClean="0"/>
              <a:t>, a pioneer in pain management nursing.)</a:t>
            </a:r>
            <a:endParaRPr lang="en-GB" baseline="0" dirty="0" smtClean="0"/>
          </a:p>
          <a:p>
            <a:r>
              <a:rPr lang="en-GB" baseline="0" dirty="0" smtClean="0"/>
              <a:t>2. Discuss the importance of assessing each pain – may be a headache, sore stomach, constipation. May not always need an opioid. </a:t>
            </a:r>
            <a:endParaRPr lang="en-GB" dirty="0" smtClean="0"/>
          </a:p>
          <a:p>
            <a:endParaRPr lang="en-GB" dirty="0" smtClean="0"/>
          </a:p>
          <a:p>
            <a:endParaRPr lang="en-GB" dirty="0" smtClean="0"/>
          </a:p>
          <a:p>
            <a:r>
              <a:rPr lang="en-GB" dirty="0" smtClean="0"/>
              <a:t>OPQRSTUV – </a:t>
            </a:r>
            <a:r>
              <a:rPr lang="en-GB" dirty="0" err="1" smtClean="0"/>
              <a:t>acroymn</a:t>
            </a:r>
            <a:r>
              <a:rPr lang="en-GB" baseline="0" dirty="0" smtClean="0"/>
              <a:t> </a:t>
            </a:r>
            <a:endParaRPr lang="en-GB" dirty="0" smtClean="0"/>
          </a:p>
          <a:p>
            <a:r>
              <a:rPr lang="en-GB" dirty="0" smtClean="0"/>
              <a:t>Onset</a:t>
            </a:r>
            <a:r>
              <a:rPr lang="en-GB" baseline="0" dirty="0" smtClean="0"/>
              <a:t> – when did it begin, how long does it last, how often</a:t>
            </a:r>
          </a:p>
          <a:p>
            <a:r>
              <a:rPr lang="en-GB" baseline="0" dirty="0" smtClean="0"/>
              <a:t>Provoking – palliating – What brings it on, What makes it better, what makes it worse?</a:t>
            </a:r>
          </a:p>
          <a:p>
            <a:r>
              <a:rPr lang="en-GB" baseline="0" dirty="0" smtClean="0"/>
              <a:t>Quality – what does it feel like, can you describe it, have you experienced this before</a:t>
            </a:r>
          </a:p>
          <a:p>
            <a:r>
              <a:rPr lang="en-GB" baseline="0" dirty="0" smtClean="0"/>
              <a:t>Region/radiating – where is it?  Does it spread anywhere?</a:t>
            </a:r>
          </a:p>
          <a:p>
            <a:r>
              <a:rPr lang="en-GB" baseline="0" dirty="0" smtClean="0"/>
              <a:t>Severity – Using a numerical scale – how bad is it? Right now, at it’s worst, on average? How much does it bother you?</a:t>
            </a:r>
          </a:p>
          <a:p>
            <a:r>
              <a:rPr lang="en-GB" baseline="0" dirty="0" smtClean="0"/>
              <a:t>Treatment – what medications are you currently using?  What helps? How does it help?</a:t>
            </a:r>
          </a:p>
          <a:p>
            <a:r>
              <a:rPr lang="en-GB" baseline="0" dirty="0" smtClean="0"/>
              <a:t>Understanding the impact – What do you believe could be causing this pain, how is affecting you, or your family? What does it interfere with?</a:t>
            </a:r>
          </a:p>
          <a:p>
            <a:r>
              <a:rPr lang="en-GB" baseline="0" dirty="0" smtClean="0"/>
              <a:t>Values – what is your goal for this symptom? What is an acceptable level of pain?  Are they any other views/feelings that would be important to you?</a:t>
            </a:r>
          </a:p>
          <a:p>
            <a:endParaRPr lang="en-GB" baseline="0" dirty="0" smtClean="0"/>
          </a:p>
          <a:p>
            <a:r>
              <a:rPr lang="en-GB" baseline="0" dirty="0" smtClean="0"/>
              <a:t>Assessment tools – numerical scores, smiley faces, Abbey pain chart, PACSLAC, news</a:t>
            </a:r>
            <a:endParaRPr lang="en-GB" dirty="0"/>
          </a:p>
        </p:txBody>
      </p:sp>
      <p:sp>
        <p:nvSpPr>
          <p:cNvPr id="4" name="Slide Number Placeholder 3"/>
          <p:cNvSpPr>
            <a:spLocks noGrp="1"/>
          </p:cNvSpPr>
          <p:nvPr>
            <p:ph type="sldNum" sz="quarter" idx="10"/>
          </p:nvPr>
        </p:nvSpPr>
        <p:spPr/>
        <p:txBody>
          <a:bodyPr/>
          <a:lstStyle/>
          <a:p>
            <a:pPr>
              <a:defRPr/>
            </a:pPr>
            <a:fld id="{A651D0B6-4361-4898-8902-2371C570C58B}" type="slidenum">
              <a:rPr lang="en-US" smtClean="0"/>
              <a:pPr>
                <a:defRPr/>
              </a:pPr>
              <a:t>6</a:t>
            </a:fld>
            <a:endParaRPr lang="en-US"/>
          </a:p>
        </p:txBody>
      </p:sp>
    </p:spTree>
    <p:extLst>
      <p:ext uri="{BB962C8B-B14F-4D97-AF65-F5344CB8AC3E}">
        <p14:creationId xmlns:p14="http://schemas.microsoft.com/office/powerpoint/2010/main" val="1695303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What does this tell us?</a:t>
            </a:r>
          </a:p>
          <a:p>
            <a:endParaRPr lang="en-GB" dirty="0" smtClean="0"/>
          </a:p>
          <a:p>
            <a:r>
              <a:rPr lang="en-GB" dirty="0" smtClean="0"/>
              <a:t>It</a:t>
            </a:r>
            <a:r>
              <a:rPr lang="en-GB" baseline="0" dirty="0" smtClean="0"/>
              <a:t> gives us an idea of what type of pain it is and what may be causing it. </a:t>
            </a:r>
            <a:endParaRPr lang="en-GB" dirty="0"/>
          </a:p>
        </p:txBody>
      </p:sp>
      <p:sp>
        <p:nvSpPr>
          <p:cNvPr id="4" name="Slide Number Placeholder 3"/>
          <p:cNvSpPr>
            <a:spLocks noGrp="1"/>
          </p:cNvSpPr>
          <p:nvPr>
            <p:ph type="sldNum" sz="quarter" idx="10"/>
          </p:nvPr>
        </p:nvSpPr>
        <p:spPr/>
        <p:txBody>
          <a:bodyPr/>
          <a:lstStyle/>
          <a:p>
            <a:pPr>
              <a:defRPr/>
            </a:pPr>
            <a:fld id="{A651D0B6-4361-4898-8902-2371C570C58B}" type="slidenum">
              <a:rPr lang="en-US" smtClean="0"/>
              <a:pPr>
                <a:defRPr/>
              </a:pPr>
              <a:t>7</a:t>
            </a:fld>
            <a:endParaRPr lang="en-US"/>
          </a:p>
        </p:txBody>
      </p:sp>
    </p:spTree>
    <p:extLst>
      <p:ext uri="{BB962C8B-B14F-4D97-AF65-F5344CB8AC3E}">
        <p14:creationId xmlns:p14="http://schemas.microsoft.com/office/powerpoint/2010/main" val="2658574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Somatic </a:t>
            </a:r>
            <a:r>
              <a:rPr lang="en-GB" dirty="0" smtClean="0"/>
              <a:t>–from the soft tissues</a:t>
            </a:r>
            <a:r>
              <a:rPr lang="en-GB" baseline="0" dirty="0" smtClean="0"/>
              <a:t> –such as</a:t>
            </a:r>
            <a:r>
              <a:rPr lang="en-GB" dirty="0" smtClean="0"/>
              <a:t> skin,</a:t>
            </a:r>
            <a:r>
              <a:rPr lang="en-GB" baseline="0" dirty="0" smtClean="0"/>
              <a:t> muscle, can be MSK pain. Can be deep or superficial. Described as </a:t>
            </a:r>
            <a:r>
              <a:rPr lang="en-GB" baseline="0" dirty="0" err="1" smtClean="0"/>
              <a:t>achey</a:t>
            </a:r>
            <a:r>
              <a:rPr lang="en-GB" baseline="0" dirty="0" smtClean="0"/>
              <a:t>, cramping, gnawing, throbbing type pain. </a:t>
            </a:r>
          </a:p>
          <a:p>
            <a:r>
              <a:rPr lang="en-GB" b="1" baseline="0" dirty="0" smtClean="0"/>
              <a:t>Visceral </a:t>
            </a:r>
            <a:r>
              <a:rPr lang="en-GB" baseline="0" dirty="0" smtClean="0"/>
              <a:t>– a vaguer pain, poorly localised, stretching – often due to damage of the internal organs – squeezing, spasms, tight feeling,  liver, bowel,</a:t>
            </a:r>
          </a:p>
          <a:p>
            <a:endParaRPr lang="en-GB" baseline="0" dirty="0" smtClean="0"/>
          </a:p>
          <a:p>
            <a:r>
              <a:rPr lang="en-GB" b="1" baseline="0" dirty="0" smtClean="0"/>
              <a:t>Neuropathic</a:t>
            </a:r>
            <a:r>
              <a:rPr lang="en-GB" baseline="0" dirty="0" smtClean="0"/>
              <a:t> – from a damaged nerve/pathway</a:t>
            </a:r>
          </a:p>
          <a:p>
            <a:endParaRPr lang="en-GB" baseline="0" dirty="0" smtClean="0"/>
          </a:p>
          <a:p>
            <a:r>
              <a:rPr lang="en-GB" b="1" baseline="0" dirty="0" smtClean="0"/>
              <a:t>Breakthrough</a:t>
            </a:r>
            <a:r>
              <a:rPr lang="en-GB" baseline="0" dirty="0" smtClean="0"/>
              <a:t> – just as it says, acute onset/flare up/increase in intensity on a background of controlled pain. </a:t>
            </a:r>
          </a:p>
          <a:p>
            <a:endParaRPr lang="en-GB" baseline="0" dirty="0" smtClean="0"/>
          </a:p>
          <a:p>
            <a:r>
              <a:rPr lang="en-GB" b="1" baseline="0" dirty="0" smtClean="0"/>
              <a:t>Incident pain </a:t>
            </a:r>
            <a:r>
              <a:rPr lang="en-GB" baseline="0" dirty="0" smtClean="0"/>
              <a:t>– during an anticipated movement.  - </a:t>
            </a:r>
            <a:endParaRPr lang="en-GB" dirty="0"/>
          </a:p>
        </p:txBody>
      </p:sp>
      <p:sp>
        <p:nvSpPr>
          <p:cNvPr id="4" name="Slide Number Placeholder 3"/>
          <p:cNvSpPr>
            <a:spLocks noGrp="1"/>
          </p:cNvSpPr>
          <p:nvPr>
            <p:ph type="sldNum" sz="quarter" idx="10"/>
          </p:nvPr>
        </p:nvSpPr>
        <p:spPr/>
        <p:txBody>
          <a:bodyPr/>
          <a:lstStyle/>
          <a:p>
            <a:pPr>
              <a:defRPr/>
            </a:pPr>
            <a:fld id="{A651D0B6-4361-4898-8902-2371C570C58B}" type="slidenum">
              <a:rPr lang="en-US" smtClean="0"/>
              <a:pPr>
                <a:defRPr/>
              </a:pPr>
              <a:t>8</a:t>
            </a:fld>
            <a:endParaRPr lang="en-US"/>
          </a:p>
        </p:txBody>
      </p:sp>
    </p:spTree>
    <p:extLst>
      <p:ext uri="{BB962C8B-B14F-4D97-AF65-F5344CB8AC3E}">
        <p14:creationId xmlns:p14="http://schemas.microsoft.com/office/powerpoint/2010/main" val="3971781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are the challenges</a:t>
            </a:r>
            <a:endParaRPr lang="en-GB" dirty="0"/>
          </a:p>
        </p:txBody>
      </p:sp>
      <p:sp>
        <p:nvSpPr>
          <p:cNvPr id="4" name="Slide Number Placeholder 3"/>
          <p:cNvSpPr>
            <a:spLocks noGrp="1"/>
          </p:cNvSpPr>
          <p:nvPr>
            <p:ph type="sldNum" sz="quarter" idx="10"/>
          </p:nvPr>
        </p:nvSpPr>
        <p:spPr/>
        <p:txBody>
          <a:bodyPr/>
          <a:lstStyle/>
          <a:p>
            <a:pPr>
              <a:defRPr/>
            </a:pPr>
            <a:fld id="{A651D0B6-4361-4898-8902-2371C570C58B}" type="slidenum">
              <a:rPr lang="en-US" smtClean="0"/>
              <a:pPr>
                <a:defRPr/>
              </a:pPr>
              <a:t>9</a:t>
            </a:fld>
            <a:endParaRPr lang="en-US"/>
          </a:p>
        </p:txBody>
      </p:sp>
    </p:spTree>
    <p:extLst>
      <p:ext uri="{BB962C8B-B14F-4D97-AF65-F5344CB8AC3E}">
        <p14:creationId xmlns:p14="http://schemas.microsoft.com/office/powerpoint/2010/main" val="1644724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9F73DA-B0F0-4703-A432-10ADB9671FB0}" type="slidenum">
              <a:rPr lang="en-US" smtClean="0"/>
              <a:pPr>
                <a:defRPr/>
              </a:pPr>
              <a:t>‹#›</a:t>
            </a:fld>
            <a:endParaRPr lang="en-US"/>
          </a:p>
        </p:txBody>
      </p:sp>
    </p:spTree>
    <p:extLst>
      <p:ext uri="{BB962C8B-B14F-4D97-AF65-F5344CB8AC3E}">
        <p14:creationId xmlns:p14="http://schemas.microsoft.com/office/powerpoint/2010/main" val="8765048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0F1078-1029-482C-8B57-5618E19E8CF8}" type="slidenum">
              <a:rPr lang="en-US" smtClean="0"/>
              <a:pPr>
                <a:defRPr/>
              </a:pPr>
              <a:t>‹#›</a:t>
            </a:fld>
            <a:endParaRPr lang="en-US"/>
          </a:p>
        </p:txBody>
      </p:sp>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8384" y="260648"/>
            <a:ext cx="9112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16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3B2C420-E0B3-4A3D-B87D-89370B5A1ABF}" type="slidenum">
              <a:rPr lang="en-US" smtClean="0"/>
              <a:pPr>
                <a:defRPr/>
              </a:pPr>
              <a:t>‹#›</a:t>
            </a:fld>
            <a:endParaRPr lang="en-US"/>
          </a:p>
        </p:txBody>
      </p:sp>
    </p:spTree>
    <p:extLst>
      <p:ext uri="{BB962C8B-B14F-4D97-AF65-F5344CB8AC3E}">
        <p14:creationId xmlns:p14="http://schemas.microsoft.com/office/powerpoint/2010/main" val="47723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5B39458-E1D9-4F3A-8C1B-127E6B784494}" type="slidenum">
              <a:rPr lang="en-US" smtClean="0"/>
              <a:pPr>
                <a:defRPr/>
              </a:pPr>
              <a:t>‹#›</a:t>
            </a:fld>
            <a:endParaRPr lang="en-US"/>
          </a:p>
        </p:txBody>
      </p:sp>
    </p:spTree>
    <p:extLst>
      <p:ext uri="{BB962C8B-B14F-4D97-AF65-F5344CB8AC3E}">
        <p14:creationId xmlns:p14="http://schemas.microsoft.com/office/powerpoint/2010/main" val="22398108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806D08-3A96-4AF6-83BA-7EDFD4903DAB}" type="slidenum">
              <a:rPr lang="en-US" smtClean="0"/>
              <a:pPr>
                <a:defRPr/>
              </a:pPr>
              <a:t>‹#›</a:t>
            </a:fld>
            <a:endParaRPr lang="en-US"/>
          </a:p>
        </p:txBody>
      </p:sp>
    </p:spTree>
    <p:extLst>
      <p:ext uri="{BB962C8B-B14F-4D97-AF65-F5344CB8AC3E}">
        <p14:creationId xmlns:p14="http://schemas.microsoft.com/office/powerpoint/2010/main" val="267479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51B5D51-D70F-4368-9B33-1987E0F5C6C1}" type="slidenum">
              <a:rPr lang="en-US" smtClean="0"/>
              <a:pPr>
                <a:defRPr/>
              </a:pPr>
              <a:t>‹#›</a:t>
            </a:fld>
            <a:endParaRPr lang="en-US"/>
          </a:p>
        </p:txBody>
      </p:sp>
    </p:spTree>
    <p:extLst>
      <p:ext uri="{BB962C8B-B14F-4D97-AF65-F5344CB8AC3E}">
        <p14:creationId xmlns:p14="http://schemas.microsoft.com/office/powerpoint/2010/main" val="164959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F277F7F-1A9F-4BD8-9657-0739D9D7E4A8}" type="slidenum">
              <a:rPr lang="en-US" smtClean="0"/>
              <a:pPr>
                <a:defRPr/>
              </a:pPr>
              <a:t>‹#›</a:t>
            </a:fld>
            <a:endParaRPr lang="en-US"/>
          </a:p>
        </p:txBody>
      </p:sp>
    </p:spTree>
    <p:extLst>
      <p:ext uri="{BB962C8B-B14F-4D97-AF65-F5344CB8AC3E}">
        <p14:creationId xmlns:p14="http://schemas.microsoft.com/office/powerpoint/2010/main" val="120512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7F1653A-BFE3-4172-BD21-C4F1E238FD2A}" type="slidenum">
              <a:rPr lang="en-US" smtClean="0"/>
              <a:pPr>
                <a:defRPr/>
              </a:pPr>
              <a:t>‹#›</a:t>
            </a:fld>
            <a:endParaRPr lang="en-US"/>
          </a:p>
        </p:txBody>
      </p:sp>
    </p:spTree>
    <p:extLst>
      <p:ext uri="{BB962C8B-B14F-4D97-AF65-F5344CB8AC3E}">
        <p14:creationId xmlns:p14="http://schemas.microsoft.com/office/powerpoint/2010/main" val="3856576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FB6DDEA-60EE-4E90-8C5A-D408B7690C41}" type="slidenum">
              <a:rPr lang="en-US" smtClean="0"/>
              <a:pPr>
                <a:defRPr/>
              </a:pPr>
              <a:t>‹#›</a:t>
            </a:fld>
            <a:endParaRPr lang="en-US"/>
          </a:p>
        </p:txBody>
      </p:sp>
    </p:spTree>
    <p:extLst>
      <p:ext uri="{BB962C8B-B14F-4D97-AF65-F5344CB8AC3E}">
        <p14:creationId xmlns:p14="http://schemas.microsoft.com/office/powerpoint/2010/main" val="2263798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1CB19D-CC87-4D93-BB80-303C98662E99}" type="slidenum">
              <a:rPr lang="en-US" smtClean="0"/>
              <a:pPr>
                <a:defRPr/>
              </a:pPr>
              <a:t>‹#›</a:t>
            </a:fld>
            <a:endParaRPr lang="en-US"/>
          </a:p>
        </p:txBody>
      </p:sp>
    </p:spTree>
    <p:extLst>
      <p:ext uri="{BB962C8B-B14F-4D97-AF65-F5344CB8AC3E}">
        <p14:creationId xmlns:p14="http://schemas.microsoft.com/office/powerpoint/2010/main" val="120218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D7ABDF2-1FC9-453E-9528-165FAA1894E3}" type="slidenum">
              <a:rPr lang="en-US" smtClean="0"/>
              <a:pPr>
                <a:defRPr/>
              </a:pPr>
              <a:t>‹#›</a:t>
            </a:fld>
            <a:endParaRPr lang="en-US"/>
          </a:p>
        </p:txBody>
      </p:sp>
    </p:spTree>
    <p:extLst>
      <p:ext uri="{BB962C8B-B14F-4D97-AF65-F5344CB8AC3E}">
        <p14:creationId xmlns:p14="http://schemas.microsoft.com/office/powerpoint/2010/main" val="355911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50A4BFC-5F5B-4E9F-8C35-638C96D8DD37}" type="slidenum">
              <a:rPr lang="en-US" smtClean="0"/>
              <a:pPr>
                <a:defRPr/>
              </a:pPr>
              <a:t>‹#›</a:t>
            </a:fld>
            <a:endParaRPr lang="en-US"/>
          </a:p>
        </p:txBody>
      </p:sp>
    </p:spTree>
    <p:extLst>
      <p:ext uri="{BB962C8B-B14F-4D97-AF65-F5344CB8AC3E}">
        <p14:creationId xmlns:p14="http://schemas.microsoft.com/office/powerpoint/2010/main" val="188016856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Whoosh"/>
          <p:cNvPicPr>
            <a:picLocks noChangeAspect="1" noChangeArrowheads="1"/>
          </p:cNvPicPr>
          <p:nvPr/>
        </p:nvPicPr>
        <p:blipFill>
          <a:blip r:embed="rId3" cstate="print"/>
          <a:srcRect/>
          <a:stretch>
            <a:fillRect/>
          </a:stretch>
        </p:blipFill>
        <p:spPr bwMode="auto">
          <a:xfrm>
            <a:off x="0" y="3716338"/>
            <a:ext cx="9144000" cy="2965450"/>
          </a:xfrm>
          <a:prstGeom prst="rect">
            <a:avLst/>
          </a:prstGeom>
          <a:noFill/>
          <a:ln w="9525">
            <a:noFill/>
            <a:miter lim="800000"/>
            <a:headEnd/>
            <a:tailEnd/>
          </a:ln>
        </p:spPr>
      </p:pic>
      <p:sp>
        <p:nvSpPr>
          <p:cNvPr id="3075" name="Rectangle 3"/>
          <p:cNvSpPr>
            <a:spLocks noGrp="1" noChangeArrowheads="1"/>
          </p:cNvSpPr>
          <p:nvPr>
            <p:ph type="ctrTitle"/>
          </p:nvPr>
        </p:nvSpPr>
        <p:spPr>
          <a:xfrm>
            <a:off x="755650" y="1122363"/>
            <a:ext cx="7848798" cy="2387600"/>
          </a:xfrm>
        </p:spPr>
        <p:txBody>
          <a:bodyPr>
            <a:normAutofit/>
          </a:bodyPr>
          <a:lstStyle/>
          <a:p>
            <a:pPr eaLnBrk="1" hangingPunct="1"/>
            <a:r>
              <a:rPr lang="en-GB" sz="4800" b="1" dirty="0" smtClean="0"/>
              <a:t>Pain Assessment &amp; Management in Palliative Care</a:t>
            </a:r>
          </a:p>
        </p:txBody>
      </p:sp>
      <p:sp>
        <p:nvSpPr>
          <p:cNvPr id="2" name="Subtitle 1"/>
          <p:cNvSpPr>
            <a:spLocks noGrp="1"/>
          </p:cNvSpPr>
          <p:nvPr>
            <p:ph type="subTitle" idx="1"/>
          </p:nvPr>
        </p:nvSpPr>
        <p:spPr>
          <a:xfrm>
            <a:off x="1143000" y="4437112"/>
            <a:ext cx="7029400" cy="820688"/>
          </a:xfrm>
        </p:spPr>
        <p:txBody>
          <a:bodyPr>
            <a:normAutofit/>
          </a:bodyPr>
          <a:lstStyle/>
          <a:p>
            <a:r>
              <a:rPr lang="en-GB" sz="3200" dirty="0" smtClean="0"/>
              <a:t>5-day palliative care module</a:t>
            </a:r>
            <a:endParaRPr lang="en-GB" sz="3200" dirty="0"/>
          </a:p>
        </p:txBody>
      </p:sp>
      <p:sp>
        <p:nvSpPr>
          <p:cNvPr id="3078" name="Rectangle 6"/>
          <p:cNvSpPr>
            <a:spLocks noChangeArrowheads="1"/>
          </p:cNvSpPr>
          <p:nvPr/>
        </p:nvSpPr>
        <p:spPr bwMode="auto">
          <a:xfrm>
            <a:off x="250825" y="5084763"/>
            <a:ext cx="8642350" cy="584775"/>
          </a:xfrm>
          <a:prstGeom prst="rect">
            <a:avLst/>
          </a:prstGeom>
          <a:noFill/>
          <a:ln w="9525">
            <a:noFill/>
            <a:miter lim="800000"/>
            <a:headEnd/>
            <a:tailEnd/>
          </a:ln>
        </p:spPr>
        <p:txBody>
          <a:bodyPr>
            <a:spAutoFit/>
          </a:bodyPr>
          <a:lstStyle/>
          <a:p>
            <a:pPr algn="ctr"/>
            <a:endParaRPr lang="en-GB" sz="1600" dirty="0"/>
          </a:p>
          <a:p>
            <a:pPr algn="ctr"/>
            <a:endParaRPr lang="en-GB" sz="1600" dirty="0">
              <a:solidFill>
                <a:srgbClr val="003399"/>
              </a:solidFill>
            </a:endParaRPr>
          </a:p>
        </p:txBody>
      </p:sp>
      <p:pic>
        <p:nvPicPr>
          <p:cNvPr id="9" name="Picture 8" descr="NHSGG&amp;C*SPOT"/>
          <p:cNvPicPr>
            <a:picLocks noChangeAspect="1" noChangeArrowheads="1"/>
          </p:cNvPicPr>
          <p:nvPr/>
        </p:nvPicPr>
        <p:blipFill>
          <a:blip r:embed="rId4" cstate="print"/>
          <a:srcRect/>
          <a:stretch>
            <a:fillRect/>
          </a:stretch>
        </p:blipFill>
        <p:spPr bwMode="auto">
          <a:xfrm>
            <a:off x="7368298" y="270544"/>
            <a:ext cx="1219200"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004"/>
            <a:ext cx="7886700" cy="975642"/>
          </a:xfrm>
        </p:spPr>
        <p:txBody>
          <a:bodyPr/>
          <a:lstStyle/>
          <a:p>
            <a:r>
              <a:rPr lang="en-GB" b="1" dirty="0" smtClean="0"/>
              <a:t>Management  - SPCG</a:t>
            </a:r>
            <a:endParaRPr lang="en-GB" b="1" dirty="0"/>
          </a:p>
        </p:txBody>
      </p:sp>
      <p:graphicFrame>
        <p:nvGraphicFramePr>
          <p:cNvPr id="6" name="Content Placeholder 2">
            <a:extLst>
              <a:ext uri="{FF2B5EF4-FFF2-40B4-BE49-F238E27FC236}">
                <a16:creationId xmlns="" xmlns:a16="http://schemas.microsoft.com/office/drawing/2014/main" id="{13ADD5CC-37BD-0D59-741D-121AF3999FE7}"/>
              </a:ext>
            </a:extLst>
          </p:cNvPr>
          <p:cNvGraphicFramePr>
            <a:graphicFrameLocks noGrp="1"/>
          </p:cNvGraphicFramePr>
          <p:nvPr>
            <p:ph idx="1"/>
            <p:extLst>
              <p:ext uri="{D42A27DB-BD31-4B8C-83A1-F6EECF244321}">
                <p14:modId xmlns:p14="http://schemas.microsoft.com/office/powerpoint/2010/main" val="208506620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2371047260"/>
              </p:ext>
            </p:extLst>
          </p:nvPr>
        </p:nvGraphicFramePr>
        <p:xfrm>
          <a:off x="1223628" y="1556792"/>
          <a:ext cx="6696744" cy="50405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42214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BA026C81-E309-448E-A53B-92CE6877325D}" type="slidenum">
              <a:rPr lang="en-US" smtClean="0">
                <a:solidFill>
                  <a:srgbClr val="FFFFFF"/>
                </a:solidFill>
                <a:latin typeface="Arial" pitchFamily="34" charset="0"/>
                <a:ea typeface="ＭＳ Ｐゴシック" pitchFamily="34" charset="-128"/>
              </a:rPr>
              <a:pPr/>
              <a:t>11</a:t>
            </a:fld>
            <a:endParaRPr lang="en-US" smtClean="0">
              <a:solidFill>
                <a:srgbClr val="FFFFFF"/>
              </a:solidFill>
              <a:latin typeface="Arial" pitchFamily="34" charset="0"/>
              <a:ea typeface="ＭＳ Ｐゴシック" pitchFamily="34" charset="-128"/>
            </a:endParaRPr>
          </a:p>
        </p:txBody>
      </p:sp>
      <p:sp>
        <p:nvSpPr>
          <p:cNvPr id="5123" name="Rectangle 2"/>
          <p:cNvSpPr>
            <a:spLocks noGrp="1" noChangeArrowheads="1"/>
          </p:cNvSpPr>
          <p:nvPr>
            <p:ph type="title"/>
          </p:nvPr>
        </p:nvSpPr>
        <p:spPr>
          <a:xfrm>
            <a:off x="755650" y="188640"/>
            <a:ext cx="7939816" cy="792088"/>
          </a:xfrm>
        </p:spPr>
        <p:txBody>
          <a:bodyPr>
            <a:normAutofit fontScale="90000"/>
          </a:bodyPr>
          <a:lstStyle/>
          <a:p>
            <a:pPr eaLnBrk="1" hangingPunct="1"/>
            <a:r>
              <a:rPr lang="en-GB" altLang="en-US" sz="3200" dirty="0" smtClean="0"/>
              <a:t> </a:t>
            </a:r>
            <a:br>
              <a:rPr lang="en-GB" altLang="en-US" sz="3200" dirty="0" smtClean="0"/>
            </a:br>
            <a:r>
              <a:rPr lang="en-GB" altLang="en-US" sz="3200" dirty="0" smtClean="0"/>
              <a:t/>
            </a:r>
            <a:br>
              <a:rPr lang="en-GB" altLang="en-US" sz="3200" dirty="0" smtClean="0"/>
            </a:br>
            <a:r>
              <a:rPr lang="en-GB" altLang="en-US" sz="4000" dirty="0" smtClean="0">
                <a:solidFill>
                  <a:schemeClr val="tx1"/>
                </a:solidFill>
              </a:rPr>
              <a:t>Pain Management </a:t>
            </a:r>
            <a:br>
              <a:rPr lang="en-GB" altLang="en-US" sz="4000" dirty="0" smtClean="0">
                <a:solidFill>
                  <a:schemeClr val="tx1"/>
                </a:solidFill>
              </a:rPr>
            </a:br>
            <a:endParaRPr lang="en-GB" altLang="en-US" sz="4000" dirty="0" smtClean="0">
              <a:solidFill>
                <a:schemeClr val="tx1"/>
              </a:solidFill>
            </a:endParaRPr>
          </a:p>
        </p:txBody>
      </p:sp>
      <p:sp>
        <p:nvSpPr>
          <p:cNvPr id="5124" name="Rectangle 3"/>
          <p:cNvSpPr>
            <a:spLocks noGrp="1" noChangeArrowheads="1"/>
          </p:cNvSpPr>
          <p:nvPr>
            <p:ph type="body" idx="1"/>
          </p:nvPr>
        </p:nvSpPr>
        <p:spPr>
          <a:xfrm>
            <a:off x="541338" y="1412777"/>
            <a:ext cx="8229600" cy="3840262"/>
          </a:xfrm>
        </p:spPr>
        <p:txBody>
          <a:bodyPr/>
          <a:lstStyle/>
          <a:p>
            <a:pPr eaLnBrk="1" hangingPunct="1">
              <a:buFontTx/>
              <a:buNone/>
            </a:pPr>
            <a:r>
              <a:rPr lang="en-GB" altLang="en-US" sz="3200" dirty="0" smtClean="0"/>
              <a:t>	“By using a combination of appropriate dosage guidelines and the use of the WHO pain ladder it should be possible to achieve adequate pain relief in 70-90% of patients with cancer“</a:t>
            </a:r>
          </a:p>
          <a:p>
            <a:pPr eaLnBrk="1" hangingPunct="1"/>
            <a:endParaRPr lang="en-GB" altLang="en-US" sz="3200" dirty="0" smtClean="0"/>
          </a:p>
          <a:p>
            <a:pPr eaLnBrk="1" hangingPunct="1">
              <a:buFontTx/>
              <a:buNone/>
            </a:pPr>
            <a:r>
              <a:rPr lang="nl-NL" altLang="en-US" sz="1400" dirty="0" smtClean="0"/>
              <a:t>Van den Beuken-van Everdingen MJ </a:t>
            </a:r>
            <a:r>
              <a:rPr lang="nl-NL" altLang="en-US" sz="1400" i="1" dirty="0" smtClean="0"/>
              <a:t>et al. Pain </a:t>
            </a:r>
            <a:r>
              <a:rPr lang="nl-NL" altLang="en-US" sz="1400" dirty="0" smtClean="0"/>
              <a:t>2007; </a:t>
            </a:r>
            <a:r>
              <a:rPr lang="nl-NL" altLang="en-US" sz="1400" b="1" dirty="0" smtClean="0"/>
              <a:t>137</a:t>
            </a:r>
            <a:r>
              <a:rPr lang="nl-NL" altLang="en-US" sz="1400" dirty="0" smtClean="0"/>
              <a:t>: 312-32.</a:t>
            </a:r>
          </a:p>
          <a:p>
            <a:pPr eaLnBrk="1" hangingPunct="1">
              <a:buFont typeface="Monotype Sorts"/>
              <a:buNone/>
            </a:pPr>
            <a:endParaRPr lang="en-GB" altLang="en-US" sz="1200" dirty="0" smtClean="0">
              <a:solidFill>
                <a:srgbClr val="FFFF00"/>
              </a:solidFill>
            </a:endParaRPr>
          </a:p>
        </p:txBody>
      </p:sp>
      <p:pic>
        <p:nvPicPr>
          <p:cNvPr id="5125" name="Picture 4" descr="Untitled-1"/>
          <p:cNvPicPr>
            <a:picLocks noChangeAspect="1" noChangeArrowheads="1"/>
          </p:cNvPicPr>
          <p:nvPr/>
        </p:nvPicPr>
        <p:blipFill>
          <a:blip r:embed="rId3" cstate="print"/>
          <a:srcRect/>
          <a:stretch>
            <a:fillRect/>
          </a:stretch>
        </p:blipFill>
        <p:spPr bwMode="auto">
          <a:xfrm>
            <a:off x="7227888" y="514350"/>
            <a:ext cx="1425575" cy="1425575"/>
          </a:xfrm>
          <a:prstGeom prst="rect">
            <a:avLst/>
          </a:prstGeom>
          <a:noFill/>
          <a:ln w="9525">
            <a:noFill/>
            <a:miter lim="800000"/>
            <a:headEnd/>
            <a:tailEnd/>
          </a:ln>
        </p:spPr>
      </p:pic>
    </p:spTree>
    <p:extLst>
      <p:ext uri="{BB962C8B-B14F-4D97-AF65-F5344CB8AC3E}">
        <p14:creationId xmlns:p14="http://schemas.microsoft.com/office/powerpoint/2010/main" val="299272346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03634"/>
          </a:xfrm>
        </p:spPr>
        <p:txBody>
          <a:bodyPr/>
          <a:lstStyle/>
          <a:p>
            <a:r>
              <a:rPr lang="en-GB" b="1" dirty="0" smtClean="0"/>
              <a:t>Analgesic ladder (WHO)</a:t>
            </a:r>
            <a:endParaRPr lang="en-GB" b="1" dirty="0"/>
          </a:p>
        </p:txBody>
      </p:sp>
      <p:pic>
        <p:nvPicPr>
          <p:cNvPr id="6" name="Picture 4"/>
          <p:cNvPicPr>
            <a:picLocks noChangeAspect="1" noChangeArrowheads="1"/>
          </p:cNvPicPr>
          <p:nvPr/>
        </p:nvPicPr>
        <p:blipFill>
          <a:blip r:embed="rId3" cstate="print"/>
          <a:srcRect/>
          <a:stretch>
            <a:fillRect/>
          </a:stretch>
        </p:blipFill>
        <p:spPr>
          <a:xfrm>
            <a:off x="1835696" y="1715403"/>
            <a:ext cx="5112568" cy="4285534"/>
          </a:xfrm>
          <a:prstGeom prst="rect">
            <a:avLst/>
          </a:prstGeom>
          <a:noFill/>
        </p:spPr>
      </p:pic>
    </p:spTree>
    <p:extLst>
      <p:ext uri="{BB962C8B-B14F-4D97-AF65-F5344CB8AC3E}">
        <p14:creationId xmlns:p14="http://schemas.microsoft.com/office/powerpoint/2010/main" val="2615634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4213" y="373063"/>
            <a:ext cx="7772400" cy="874712"/>
          </a:xfrm>
        </p:spPr>
        <p:txBody>
          <a:bodyPr/>
          <a:lstStyle/>
          <a:p>
            <a:pPr eaLnBrk="1" hangingPunct="1"/>
            <a:r>
              <a:rPr lang="en-GB" altLang="en-US" dirty="0" smtClean="0">
                <a:solidFill>
                  <a:schemeClr val="tx1"/>
                </a:solidFill>
              </a:rPr>
              <a:t>Examples of Drugs in the Ladder</a:t>
            </a:r>
          </a:p>
        </p:txBody>
      </p:sp>
      <p:graphicFrame>
        <p:nvGraphicFramePr>
          <p:cNvPr id="8251" name="Group 59"/>
          <p:cNvGraphicFramePr>
            <a:graphicFrameLocks noGrp="1"/>
          </p:cNvGraphicFramePr>
          <p:nvPr>
            <p:ph idx="1"/>
            <p:extLst/>
          </p:nvPr>
        </p:nvGraphicFramePr>
        <p:xfrm>
          <a:off x="684213" y="1340769"/>
          <a:ext cx="7772400" cy="5486490"/>
        </p:xfrm>
        <a:graphic>
          <a:graphicData uri="http://schemas.openxmlformats.org/drawingml/2006/table">
            <a:tbl>
              <a:tblPr/>
              <a:tblGrid>
                <a:gridCol w="1943100"/>
                <a:gridCol w="1943100"/>
                <a:gridCol w="1943100"/>
                <a:gridCol w="1943100"/>
              </a:tblGrid>
              <a:tr h="3408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charset="0"/>
                          <a:cs typeface="Times New Roman" pitchFamily="18" charset="0"/>
                        </a:rPr>
                        <a:t>STEP 1</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charset="0"/>
                          <a:cs typeface="Times New Roman" pitchFamily="18" charset="0"/>
                        </a:rPr>
                        <a:t>STEP 2</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charset="0"/>
                          <a:cs typeface="Times New Roman" pitchFamily="18" charset="0"/>
                        </a:rPr>
                        <a:t>STEP 3</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Arial" charset="0"/>
                          <a:cs typeface="Times New Roman" pitchFamily="18" charset="0"/>
                        </a:rPr>
                        <a:t>ADJUVANT</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964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Times New Roman" pitchFamily="18" charset="0"/>
                        </a:rPr>
                        <a:t>Co-Codamol 8/500</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Times New Roman" pitchFamily="18" charset="0"/>
                        </a:rPr>
                        <a:t>Codeine Phosphate</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Times New Roman" pitchFamily="18" charset="0"/>
                        </a:rPr>
                        <a:t>Morphine 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Times New Roman" pitchFamily="18" charset="0"/>
                        </a:rPr>
                        <a:t>e.g. </a:t>
                      </a:r>
                      <a:r>
                        <a:rPr kumimoji="0" lang="en-GB" sz="1800" b="0" i="0" u="none" strike="noStrike" cap="none" normalizeH="0" baseline="0" dirty="0" err="1" smtClean="0">
                          <a:ln>
                            <a:noFill/>
                          </a:ln>
                          <a:solidFill>
                            <a:srgbClr val="000000"/>
                          </a:solidFill>
                          <a:effectLst/>
                          <a:latin typeface="Arial" charset="0"/>
                          <a:cs typeface="Times New Roman" pitchFamily="18" charset="0"/>
                        </a:rPr>
                        <a:t>oramorph</a:t>
                      </a:r>
                      <a:endParaRPr kumimoji="0" lang="en-GB" sz="1800" b="0" i="0" u="none" strike="noStrike" cap="none" normalizeH="0" baseline="0" dirty="0" smtClean="0">
                        <a:ln>
                          <a:noFill/>
                        </a:ln>
                        <a:solidFill>
                          <a:srgbClr val="000000"/>
                        </a:solidFill>
                        <a:effectLst/>
                        <a:latin typeface="Arial"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Times New Roman" pitchFamily="18" charset="0"/>
                        </a:rPr>
                        <a:t>Amitriptyline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rgbClr val="000000"/>
                        </a:solidFill>
                        <a:effectLst/>
                        <a:latin typeface="Arial"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5964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Times New Roman" pitchFamily="18" charset="0"/>
                        </a:rPr>
                        <a:t>Paracetamol</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Times New Roman" pitchFamily="18" charset="0"/>
                        </a:rPr>
                        <a:t>Tramadol</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cap="none" normalizeH="0" baseline="0" dirty="0" smtClean="0">
                          <a:ln>
                            <a:noFill/>
                          </a:ln>
                          <a:solidFill>
                            <a:srgbClr val="000000"/>
                          </a:solidFill>
                          <a:effectLst/>
                          <a:latin typeface="Arial" charset="0"/>
                          <a:cs typeface="Times New Roman" pitchFamily="18" charset="0"/>
                        </a:rPr>
                        <a:t>Morphine MR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cap="none" normalizeH="0" baseline="0" dirty="0" smtClean="0">
                          <a:ln>
                            <a:noFill/>
                          </a:ln>
                          <a:solidFill>
                            <a:srgbClr val="000000"/>
                          </a:solidFill>
                          <a:effectLst/>
                          <a:latin typeface="Arial" charset="0"/>
                          <a:cs typeface="Times New Roman" pitchFamily="18" charset="0"/>
                        </a:rPr>
                        <a:t>e.g. </a:t>
                      </a:r>
                      <a:r>
                        <a:rPr kumimoji="0" lang="en-GB" sz="1800" b="0" i="0" u="none" strike="noStrike" cap="none" normalizeH="0" baseline="0" dirty="0" err="1" smtClean="0">
                          <a:ln>
                            <a:noFill/>
                          </a:ln>
                          <a:solidFill>
                            <a:srgbClr val="000000"/>
                          </a:solidFill>
                          <a:effectLst/>
                          <a:latin typeface="Arial" charset="0"/>
                          <a:cs typeface="Times New Roman" pitchFamily="18" charset="0"/>
                        </a:rPr>
                        <a:t>Zomorph</a:t>
                      </a:r>
                      <a:endParaRPr kumimoji="0" lang="en-GB" sz="1800" b="0" i="0" u="none" strike="noStrike" cap="none" normalizeH="0" baseline="0" dirty="0" smtClean="0">
                        <a:ln>
                          <a:noFill/>
                        </a:ln>
                        <a:solidFill>
                          <a:srgbClr val="000000"/>
                        </a:solidFill>
                        <a:effectLst/>
                        <a:latin typeface="Arial"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Times New Roman" pitchFamily="18" charset="0"/>
                        </a:rPr>
                        <a:t>Carbamazepine</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5964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Times New Roman" pitchFamily="18" charset="0"/>
                        </a:rPr>
                        <a:t>Aspirin</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Times New Roman" pitchFamily="18" charset="0"/>
                        </a:rPr>
                        <a:t>Co-Codamol</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Times New Roman" pitchFamily="18" charset="0"/>
                        </a:rPr>
                        <a:t>30/500</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Times New Roman" pitchFamily="18" charset="0"/>
                        </a:rPr>
                        <a:t>Morphine Sulphate</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Times New Roman" pitchFamily="18" charset="0"/>
                        </a:rPr>
                        <a:t>Gabapentin</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11076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Times New Roman" pitchFamily="18" charset="0"/>
                        </a:rPr>
                        <a:t>Diclofenac Sodium</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cs typeface="Times New Roman" pitchFamily="18" charset="0"/>
                        </a:rPr>
                        <a:t>Dihydrocodeine</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rgbClr val="000000"/>
                          </a:solidFill>
                          <a:effectLst/>
                          <a:latin typeface="Arial" charset="0"/>
                          <a:cs typeface="Times New Roman" pitchFamily="18" charset="0"/>
                        </a:rPr>
                        <a:t>Oxcodone</a:t>
                      </a:r>
                      <a:r>
                        <a:rPr kumimoji="0" lang="en-GB" sz="1800" b="0" i="0" u="none" strike="noStrike" cap="none" normalizeH="0" baseline="0" dirty="0" smtClean="0">
                          <a:ln>
                            <a:noFill/>
                          </a:ln>
                          <a:solidFill>
                            <a:srgbClr val="000000"/>
                          </a:solidFill>
                          <a:effectLst/>
                          <a:latin typeface="Arial" charset="0"/>
                          <a:cs typeface="Times New Roman" pitchFamily="18" charset="0"/>
                        </a:rPr>
                        <a:t> 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Times New Roman" pitchFamily="18" charset="0"/>
                        </a:rPr>
                        <a:t>e.g. </a:t>
                      </a:r>
                      <a:r>
                        <a:rPr kumimoji="0" lang="en-GB" sz="1800" b="0" i="0" u="none" strike="noStrike" cap="none" normalizeH="0" baseline="0" dirty="0" err="1" smtClean="0">
                          <a:ln>
                            <a:noFill/>
                          </a:ln>
                          <a:solidFill>
                            <a:srgbClr val="000000"/>
                          </a:solidFill>
                          <a:effectLst/>
                          <a:latin typeface="Arial" charset="0"/>
                          <a:cs typeface="Times New Roman" pitchFamily="18" charset="0"/>
                        </a:rPr>
                        <a:t>shortec</a:t>
                      </a:r>
                      <a:r>
                        <a:rPr kumimoji="0" lang="en-GB" sz="1800" b="0" i="0" u="none" strike="noStrike" cap="none" normalizeH="0" baseline="0" dirty="0" smtClean="0">
                          <a:ln>
                            <a:noFill/>
                          </a:ln>
                          <a:solidFill>
                            <a:srgbClr val="000000"/>
                          </a:solidFill>
                          <a:effectLst/>
                          <a:latin typeface="Arial" charset="0"/>
                          <a:cs typeface="Times New Roman" pitchFamily="18" charset="0"/>
                        </a:rPr>
                        <a:t> capsules or </a:t>
                      </a:r>
                      <a:r>
                        <a:rPr kumimoji="0" lang="en-GB" sz="1800" b="0" i="0" u="none" strike="noStrike" cap="none" normalizeH="0" baseline="0" dirty="0" err="1" smtClean="0">
                          <a:ln>
                            <a:noFill/>
                          </a:ln>
                          <a:solidFill>
                            <a:srgbClr val="000000"/>
                          </a:solidFill>
                          <a:effectLst/>
                          <a:latin typeface="Arial" charset="0"/>
                          <a:cs typeface="Times New Roman" pitchFamily="18" charset="0"/>
                        </a:rPr>
                        <a:t>oxynorm</a:t>
                      </a:r>
                      <a:r>
                        <a:rPr kumimoji="0" lang="en-GB" sz="1800" b="0" i="0" u="none" strike="noStrike" cap="none" normalizeH="0" baseline="0" dirty="0" smtClean="0">
                          <a:ln>
                            <a:noFill/>
                          </a:ln>
                          <a:solidFill>
                            <a:srgbClr val="000000"/>
                          </a:solidFill>
                          <a:effectLst/>
                          <a:latin typeface="Arial" charset="0"/>
                          <a:cs typeface="Times New Roman" pitchFamily="18" charset="0"/>
                        </a:rPr>
                        <a:t> liquid</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Times New Roman" pitchFamily="18" charset="0"/>
                        </a:rPr>
                        <a:t>Dexamethasone</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5964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Times New Roman" pitchFamily="18" charset="0"/>
                        </a:rPr>
                        <a:t>Ibuprofen</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000000"/>
                          </a:solidFill>
                          <a:effectLst/>
                          <a:latin typeface="Arial" charset="0"/>
                          <a:cs typeface="Times New Roman" pitchFamily="18" charset="0"/>
                        </a:rPr>
                        <a:t>Sevodyne</a:t>
                      </a:r>
                      <a:r>
                        <a:rPr kumimoji="0" lang="en-US" sz="1800" b="0" i="0" u="none" strike="noStrike" cap="none" normalizeH="0" baseline="0" dirty="0" smtClean="0">
                          <a:ln>
                            <a:noFill/>
                          </a:ln>
                          <a:solidFill>
                            <a:srgbClr val="000000"/>
                          </a:solidFill>
                          <a:effectLst/>
                          <a:latin typeface="Arial" charset="0"/>
                          <a:cs typeface="Times New Roman" pitchFamily="18" charset="0"/>
                        </a:rPr>
                        <a:t> (Buprenorphine)</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cap="none" normalizeH="0" baseline="0" dirty="0" smtClean="0">
                          <a:ln>
                            <a:noFill/>
                          </a:ln>
                          <a:solidFill>
                            <a:srgbClr val="000000"/>
                          </a:solidFill>
                          <a:effectLst/>
                          <a:latin typeface="Arial" charset="0"/>
                          <a:cs typeface="Times New Roman" pitchFamily="18" charset="0"/>
                        </a:rPr>
                        <a:t>Oxycodone MR</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rgbClr val="000000"/>
                          </a:solidFill>
                          <a:effectLst/>
                          <a:latin typeface="Arial" charset="0"/>
                          <a:cs typeface="Times New Roman" pitchFamily="18" charset="0"/>
                        </a:rPr>
                        <a:t>e.g. </a:t>
                      </a:r>
                      <a:r>
                        <a:rPr kumimoji="0" lang="en-GB" sz="1800" b="0" i="0" u="none" strike="noStrike" cap="none" normalizeH="0" baseline="0" dirty="0" err="1" smtClean="0">
                          <a:ln>
                            <a:noFill/>
                          </a:ln>
                          <a:solidFill>
                            <a:srgbClr val="000000"/>
                          </a:solidFill>
                          <a:effectLst/>
                          <a:latin typeface="Arial" charset="0"/>
                          <a:cs typeface="Times New Roman" pitchFamily="18" charset="0"/>
                        </a:rPr>
                        <a:t>longtec</a:t>
                      </a:r>
                      <a:endParaRPr kumimoji="0" lang="en-GB" sz="1800" b="0" i="0" u="none" strike="noStrike" cap="none" normalizeH="0" baseline="0" dirty="0" smtClean="0">
                        <a:ln>
                          <a:noFill/>
                        </a:ln>
                        <a:solidFill>
                          <a:srgbClr val="000000"/>
                        </a:solidFill>
                        <a:effectLst/>
                        <a:latin typeface="Arial"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59644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cap="none" normalizeH="0" baseline="0" dirty="0" err="1" smtClean="0">
                          <a:ln>
                            <a:noFill/>
                          </a:ln>
                          <a:solidFill>
                            <a:srgbClr val="000000"/>
                          </a:solidFill>
                          <a:effectLst/>
                          <a:latin typeface="Arial" charset="0"/>
                          <a:cs typeface="Times New Roman" pitchFamily="18" charset="0"/>
                        </a:rPr>
                        <a:t>Oxynorm</a:t>
                      </a:r>
                      <a:endParaRPr kumimoji="0" lang="en-GB" sz="1800" b="0" i="0" u="none" strike="noStrike" cap="none" normalizeH="0" baseline="0" dirty="0" smtClean="0">
                        <a:ln>
                          <a:noFill/>
                        </a:ln>
                        <a:solidFill>
                          <a:srgbClr val="000000"/>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cap="none" normalizeH="0" baseline="0" dirty="0" smtClean="0">
                          <a:ln>
                            <a:noFill/>
                          </a:ln>
                          <a:solidFill>
                            <a:srgbClr val="000000"/>
                          </a:solidFill>
                          <a:effectLst/>
                          <a:latin typeface="Arial" charset="0"/>
                          <a:cs typeface="Times New Roman" pitchFamily="18" charset="0"/>
                        </a:rPr>
                        <a:t>Diamorphine</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4085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err="1" smtClean="0">
                          <a:ln>
                            <a:noFill/>
                          </a:ln>
                          <a:solidFill>
                            <a:srgbClr val="000000"/>
                          </a:solidFill>
                          <a:effectLst/>
                          <a:latin typeface="Arial" charset="0"/>
                          <a:cs typeface="Times New Roman" pitchFamily="18" charset="0"/>
                        </a:rPr>
                        <a:t>Buprenorphine</a:t>
                      </a:r>
                      <a:endParaRPr kumimoji="0" lang="en-GB" sz="1800" b="0" i="0" u="none" strike="noStrike" cap="none" normalizeH="0" baseline="0" dirty="0" smtClean="0">
                        <a:ln>
                          <a:noFill/>
                        </a:ln>
                        <a:solidFill>
                          <a:srgbClr val="000000"/>
                        </a:solidFill>
                        <a:effectLst/>
                        <a:latin typeface="Arial"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4085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cs typeface="Times New Roman" pitchFamily="18" charset="0"/>
                        </a:rPr>
                        <a:t>Fentanyl</a:t>
                      </a:r>
                      <a:endParaRPr kumimoji="0" lang="en-US" sz="1800" b="0" i="0" u="none" strike="noStrike" cap="none" normalizeH="0" baseline="0" dirty="0" smtClean="0">
                        <a:ln>
                          <a:noFill/>
                        </a:ln>
                        <a:solidFill>
                          <a:schemeClr val="tx1"/>
                        </a:solidFill>
                        <a:effectLst/>
                        <a:latin typeface="Arial"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cs typeface="Times New Roman" pitchFamily="18"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Tree>
    <p:extLst>
      <p:ext uri="{BB962C8B-B14F-4D97-AF65-F5344CB8AC3E}">
        <p14:creationId xmlns:p14="http://schemas.microsoft.com/office/powerpoint/2010/main" val="2447897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idx="4294967295"/>
          </p:nvPr>
        </p:nvSpPr>
        <p:spPr>
          <a:xfrm>
            <a:off x="685800" y="332656"/>
            <a:ext cx="7772400" cy="874712"/>
          </a:xfrm>
        </p:spPr>
        <p:txBody>
          <a:bodyPr/>
          <a:lstStyle/>
          <a:p>
            <a:pPr eaLnBrk="1" hangingPunct="1"/>
            <a:r>
              <a:rPr lang="en-US" altLang="en-US" sz="4000" dirty="0" smtClean="0">
                <a:solidFill>
                  <a:schemeClr val="tx1"/>
                </a:solidFill>
              </a:rPr>
              <a:t>Adjuvants</a:t>
            </a:r>
          </a:p>
        </p:txBody>
      </p:sp>
      <p:sp>
        <p:nvSpPr>
          <p:cNvPr id="80898" name="Rectangle 3"/>
          <p:cNvSpPr>
            <a:spLocks noGrp="1" noChangeArrowheads="1"/>
          </p:cNvSpPr>
          <p:nvPr>
            <p:ph idx="4294967295"/>
          </p:nvPr>
        </p:nvSpPr>
        <p:spPr>
          <a:xfrm>
            <a:off x="685800" y="1818525"/>
            <a:ext cx="7772400" cy="4251325"/>
          </a:xfrm>
        </p:spPr>
        <p:txBody>
          <a:bodyPr>
            <a:normAutofit/>
          </a:bodyPr>
          <a:lstStyle/>
          <a:p>
            <a:pPr marL="0" indent="0">
              <a:buNone/>
            </a:pPr>
            <a:r>
              <a:rPr lang="en-GB" altLang="en-US" sz="4400" dirty="0" smtClean="0"/>
              <a:t>An </a:t>
            </a:r>
            <a:r>
              <a:rPr lang="en-GB" altLang="en-US" sz="4400" b="1" dirty="0" smtClean="0"/>
              <a:t>adjuvant analgesic</a:t>
            </a:r>
            <a:r>
              <a:rPr lang="en-GB" altLang="en-US" sz="4400" dirty="0" smtClean="0"/>
              <a:t> is a medication that is not primarily designed to control pain but can be used for this purpose</a:t>
            </a:r>
          </a:p>
          <a:p>
            <a:endParaRPr lang="en-GB" altLang="en-US" sz="4400" dirty="0" smtClean="0"/>
          </a:p>
        </p:txBody>
      </p:sp>
    </p:spTree>
    <p:extLst>
      <p:ext uri="{BB962C8B-B14F-4D97-AF65-F5344CB8AC3E}">
        <p14:creationId xmlns:p14="http://schemas.microsoft.com/office/powerpoint/2010/main" val="338029035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idx="4294967295"/>
          </p:nvPr>
        </p:nvSpPr>
        <p:spPr>
          <a:xfrm>
            <a:off x="685800" y="332656"/>
            <a:ext cx="7772400" cy="874712"/>
          </a:xfrm>
        </p:spPr>
        <p:txBody>
          <a:bodyPr/>
          <a:lstStyle/>
          <a:p>
            <a:pPr eaLnBrk="1" hangingPunct="1"/>
            <a:r>
              <a:rPr lang="en-US" altLang="en-US" sz="4000" dirty="0" smtClean="0">
                <a:solidFill>
                  <a:schemeClr val="tx1"/>
                </a:solidFill>
              </a:rPr>
              <a:t>Adjuvants</a:t>
            </a:r>
          </a:p>
        </p:txBody>
      </p:sp>
      <p:sp>
        <p:nvSpPr>
          <p:cNvPr id="82946" name="Rectangle 3"/>
          <p:cNvSpPr>
            <a:spLocks noGrp="1" noChangeArrowheads="1"/>
          </p:cNvSpPr>
          <p:nvPr>
            <p:ph idx="4294967295"/>
          </p:nvPr>
        </p:nvSpPr>
        <p:spPr>
          <a:xfrm>
            <a:off x="685800" y="1835150"/>
            <a:ext cx="7772400" cy="4251325"/>
          </a:xfrm>
        </p:spPr>
        <p:txBody>
          <a:bodyPr/>
          <a:lstStyle/>
          <a:p>
            <a:pPr>
              <a:spcBef>
                <a:spcPts val="0"/>
              </a:spcBef>
            </a:pPr>
            <a:r>
              <a:rPr lang="en-GB" sz="3100" dirty="0" smtClean="0"/>
              <a:t>Adjuvants are mainly unlicensed apart from gabapentin, </a:t>
            </a:r>
            <a:r>
              <a:rPr lang="en-GB" sz="3100" dirty="0" err="1" smtClean="0"/>
              <a:t>pregabalin</a:t>
            </a:r>
            <a:r>
              <a:rPr lang="en-GB" sz="3100" dirty="0" smtClean="0"/>
              <a:t>, duloxetine and lidocaine 5% plasters</a:t>
            </a:r>
          </a:p>
          <a:p>
            <a:pPr>
              <a:spcBef>
                <a:spcPts val="0"/>
              </a:spcBef>
            </a:pPr>
            <a:endParaRPr lang="en-GB" sz="1400" dirty="0" smtClean="0"/>
          </a:p>
          <a:p>
            <a:pPr>
              <a:spcBef>
                <a:spcPts val="0"/>
              </a:spcBef>
            </a:pPr>
            <a:r>
              <a:rPr lang="en-GB" sz="3100" dirty="0" smtClean="0"/>
              <a:t>Includes NSAIDs, antidepressants, anticonvulsants, bisphosphonates, corticosteroids, </a:t>
            </a:r>
            <a:r>
              <a:rPr lang="en-GB" sz="3100" dirty="0" err="1" smtClean="0"/>
              <a:t>antiarrhythmics</a:t>
            </a:r>
            <a:endParaRPr lang="en-GB" sz="3100" dirty="0" smtClean="0"/>
          </a:p>
          <a:p>
            <a:pPr>
              <a:spcBef>
                <a:spcPts val="0"/>
              </a:spcBef>
            </a:pPr>
            <a:endParaRPr lang="en-GB" sz="1400" dirty="0" smtClean="0"/>
          </a:p>
          <a:p>
            <a:pPr>
              <a:spcBef>
                <a:spcPts val="0"/>
              </a:spcBef>
            </a:pPr>
            <a:r>
              <a:rPr lang="en-GB" sz="3100" dirty="0" smtClean="0"/>
              <a:t>Can use single agent or combinations</a:t>
            </a:r>
            <a:endParaRPr lang="en-GB" altLang="en-US" sz="3100" dirty="0" smtClean="0">
              <a:solidFill>
                <a:srgbClr val="FFFF00"/>
              </a:solidFill>
            </a:endParaRPr>
          </a:p>
          <a:p>
            <a:pPr eaLnBrk="1" hangingPunct="1">
              <a:spcBef>
                <a:spcPts val="0"/>
              </a:spcBef>
              <a:buFontTx/>
              <a:buNone/>
            </a:pPr>
            <a:endParaRPr lang="en-GB" altLang="en-US" sz="2800" dirty="0" smtClean="0">
              <a:solidFill>
                <a:srgbClr val="FFFF00"/>
              </a:solidFill>
            </a:endParaRPr>
          </a:p>
        </p:txBody>
      </p:sp>
    </p:spTree>
    <p:extLst>
      <p:ext uri="{BB962C8B-B14F-4D97-AF65-F5344CB8AC3E}">
        <p14:creationId xmlns:p14="http://schemas.microsoft.com/office/powerpoint/2010/main" val="266507221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painkillers work?</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171559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7417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28650" y="260648"/>
            <a:ext cx="7886700" cy="1047650"/>
          </a:xfrm>
        </p:spPr>
        <p:txBody>
          <a:bodyPr/>
          <a:lstStyle/>
          <a:p>
            <a:pPr eaLnBrk="1" hangingPunct="1"/>
            <a:r>
              <a:rPr lang="en-GB" altLang="en-US" b="1" dirty="0" smtClean="0">
                <a:solidFill>
                  <a:schemeClr val="accent1"/>
                </a:solidFill>
              </a:rPr>
              <a:t>Step 1 Analgesia – Mild Pain</a:t>
            </a:r>
          </a:p>
        </p:txBody>
      </p:sp>
      <p:sp>
        <p:nvSpPr>
          <p:cNvPr id="3" name="Content Placeholder 2"/>
          <p:cNvSpPr>
            <a:spLocks noGrp="1"/>
          </p:cNvSpPr>
          <p:nvPr>
            <p:ph idx="1"/>
          </p:nvPr>
        </p:nvSpPr>
        <p:spPr>
          <a:xfrm>
            <a:off x="628650" y="1825625"/>
            <a:ext cx="8238950" cy="4351338"/>
          </a:xfrm>
        </p:spPr>
        <p:txBody>
          <a:bodyPr rtlCol="0">
            <a:normAutofit/>
          </a:bodyPr>
          <a:lstStyle/>
          <a:p>
            <a:pPr>
              <a:defRPr/>
            </a:pPr>
            <a:r>
              <a:rPr lang="en-GB" sz="2500" dirty="0" smtClean="0"/>
              <a:t>Paracetamol tabs</a:t>
            </a:r>
          </a:p>
          <a:p>
            <a:pPr lvl="1">
              <a:defRPr/>
            </a:pPr>
            <a:r>
              <a:rPr lang="en-GB" sz="1900" dirty="0" smtClean="0"/>
              <a:t>Unknown mode of action (?inhibits prostaglandins)</a:t>
            </a:r>
          </a:p>
          <a:p>
            <a:pPr lvl="1">
              <a:defRPr/>
            </a:pPr>
            <a:r>
              <a:rPr lang="en-GB" sz="1900" dirty="0" smtClean="0"/>
              <a:t>Well absorbed orally with ~80% bioavailability</a:t>
            </a:r>
          </a:p>
          <a:p>
            <a:pPr lvl="1">
              <a:defRPr/>
            </a:pPr>
            <a:r>
              <a:rPr lang="en-GB" sz="1900" dirty="0" smtClean="0"/>
              <a:t>Reaches peak levels after 30-120mins</a:t>
            </a:r>
          </a:p>
          <a:p>
            <a:pPr lvl="1">
              <a:defRPr/>
            </a:pPr>
            <a:r>
              <a:rPr lang="en-GB" sz="1900" dirty="0" smtClean="0"/>
              <a:t>90% liver metabolism &amp; renal clearance (half-life 1-4hrs)</a:t>
            </a:r>
          </a:p>
          <a:p>
            <a:pPr lvl="1">
              <a:defRPr/>
            </a:pPr>
            <a:r>
              <a:rPr lang="en-GB" sz="1900" dirty="0" smtClean="0"/>
              <a:t>Dose reduction if </a:t>
            </a:r>
            <a:r>
              <a:rPr lang="en-GB" altLang="en-US" sz="1900" dirty="0" smtClean="0"/>
              <a:t>&lt;50kg, poor nutritional status, chronic alcohol abuse, LFTs^ </a:t>
            </a:r>
          </a:p>
          <a:p>
            <a:pPr marL="342900" lvl="1" indent="0">
              <a:buNone/>
              <a:defRPr/>
            </a:pPr>
            <a:endParaRPr lang="en-GB" sz="1000" dirty="0" smtClean="0"/>
          </a:p>
          <a:p>
            <a:pPr>
              <a:defRPr/>
            </a:pPr>
            <a:r>
              <a:rPr lang="en-GB" sz="2500" dirty="0" smtClean="0"/>
              <a:t>NSAIDS e.g. ibuprofen, naproxen, diclofenac</a:t>
            </a:r>
          </a:p>
          <a:p>
            <a:pPr lvl="1">
              <a:defRPr/>
            </a:pPr>
            <a:r>
              <a:rPr lang="en-GB" sz="1900" dirty="0" smtClean="0"/>
              <a:t>Analgesic + anti-inflammatory – inhibits COX1+2 </a:t>
            </a:r>
          </a:p>
          <a:p>
            <a:pPr lvl="1">
              <a:defRPr/>
            </a:pPr>
            <a:r>
              <a:rPr lang="en-GB" sz="1900" dirty="0" smtClean="0"/>
              <a:t>Useful in bone pain, soft tissue, liver capsule pain</a:t>
            </a:r>
          </a:p>
          <a:p>
            <a:pPr lvl="1">
              <a:defRPr/>
            </a:pPr>
            <a:r>
              <a:rPr lang="en-GB" sz="1900" dirty="0" smtClean="0"/>
              <a:t>^ risk cardiac, renal &amp; GI side effects (PPI)</a:t>
            </a:r>
          </a:p>
          <a:p>
            <a:pPr lvl="1">
              <a:defRPr/>
            </a:pPr>
            <a:r>
              <a:rPr lang="en-GB" sz="1900" dirty="0" smtClean="0"/>
              <a:t>Diclofenac can be given SC</a:t>
            </a:r>
          </a:p>
        </p:txBody>
      </p:sp>
    </p:spTree>
    <p:extLst>
      <p:ext uri="{BB962C8B-B14F-4D97-AF65-F5344CB8AC3E}">
        <p14:creationId xmlns:p14="http://schemas.microsoft.com/office/powerpoint/2010/main" val="2206604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28650" y="332656"/>
            <a:ext cx="7886700" cy="936104"/>
          </a:xfrm>
        </p:spPr>
        <p:txBody>
          <a:bodyPr/>
          <a:lstStyle/>
          <a:p>
            <a:pPr eaLnBrk="1" hangingPunct="1"/>
            <a:r>
              <a:rPr lang="en-GB" altLang="en-US" b="1" dirty="0" smtClean="0">
                <a:solidFill>
                  <a:schemeClr val="accent1"/>
                </a:solidFill>
              </a:rPr>
              <a:t>Step 2 Analgesia – Moderate Pain</a:t>
            </a:r>
          </a:p>
        </p:txBody>
      </p:sp>
      <p:sp>
        <p:nvSpPr>
          <p:cNvPr id="3" name="Content Placeholder 2"/>
          <p:cNvSpPr>
            <a:spLocks noGrp="1"/>
          </p:cNvSpPr>
          <p:nvPr>
            <p:ph idx="1"/>
          </p:nvPr>
        </p:nvSpPr>
        <p:spPr>
          <a:xfrm>
            <a:off x="630975" y="2060848"/>
            <a:ext cx="7886700" cy="4176464"/>
          </a:xfrm>
        </p:spPr>
        <p:txBody>
          <a:bodyPr rtlCol="0">
            <a:normAutofit lnSpcReduction="10000"/>
          </a:bodyPr>
          <a:lstStyle/>
          <a:p>
            <a:pPr>
              <a:defRPr/>
            </a:pPr>
            <a:r>
              <a:rPr lang="en-GB" dirty="0" smtClean="0"/>
              <a:t>Mild opioid receptor binders (agonists)	 </a:t>
            </a:r>
          </a:p>
          <a:p>
            <a:pPr lvl="1">
              <a:defRPr/>
            </a:pPr>
            <a:r>
              <a:rPr lang="en-GB" dirty="0" smtClean="0"/>
              <a:t>Require liver metabolism to active metabolite (e.g. codeine -&gt; morphine)</a:t>
            </a:r>
          </a:p>
          <a:p>
            <a:pPr>
              <a:defRPr/>
            </a:pPr>
            <a:r>
              <a:rPr lang="en-GB" dirty="0" smtClean="0"/>
              <a:t>Contraindicated in liver impairment or CKD 4-5</a:t>
            </a:r>
          </a:p>
          <a:p>
            <a:pPr>
              <a:defRPr/>
            </a:pPr>
            <a:r>
              <a:rPr lang="en-GB" dirty="0" smtClean="0"/>
              <a:t>Max dose codeine/</a:t>
            </a:r>
            <a:r>
              <a:rPr lang="en-GB" dirty="0" err="1" smtClean="0"/>
              <a:t>dhc</a:t>
            </a:r>
            <a:r>
              <a:rPr lang="en-GB" dirty="0" smtClean="0"/>
              <a:t> equivalent to 24mg PO morphine/24hr</a:t>
            </a:r>
          </a:p>
          <a:p>
            <a:pPr>
              <a:defRPr/>
            </a:pPr>
            <a:r>
              <a:rPr lang="en-GB" dirty="0" smtClean="0"/>
              <a:t>Max dose tramadol equivalent to 40mg PO morphine/24hr</a:t>
            </a:r>
          </a:p>
          <a:p>
            <a:pPr marL="342900" lvl="1" indent="0">
              <a:buNone/>
              <a:defRPr/>
            </a:pPr>
            <a:endParaRPr lang="en-GB" dirty="0" smtClean="0"/>
          </a:p>
          <a:p>
            <a:pPr marL="342900" lvl="1" indent="0">
              <a:buNone/>
              <a:defRPr/>
            </a:pPr>
            <a:endParaRPr lang="en-GB" dirty="0" smtClean="0"/>
          </a:p>
          <a:p>
            <a:pPr>
              <a:defRPr/>
            </a:pPr>
            <a:endParaRPr lang="en-GB" dirty="0" smtClean="0"/>
          </a:p>
          <a:p>
            <a:pPr>
              <a:defRPr/>
            </a:pPr>
            <a:r>
              <a:rPr lang="en-GB" dirty="0" smtClean="0"/>
              <a:t>Buprenorphine (3/4/7 day patch) partial agonist only </a:t>
            </a:r>
          </a:p>
          <a:p>
            <a:pPr>
              <a:defRPr/>
            </a:pPr>
            <a:r>
              <a:rPr lang="en-GB" dirty="0" smtClean="0"/>
              <a:t>Contra-indicated in acute or unstable pain 	</a:t>
            </a:r>
          </a:p>
          <a:p>
            <a:pPr>
              <a:defRPr/>
            </a:pPr>
            <a:r>
              <a:rPr lang="en-GB" dirty="0" smtClean="0"/>
              <a:t>Useful in CKD </a:t>
            </a:r>
          </a:p>
          <a:p>
            <a:pPr>
              <a:defRPr/>
            </a:pPr>
            <a:r>
              <a:rPr lang="en-GB" dirty="0" smtClean="0"/>
              <a:t>5mcg/hr patch equivalent to 12mg PO morphine/24hr</a:t>
            </a:r>
          </a:p>
        </p:txBody>
      </p:sp>
      <p:sp>
        <p:nvSpPr>
          <p:cNvPr id="7" name="Rounded Rectangle 6"/>
          <p:cNvSpPr/>
          <p:nvPr/>
        </p:nvSpPr>
        <p:spPr>
          <a:xfrm>
            <a:off x="648560" y="1399966"/>
            <a:ext cx="1544854" cy="378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800" dirty="0"/>
              <a:t>Codeine</a:t>
            </a:r>
          </a:p>
        </p:txBody>
      </p:sp>
      <p:sp>
        <p:nvSpPr>
          <p:cNvPr id="8" name="Rounded Rectangle 7"/>
          <p:cNvSpPr/>
          <p:nvPr/>
        </p:nvSpPr>
        <p:spPr>
          <a:xfrm>
            <a:off x="3420154" y="1380800"/>
            <a:ext cx="1705396" cy="397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800" dirty="0" err="1"/>
              <a:t>Dihydrocodeine</a:t>
            </a:r>
            <a:endParaRPr lang="en-GB" sz="1800" dirty="0"/>
          </a:p>
        </p:txBody>
      </p:sp>
      <p:sp>
        <p:nvSpPr>
          <p:cNvPr id="10" name="Rounded Rectangle 9"/>
          <p:cNvSpPr/>
          <p:nvPr/>
        </p:nvSpPr>
        <p:spPr>
          <a:xfrm>
            <a:off x="6372200" y="1347117"/>
            <a:ext cx="1440160" cy="430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800" dirty="0"/>
              <a:t>Tramadol</a:t>
            </a:r>
          </a:p>
        </p:txBody>
      </p:sp>
      <p:sp>
        <p:nvSpPr>
          <p:cNvPr id="11" name="Rounded Rectangle 10"/>
          <p:cNvSpPr/>
          <p:nvPr/>
        </p:nvSpPr>
        <p:spPr>
          <a:xfrm>
            <a:off x="3131840" y="3828653"/>
            <a:ext cx="1944216" cy="608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800" dirty="0"/>
              <a:t>Buprenorphine</a:t>
            </a:r>
          </a:p>
        </p:txBody>
      </p:sp>
    </p:spTree>
    <p:extLst>
      <p:ext uri="{BB962C8B-B14F-4D97-AF65-F5344CB8AC3E}">
        <p14:creationId xmlns:p14="http://schemas.microsoft.com/office/powerpoint/2010/main" val="476546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46521" y="307942"/>
            <a:ext cx="7886700" cy="965523"/>
          </a:xfrm>
        </p:spPr>
        <p:txBody>
          <a:bodyPr/>
          <a:lstStyle/>
          <a:p>
            <a:pPr eaLnBrk="1" hangingPunct="1"/>
            <a:r>
              <a:rPr lang="en-GB" altLang="en-US" b="1" dirty="0" smtClean="0">
                <a:solidFill>
                  <a:schemeClr val="accent1"/>
                </a:solidFill>
              </a:rPr>
              <a:t>Step 3 Analgesia (Opioids) – Severe Pain</a:t>
            </a:r>
          </a:p>
        </p:txBody>
      </p:sp>
      <p:sp>
        <p:nvSpPr>
          <p:cNvPr id="3" name="Content Placeholder 2"/>
          <p:cNvSpPr>
            <a:spLocks noGrp="1"/>
          </p:cNvSpPr>
          <p:nvPr>
            <p:ph idx="1"/>
          </p:nvPr>
        </p:nvSpPr>
        <p:spPr>
          <a:xfrm>
            <a:off x="646521" y="1514202"/>
            <a:ext cx="7886700" cy="4507085"/>
          </a:xfrm>
        </p:spPr>
        <p:txBody>
          <a:bodyPr rtlCol="0">
            <a:normAutofit/>
          </a:bodyPr>
          <a:lstStyle/>
          <a:p>
            <a:pPr>
              <a:defRPr/>
            </a:pPr>
            <a:r>
              <a:rPr lang="en-GB" dirty="0" smtClean="0"/>
              <a:t>Use dates back to 3</a:t>
            </a:r>
            <a:r>
              <a:rPr lang="en-GB" baseline="30000" dirty="0" smtClean="0"/>
              <a:t>rd</a:t>
            </a:r>
            <a:r>
              <a:rPr lang="en-GB" dirty="0" smtClean="0"/>
              <a:t> Century BC</a:t>
            </a:r>
          </a:p>
          <a:p>
            <a:pPr>
              <a:defRPr/>
            </a:pPr>
            <a:r>
              <a:rPr lang="en-GB" dirty="0" smtClean="0"/>
              <a:t>Opioid analgesia derived from Opium </a:t>
            </a:r>
          </a:p>
          <a:p>
            <a:pPr>
              <a:defRPr/>
            </a:pPr>
            <a:r>
              <a:rPr lang="en-GB" dirty="0" smtClean="0"/>
              <a:t>Greeks dedicated the opium flower to the Gods of:</a:t>
            </a:r>
          </a:p>
          <a:p>
            <a:pPr marL="541338" lvl="1" indent="-198438">
              <a:buFont typeface="Wingdings" panose="05000000000000000000" pitchFamily="2" charset="2"/>
              <a:buChar char="§"/>
              <a:defRPr/>
            </a:pPr>
            <a:r>
              <a:rPr lang="en-GB" sz="1900" dirty="0" smtClean="0"/>
              <a:t>Death (Thanatos)</a:t>
            </a:r>
          </a:p>
          <a:p>
            <a:pPr marL="541338" lvl="1" indent="-198438">
              <a:buFont typeface="Wingdings" panose="05000000000000000000" pitchFamily="2" charset="2"/>
              <a:buChar char="§"/>
              <a:defRPr/>
            </a:pPr>
            <a:r>
              <a:rPr lang="en-GB" sz="1900" dirty="0" smtClean="0"/>
              <a:t>Sleep (Hypnos)</a:t>
            </a:r>
          </a:p>
          <a:p>
            <a:pPr marL="541338" lvl="1" indent="-198438">
              <a:buFont typeface="Wingdings" panose="05000000000000000000" pitchFamily="2" charset="2"/>
              <a:buChar char="§"/>
              <a:defRPr/>
            </a:pPr>
            <a:r>
              <a:rPr lang="en-GB" sz="1900" dirty="0" smtClean="0"/>
              <a:t>Dreams (Morpheus)</a:t>
            </a:r>
          </a:p>
          <a:p>
            <a:pPr>
              <a:defRPr/>
            </a:pPr>
            <a:r>
              <a:rPr lang="en-GB" dirty="0" smtClean="0"/>
              <a:t>PO/SC: Morphine, Oxycodone</a:t>
            </a:r>
          </a:p>
          <a:p>
            <a:pPr>
              <a:defRPr/>
            </a:pPr>
            <a:r>
              <a:rPr lang="en-GB" dirty="0" smtClean="0"/>
              <a:t>SC/Sublingual/Buccal: </a:t>
            </a:r>
            <a:r>
              <a:rPr lang="en-GB" dirty="0" err="1" smtClean="0"/>
              <a:t>Alfentanil</a:t>
            </a:r>
            <a:endParaRPr lang="en-GB" dirty="0" smtClean="0"/>
          </a:p>
          <a:p>
            <a:pPr>
              <a:defRPr/>
            </a:pPr>
            <a:r>
              <a:rPr lang="en-GB" dirty="0" smtClean="0"/>
              <a:t>Transdermal/Sublingual/Buccal/nasal: Fentanyl </a:t>
            </a:r>
          </a:p>
          <a:p>
            <a:pPr>
              <a:defRPr/>
            </a:pPr>
            <a:r>
              <a:rPr lang="en-GB" dirty="0" smtClean="0"/>
              <a:t>Can cause </a:t>
            </a:r>
            <a:r>
              <a:rPr lang="en-GB" dirty="0" err="1" smtClean="0"/>
              <a:t>n+v</a:t>
            </a:r>
            <a:r>
              <a:rPr lang="en-GB" dirty="0" smtClean="0"/>
              <a:t>, constipation, dry mouth, hallucinations, anorexia, respiratory depression</a:t>
            </a:r>
          </a:p>
          <a:p>
            <a:pPr>
              <a:defRPr/>
            </a:pPr>
            <a:r>
              <a:rPr lang="en-GB" dirty="0" smtClean="0"/>
              <a:t>Can also be used in low doses for SOB</a:t>
            </a:r>
          </a:p>
        </p:txBody>
      </p:sp>
    </p:spTree>
    <p:extLst>
      <p:ext uri="{BB962C8B-B14F-4D97-AF65-F5344CB8AC3E}">
        <p14:creationId xmlns:p14="http://schemas.microsoft.com/office/powerpoint/2010/main" val="3928957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hoosh"/>
          <p:cNvPicPr>
            <a:picLocks noChangeAspect="1" noChangeArrowheads="1"/>
          </p:cNvPicPr>
          <p:nvPr/>
        </p:nvPicPr>
        <p:blipFill>
          <a:blip r:embed="rId3" cstate="print"/>
          <a:srcRect/>
          <a:stretch>
            <a:fillRect/>
          </a:stretch>
        </p:blipFill>
        <p:spPr bwMode="auto">
          <a:xfrm>
            <a:off x="0" y="3716338"/>
            <a:ext cx="9144000" cy="2965450"/>
          </a:xfrm>
          <a:prstGeom prst="rect">
            <a:avLst/>
          </a:prstGeom>
          <a:noFill/>
          <a:ln w="9525">
            <a:noFill/>
            <a:miter lim="800000"/>
            <a:headEnd/>
            <a:tailEnd/>
          </a:ln>
        </p:spPr>
      </p:pic>
      <p:sp>
        <p:nvSpPr>
          <p:cNvPr id="2" name="Title 1"/>
          <p:cNvSpPr>
            <a:spLocks noGrp="1"/>
          </p:cNvSpPr>
          <p:nvPr>
            <p:ph type="title"/>
          </p:nvPr>
        </p:nvSpPr>
        <p:spPr>
          <a:xfrm>
            <a:off x="628650" y="365127"/>
            <a:ext cx="7886700" cy="903634"/>
          </a:xfrm>
        </p:spPr>
        <p:txBody>
          <a:bodyPr/>
          <a:lstStyle/>
          <a:p>
            <a:r>
              <a:rPr lang="en-GB" b="1" dirty="0" smtClean="0"/>
              <a:t>Objectives</a:t>
            </a:r>
            <a:endParaRPr lang="en-GB" b="1" dirty="0"/>
          </a:p>
        </p:txBody>
      </p:sp>
      <p:sp>
        <p:nvSpPr>
          <p:cNvPr id="5" name="Content Placeholder 4"/>
          <p:cNvSpPr>
            <a:spLocks noGrp="1"/>
          </p:cNvSpPr>
          <p:nvPr>
            <p:ph idx="1"/>
          </p:nvPr>
        </p:nvSpPr>
        <p:spPr>
          <a:xfrm>
            <a:off x="617706" y="1701995"/>
            <a:ext cx="8058749" cy="4351338"/>
          </a:xfrm>
        </p:spPr>
        <p:txBody>
          <a:bodyPr/>
          <a:lstStyle/>
          <a:p>
            <a:endParaRPr lang="en-GB" dirty="0" smtClean="0"/>
          </a:p>
          <a:p>
            <a:pPr marL="360363" lvl="0" indent="-360363"/>
            <a:r>
              <a:rPr lang="en-GB" sz="2400" dirty="0"/>
              <a:t>Understand the process of holistic pain assessment</a:t>
            </a:r>
          </a:p>
          <a:p>
            <a:pPr marL="360363" indent="-360363"/>
            <a:r>
              <a:rPr lang="en-GB" sz="2400" dirty="0"/>
              <a:t>Discuss the complexity of pain assessment and pain management in practice – including in cognitive impairment </a:t>
            </a:r>
          </a:p>
          <a:p>
            <a:pPr marL="360363" indent="-360363"/>
            <a:r>
              <a:rPr lang="en-GB" sz="2400" dirty="0"/>
              <a:t>Evaluate the presentation and management of different types of pain</a:t>
            </a:r>
          </a:p>
          <a:p>
            <a:pPr marL="360363" indent="-360363"/>
            <a:r>
              <a:rPr lang="en-GB" sz="2400" dirty="0"/>
              <a:t>Recognise the range of options in pain management – pharmacological and </a:t>
            </a:r>
            <a:r>
              <a:rPr lang="en-GB" sz="2400" dirty="0" smtClean="0"/>
              <a:t>non-pharmacological</a:t>
            </a:r>
            <a:endParaRPr lang="en-GB" dirty="0"/>
          </a:p>
        </p:txBody>
      </p:sp>
    </p:spTree>
    <p:extLst>
      <p:ext uri="{BB962C8B-B14F-4D97-AF65-F5344CB8AC3E}">
        <p14:creationId xmlns:p14="http://schemas.microsoft.com/office/powerpoint/2010/main" val="4018161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28650" y="365127"/>
            <a:ext cx="7886700" cy="903634"/>
          </a:xfrm>
        </p:spPr>
        <p:txBody>
          <a:bodyPr/>
          <a:lstStyle/>
          <a:p>
            <a:pPr eaLnBrk="1" hangingPunct="1"/>
            <a:r>
              <a:rPr lang="en-GB" altLang="en-US" b="1" dirty="0" smtClean="0">
                <a:solidFill>
                  <a:schemeClr val="accent1"/>
                </a:solidFill>
              </a:rPr>
              <a:t>Opioids</a:t>
            </a:r>
          </a:p>
        </p:txBody>
      </p:sp>
      <p:sp>
        <p:nvSpPr>
          <p:cNvPr id="3" name="Content Placeholder 2"/>
          <p:cNvSpPr>
            <a:spLocks noGrp="1"/>
          </p:cNvSpPr>
          <p:nvPr>
            <p:ph idx="1"/>
          </p:nvPr>
        </p:nvSpPr>
        <p:spPr>
          <a:xfrm>
            <a:off x="628650" y="1792597"/>
            <a:ext cx="8027194" cy="4045325"/>
          </a:xfrm>
        </p:spPr>
        <p:txBody>
          <a:bodyPr rtlCol="0">
            <a:normAutofit/>
          </a:bodyPr>
          <a:lstStyle/>
          <a:p>
            <a:pPr>
              <a:defRPr/>
            </a:pPr>
            <a:r>
              <a:rPr lang="en-GB" altLang="en-US" b="1" dirty="0" smtClean="0"/>
              <a:t>Double check: name, strength, formulation, dose, route</a:t>
            </a:r>
            <a:endParaRPr lang="en-GB" dirty="0" smtClean="0"/>
          </a:p>
          <a:p>
            <a:pPr>
              <a:defRPr/>
            </a:pPr>
            <a:r>
              <a:rPr lang="en-GB" dirty="0" smtClean="0"/>
              <a:t>Oral opioids formulated in Immediate release (IR) or Modified release (MR) preparations</a:t>
            </a:r>
          </a:p>
          <a:p>
            <a:pPr marL="541338" lvl="1" indent="-198438">
              <a:buFont typeface="Wingdings" panose="05000000000000000000" pitchFamily="2" charset="2"/>
              <a:buChar char="§"/>
              <a:defRPr/>
            </a:pPr>
            <a:r>
              <a:rPr lang="en-GB" dirty="0" smtClean="0"/>
              <a:t>MR – slow onset, long half-life. Useful for background pain e.g. </a:t>
            </a:r>
            <a:r>
              <a:rPr lang="en-GB" dirty="0" err="1" smtClean="0"/>
              <a:t>Zomorph</a:t>
            </a:r>
            <a:r>
              <a:rPr lang="en-GB" dirty="0" smtClean="0"/>
              <a:t>, MST, </a:t>
            </a:r>
            <a:r>
              <a:rPr lang="en-GB" dirty="0" err="1" smtClean="0"/>
              <a:t>Oxypro</a:t>
            </a:r>
            <a:r>
              <a:rPr lang="en-GB" dirty="0" smtClean="0"/>
              <a:t>. Caution: some are 24hrly Vs 12hrly</a:t>
            </a:r>
          </a:p>
          <a:p>
            <a:pPr marL="541338" lvl="1" indent="-198438">
              <a:buFont typeface="Wingdings" panose="05000000000000000000" pitchFamily="2" charset="2"/>
              <a:buChar char="§"/>
              <a:defRPr/>
            </a:pPr>
            <a:r>
              <a:rPr lang="en-GB" dirty="0" smtClean="0"/>
              <a:t>IR – quick onset, short half-life. Useful for breakthrough pain or regular low doses if appropriate (elderly, SOB) e.g. </a:t>
            </a:r>
            <a:r>
              <a:rPr lang="en-GB" dirty="0" err="1" smtClean="0"/>
              <a:t>Oramorph</a:t>
            </a:r>
            <a:r>
              <a:rPr lang="en-GB" dirty="0" smtClean="0"/>
              <a:t>, </a:t>
            </a:r>
            <a:r>
              <a:rPr lang="en-GB" dirty="0" err="1" smtClean="0"/>
              <a:t>Actimorph</a:t>
            </a:r>
            <a:r>
              <a:rPr lang="en-GB" dirty="0" smtClean="0"/>
              <a:t>, </a:t>
            </a:r>
            <a:r>
              <a:rPr lang="en-GB" dirty="0" err="1" smtClean="0"/>
              <a:t>Shortec</a:t>
            </a:r>
            <a:endParaRPr lang="en-GB" dirty="0" smtClean="0"/>
          </a:p>
          <a:p>
            <a:pPr>
              <a:defRPr/>
            </a:pPr>
            <a:r>
              <a:rPr lang="en-GB" dirty="0" smtClean="0"/>
              <a:t>Buccal/Sublingual/Intranasal opioids e.g. </a:t>
            </a:r>
            <a:r>
              <a:rPr lang="en-GB" dirty="0" err="1" smtClean="0"/>
              <a:t>Abstral</a:t>
            </a:r>
            <a:r>
              <a:rPr lang="en-GB" dirty="0" smtClean="0"/>
              <a:t>, </a:t>
            </a:r>
            <a:r>
              <a:rPr lang="en-GB" dirty="0" err="1" smtClean="0"/>
              <a:t>Pecfent</a:t>
            </a:r>
            <a:r>
              <a:rPr lang="en-GB" dirty="0" smtClean="0"/>
              <a:t> </a:t>
            </a:r>
          </a:p>
          <a:p>
            <a:pPr marL="541338" lvl="1" indent="-198438">
              <a:buFont typeface="Wingdings" panose="05000000000000000000" pitchFamily="2" charset="2"/>
              <a:buChar char="§"/>
              <a:defRPr/>
            </a:pPr>
            <a:r>
              <a:rPr lang="en-GB" dirty="0" smtClean="0"/>
              <a:t>Rapid onset 5-10min. Useful for movement, painful personal care if already on opioids</a:t>
            </a:r>
          </a:p>
          <a:p>
            <a:pPr marL="541338" lvl="1" indent="-198438">
              <a:buFont typeface="Wingdings" panose="05000000000000000000" pitchFamily="2" charset="2"/>
              <a:buChar char="§"/>
              <a:defRPr/>
            </a:pPr>
            <a:r>
              <a:rPr lang="en-GB" dirty="0" smtClean="0"/>
              <a:t>Max 4 doses in 24hrs (then titrate strength)</a:t>
            </a:r>
          </a:p>
          <a:p>
            <a:pPr>
              <a:defRPr/>
            </a:pPr>
            <a:r>
              <a:rPr lang="en-GB" dirty="0" smtClean="0"/>
              <a:t>Naloxone reversal agent – only if RR &lt;12 if end of life</a:t>
            </a:r>
          </a:p>
        </p:txBody>
      </p:sp>
      <p:pic>
        <p:nvPicPr>
          <p:cNvPr id="1024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1628800"/>
            <a:ext cx="544116" cy="54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5335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45740" y="260648"/>
            <a:ext cx="7886700" cy="1065956"/>
          </a:xfrm>
        </p:spPr>
        <p:txBody>
          <a:bodyPr/>
          <a:lstStyle/>
          <a:p>
            <a:pPr eaLnBrk="1" hangingPunct="1"/>
            <a:r>
              <a:rPr lang="en-GB" altLang="en-US" b="1" dirty="0" smtClean="0">
                <a:solidFill>
                  <a:schemeClr val="accent1"/>
                </a:solidFill>
              </a:rPr>
              <a:t>Choosing or Changing an Opioid</a:t>
            </a:r>
          </a:p>
        </p:txBody>
      </p:sp>
      <p:sp>
        <p:nvSpPr>
          <p:cNvPr id="3" name="Content Placeholder 2"/>
          <p:cNvSpPr>
            <a:spLocks noGrp="1"/>
          </p:cNvSpPr>
          <p:nvPr>
            <p:ph idx="1"/>
          </p:nvPr>
        </p:nvSpPr>
        <p:spPr>
          <a:xfrm>
            <a:off x="628650" y="1819152"/>
            <a:ext cx="7779544" cy="3698080"/>
          </a:xfrm>
        </p:spPr>
        <p:txBody>
          <a:bodyPr rtlCol="0">
            <a:normAutofit/>
          </a:bodyPr>
          <a:lstStyle/>
          <a:p>
            <a:pPr>
              <a:defRPr/>
            </a:pPr>
            <a:r>
              <a:rPr lang="en-GB" dirty="0" smtClean="0"/>
              <a:t>Consider: </a:t>
            </a:r>
          </a:p>
          <a:p>
            <a:pPr lvl="1">
              <a:defRPr/>
            </a:pPr>
            <a:r>
              <a:rPr lang="en-GB" dirty="0"/>
              <a:t>A</a:t>
            </a:r>
            <a:r>
              <a:rPr lang="en-GB" dirty="0" smtClean="0"/>
              <a:t>vailable route/strength</a:t>
            </a:r>
          </a:p>
          <a:p>
            <a:pPr lvl="1">
              <a:defRPr/>
            </a:pPr>
            <a:r>
              <a:rPr lang="en-GB" dirty="0"/>
              <a:t>R</a:t>
            </a:r>
            <a:r>
              <a:rPr lang="en-GB" dirty="0" smtClean="0"/>
              <a:t>enal + liver function </a:t>
            </a:r>
          </a:p>
          <a:p>
            <a:pPr lvl="1">
              <a:defRPr/>
            </a:pPr>
            <a:r>
              <a:rPr lang="en-GB" dirty="0" smtClean="0"/>
              <a:t>Is pain stable?</a:t>
            </a:r>
          </a:p>
          <a:p>
            <a:pPr lvl="1">
              <a:defRPr/>
            </a:pPr>
            <a:r>
              <a:rPr lang="en-GB" dirty="0" smtClean="0"/>
              <a:t>Potency &amp; </a:t>
            </a:r>
            <a:r>
              <a:rPr lang="en-GB" i="1" dirty="0" smtClean="0"/>
              <a:t>approx. </a:t>
            </a:r>
            <a:r>
              <a:rPr lang="en-GB" dirty="0" smtClean="0"/>
              <a:t>equivalent dose, HOWEVER usually reduce by ~33%</a:t>
            </a:r>
          </a:p>
          <a:p>
            <a:pPr lvl="1">
              <a:defRPr/>
            </a:pPr>
            <a:endParaRPr lang="en-GB" dirty="0" smtClean="0"/>
          </a:p>
          <a:p>
            <a:pPr marL="0" indent="0">
              <a:buNone/>
              <a:defRPr/>
            </a:pPr>
            <a:endParaRPr lang="en-GB" dirty="0" smtClean="0"/>
          </a:p>
        </p:txBody>
      </p:sp>
      <p:sp>
        <p:nvSpPr>
          <p:cNvPr id="5" name="Rounded Rectangle 4"/>
          <p:cNvSpPr/>
          <p:nvPr/>
        </p:nvSpPr>
        <p:spPr>
          <a:xfrm>
            <a:off x="6901547" y="3664405"/>
            <a:ext cx="1663351" cy="723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800" dirty="0"/>
              <a:t>12mcg/hr Fentanyl patch</a:t>
            </a:r>
          </a:p>
        </p:txBody>
      </p:sp>
      <p:sp>
        <p:nvSpPr>
          <p:cNvPr id="6" name="Rounded Rectangle 5"/>
          <p:cNvSpPr/>
          <p:nvPr/>
        </p:nvSpPr>
        <p:spPr>
          <a:xfrm>
            <a:off x="4849901" y="3654884"/>
            <a:ext cx="1450292" cy="7424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800" dirty="0"/>
              <a:t>1mg </a:t>
            </a:r>
            <a:r>
              <a:rPr lang="en-GB" sz="1800" dirty="0" err="1"/>
              <a:t>Alfentanil</a:t>
            </a:r>
            <a:r>
              <a:rPr lang="en-GB" sz="1800" dirty="0"/>
              <a:t> </a:t>
            </a:r>
            <a:br>
              <a:rPr lang="en-GB" sz="1800" dirty="0"/>
            </a:br>
            <a:r>
              <a:rPr lang="en-GB" sz="1800" dirty="0"/>
              <a:t>SC</a:t>
            </a:r>
          </a:p>
        </p:txBody>
      </p:sp>
      <p:sp>
        <p:nvSpPr>
          <p:cNvPr id="7" name="Rounded Rectangle 6"/>
          <p:cNvSpPr/>
          <p:nvPr/>
        </p:nvSpPr>
        <p:spPr>
          <a:xfrm>
            <a:off x="2764049" y="3645024"/>
            <a:ext cx="1497039" cy="742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800" dirty="0"/>
              <a:t>15mg Oxycodone PO</a:t>
            </a:r>
          </a:p>
        </p:txBody>
      </p:sp>
      <p:sp>
        <p:nvSpPr>
          <p:cNvPr id="8" name="Rounded Rectangle 7"/>
          <p:cNvSpPr/>
          <p:nvPr/>
        </p:nvSpPr>
        <p:spPr>
          <a:xfrm>
            <a:off x="667380" y="3645024"/>
            <a:ext cx="1525191" cy="6876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800" dirty="0"/>
              <a:t>30mg Morphine PO</a:t>
            </a:r>
          </a:p>
        </p:txBody>
      </p:sp>
      <p:sp>
        <p:nvSpPr>
          <p:cNvPr id="9" name="Left-Right Arrow 8"/>
          <p:cNvSpPr/>
          <p:nvPr/>
        </p:nvSpPr>
        <p:spPr>
          <a:xfrm>
            <a:off x="2264445" y="3977879"/>
            <a:ext cx="342900" cy="964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10" name="Left-Right Arrow 9"/>
          <p:cNvSpPr/>
          <p:nvPr/>
        </p:nvSpPr>
        <p:spPr>
          <a:xfrm>
            <a:off x="4390866" y="3986472"/>
            <a:ext cx="342900" cy="8784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11" name="Left-Right Arrow 10"/>
          <p:cNvSpPr/>
          <p:nvPr/>
        </p:nvSpPr>
        <p:spPr>
          <a:xfrm>
            <a:off x="6420121" y="3967289"/>
            <a:ext cx="342900" cy="1176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12" name="Rounded Rectangle 11"/>
          <p:cNvSpPr/>
          <p:nvPr/>
        </p:nvSpPr>
        <p:spPr>
          <a:xfrm>
            <a:off x="628650" y="4795973"/>
            <a:ext cx="1563921" cy="793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800" dirty="0"/>
              <a:t>15mg Morphine</a:t>
            </a:r>
            <a:br>
              <a:rPr lang="en-GB" sz="1800" dirty="0"/>
            </a:br>
            <a:r>
              <a:rPr lang="en-GB" sz="1800" dirty="0"/>
              <a:t> SC</a:t>
            </a:r>
          </a:p>
        </p:txBody>
      </p:sp>
      <p:sp>
        <p:nvSpPr>
          <p:cNvPr id="13" name="Rounded Rectangle 12"/>
          <p:cNvSpPr/>
          <p:nvPr/>
        </p:nvSpPr>
        <p:spPr>
          <a:xfrm>
            <a:off x="2764049" y="4795972"/>
            <a:ext cx="1524000" cy="7932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800" dirty="0"/>
              <a:t>7.5mg Oxycodone SC</a:t>
            </a:r>
          </a:p>
        </p:txBody>
      </p:sp>
      <p:sp>
        <p:nvSpPr>
          <p:cNvPr id="15" name="Up-Down Arrow 14"/>
          <p:cNvSpPr/>
          <p:nvPr/>
        </p:nvSpPr>
        <p:spPr>
          <a:xfrm>
            <a:off x="1352550" y="4387454"/>
            <a:ext cx="123106" cy="28217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
        <p:nvSpPr>
          <p:cNvPr id="16" name="Up-Down Arrow 15"/>
          <p:cNvSpPr/>
          <p:nvPr/>
        </p:nvSpPr>
        <p:spPr>
          <a:xfrm>
            <a:off x="3512568" y="4450624"/>
            <a:ext cx="108075" cy="28217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1800"/>
          </a:p>
        </p:txBody>
      </p:sp>
    </p:spTree>
    <p:extLst>
      <p:ext uri="{BB962C8B-B14F-4D97-AF65-F5344CB8AC3E}">
        <p14:creationId xmlns:p14="http://schemas.microsoft.com/office/powerpoint/2010/main" val="2111954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9221"/>
            <a:ext cx="7886700" cy="1325563"/>
          </a:xfrm>
        </p:spPr>
        <p:txBody>
          <a:bodyPr/>
          <a:lstStyle/>
          <a:p>
            <a:pPr algn="ctr"/>
            <a:r>
              <a:rPr lang="en-GB" b="1" dirty="0" smtClean="0"/>
              <a:t>Side effects of opioids</a:t>
            </a:r>
            <a:endParaRPr lang="en-GB" b="1"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07704" y="1484784"/>
            <a:ext cx="4839965" cy="4692179"/>
          </a:xfrm>
        </p:spPr>
      </p:pic>
      <p:sp>
        <p:nvSpPr>
          <p:cNvPr id="5" name="Rectangle 4"/>
          <p:cNvSpPr/>
          <p:nvPr/>
        </p:nvSpPr>
        <p:spPr>
          <a:xfrm>
            <a:off x="323528" y="2132857"/>
            <a:ext cx="1706488" cy="1008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Benefits</a:t>
            </a:r>
            <a:endParaRPr lang="en-GB" dirty="0"/>
          </a:p>
        </p:txBody>
      </p:sp>
      <p:sp>
        <p:nvSpPr>
          <p:cNvPr id="6" name="Rectangle 5"/>
          <p:cNvSpPr/>
          <p:nvPr/>
        </p:nvSpPr>
        <p:spPr>
          <a:xfrm>
            <a:off x="7092280" y="5157192"/>
            <a:ext cx="170648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Side effects/</a:t>
            </a:r>
          </a:p>
          <a:p>
            <a:pPr algn="ctr"/>
            <a:r>
              <a:rPr lang="en-GB" dirty="0" smtClean="0"/>
              <a:t>toxicities</a:t>
            </a:r>
            <a:endParaRPr lang="en-GB" dirty="0"/>
          </a:p>
        </p:txBody>
      </p:sp>
    </p:spTree>
    <p:extLst>
      <p:ext uri="{BB962C8B-B14F-4D97-AF65-F5344CB8AC3E}">
        <p14:creationId xmlns:p14="http://schemas.microsoft.com/office/powerpoint/2010/main" val="1169311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29732" y="332656"/>
            <a:ext cx="7886700" cy="943391"/>
          </a:xfrm>
        </p:spPr>
        <p:txBody>
          <a:bodyPr/>
          <a:lstStyle/>
          <a:p>
            <a:pPr eaLnBrk="1" hangingPunct="1"/>
            <a:r>
              <a:rPr lang="en-GB" altLang="en-US" b="1" dirty="0" smtClean="0">
                <a:solidFill>
                  <a:schemeClr val="accent1"/>
                </a:solidFill>
              </a:rPr>
              <a:t>Patches</a:t>
            </a:r>
          </a:p>
        </p:txBody>
      </p:sp>
      <p:sp>
        <p:nvSpPr>
          <p:cNvPr id="3" name="Content Placeholder 2"/>
          <p:cNvSpPr>
            <a:spLocks noGrp="1"/>
          </p:cNvSpPr>
          <p:nvPr>
            <p:ph idx="1"/>
          </p:nvPr>
        </p:nvSpPr>
        <p:spPr>
          <a:xfrm>
            <a:off x="597074" y="1792194"/>
            <a:ext cx="7886700" cy="4351338"/>
          </a:xfrm>
        </p:spPr>
        <p:txBody>
          <a:bodyPr rtlCol="0">
            <a:normAutofit/>
          </a:bodyPr>
          <a:lstStyle/>
          <a:p>
            <a:pPr>
              <a:defRPr/>
            </a:pPr>
            <a:r>
              <a:rPr lang="en-GB" dirty="0" smtClean="0"/>
              <a:t>Lidocaine plaster</a:t>
            </a:r>
          </a:p>
          <a:p>
            <a:pPr marL="541338" lvl="1" indent="-198438">
              <a:buFont typeface="Wingdings" panose="05000000000000000000" pitchFamily="2" charset="2"/>
              <a:buChar char="§"/>
              <a:defRPr/>
            </a:pPr>
            <a:r>
              <a:rPr lang="en-GB" dirty="0" smtClean="0"/>
              <a:t>Useful for rib fractures, neuropathic pain</a:t>
            </a:r>
          </a:p>
          <a:p>
            <a:pPr marL="541338" lvl="1" indent="-198438">
              <a:buFont typeface="Wingdings" panose="05000000000000000000" pitchFamily="2" charset="2"/>
              <a:buChar char="§"/>
              <a:defRPr/>
            </a:pPr>
            <a:r>
              <a:rPr lang="en-GB" dirty="0" smtClean="0"/>
              <a:t>12hrs on followed by 12hr patch-free period to avoid tolerance </a:t>
            </a:r>
          </a:p>
          <a:p>
            <a:pPr marL="541338" lvl="1" indent="-198438">
              <a:buFont typeface="Wingdings" panose="05000000000000000000" pitchFamily="2" charset="2"/>
              <a:buChar char="§"/>
              <a:defRPr/>
            </a:pPr>
            <a:r>
              <a:rPr lang="en-GB" dirty="0" smtClean="0"/>
              <a:t>3% systemic absorption, well tolerated but caution in severe heart disease</a:t>
            </a:r>
          </a:p>
          <a:p>
            <a:pPr marL="541338" lvl="1" indent="-198438">
              <a:buFont typeface="Wingdings" panose="05000000000000000000" pitchFamily="2" charset="2"/>
              <a:buChar char="§"/>
              <a:defRPr/>
            </a:pPr>
            <a:r>
              <a:rPr lang="en-GB" dirty="0" smtClean="0"/>
              <a:t>Trial of 2 weeks </a:t>
            </a:r>
          </a:p>
          <a:p>
            <a:pPr lvl="1">
              <a:defRPr/>
            </a:pPr>
            <a:endParaRPr lang="en-GB" dirty="0" smtClean="0"/>
          </a:p>
          <a:p>
            <a:pPr>
              <a:defRPr/>
            </a:pPr>
            <a:r>
              <a:rPr lang="en-GB" dirty="0" smtClean="0"/>
              <a:t>Fentanyl &amp; buprenorphine patches </a:t>
            </a:r>
          </a:p>
          <a:p>
            <a:pPr marL="541338" lvl="1" indent="-198438">
              <a:buFont typeface="Wingdings" panose="05000000000000000000" pitchFamily="2" charset="2"/>
              <a:buChar char="§"/>
              <a:defRPr/>
            </a:pPr>
            <a:r>
              <a:rPr lang="en-GB" dirty="0" smtClean="0"/>
              <a:t>Useful in </a:t>
            </a:r>
            <a:r>
              <a:rPr lang="en-GB" b="1" dirty="0" smtClean="0"/>
              <a:t>stable</a:t>
            </a:r>
            <a:r>
              <a:rPr lang="en-GB" dirty="0" smtClean="0"/>
              <a:t> pain</a:t>
            </a:r>
          </a:p>
          <a:p>
            <a:pPr marL="541338" lvl="1" indent="-198438">
              <a:buFont typeface="Wingdings" panose="05000000000000000000" pitchFamily="2" charset="2"/>
              <a:buChar char="§"/>
              <a:defRPr/>
            </a:pPr>
            <a:r>
              <a:rPr lang="en-GB" dirty="0" smtClean="0"/>
              <a:t>Continue if patient commenced on CSCI</a:t>
            </a:r>
          </a:p>
          <a:p>
            <a:pPr marL="541338" lvl="1" indent="-198438">
              <a:buFont typeface="Wingdings" panose="05000000000000000000" pitchFamily="2" charset="2"/>
              <a:buChar char="§"/>
              <a:defRPr/>
            </a:pPr>
            <a:r>
              <a:rPr lang="en-GB" dirty="0" smtClean="0"/>
              <a:t>Takes 12hrs to work – give alternative analgesia </a:t>
            </a:r>
          </a:p>
          <a:p>
            <a:pPr marL="541338" lvl="1" indent="-198438">
              <a:buFont typeface="Wingdings" panose="05000000000000000000" pitchFamily="2" charset="2"/>
              <a:buChar char="§"/>
              <a:defRPr/>
            </a:pPr>
            <a:r>
              <a:rPr lang="en-GB" dirty="0" smtClean="0"/>
              <a:t>“Transdermal patch check” on Hepma </a:t>
            </a:r>
          </a:p>
          <a:p>
            <a:pPr marL="541338" lvl="1" indent="-198438">
              <a:buFont typeface="Wingdings" panose="05000000000000000000" pitchFamily="2" charset="2"/>
              <a:buChar char="§"/>
              <a:defRPr/>
            </a:pPr>
            <a:r>
              <a:rPr lang="en-GB" dirty="0" smtClean="0"/>
              <a:t>Apply to intact, non-hairy skin on the upper trunk or upper arm + rotate site</a:t>
            </a:r>
          </a:p>
          <a:p>
            <a:pPr marL="541338" lvl="1" indent="-198438">
              <a:buFont typeface="Wingdings" panose="05000000000000000000" pitchFamily="2" charset="2"/>
              <a:buChar char="§"/>
              <a:defRPr/>
            </a:pPr>
            <a:r>
              <a:rPr lang="en-GB" dirty="0" smtClean="0"/>
              <a:t>Heat can ^ absorption </a:t>
            </a:r>
          </a:p>
          <a:p>
            <a:pPr marL="541338" lvl="1" indent="-198438">
              <a:buFont typeface="Wingdings" panose="05000000000000000000" pitchFamily="2" charset="2"/>
              <a:buChar char="§"/>
              <a:defRPr/>
            </a:pPr>
            <a:r>
              <a:rPr lang="en-GB" dirty="0" smtClean="0"/>
              <a:t>To dispose: fold in half then sharps box, wash hands</a:t>
            </a:r>
          </a:p>
        </p:txBody>
      </p:sp>
    </p:spTree>
    <p:extLst>
      <p:ext uri="{BB962C8B-B14F-4D97-AF65-F5344CB8AC3E}">
        <p14:creationId xmlns:p14="http://schemas.microsoft.com/office/powerpoint/2010/main" val="945767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Rectangle 2">
            <a:extLst>
              <a:ext uri="{FF2B5EF4-FFF2-40B4-BE49-F238E27FC236}">
                <a16:creationId xmlns="" xmlns:a16="http://schemas.microsoft.com/office/drawing/2014/main" id="{8EC39973-FF91-9AFF-98FE-4104BDD3E4B5}"/>
              </a:ext>
            </a:extLst>
          </p:cNvPr>
          <p:cNvSpPr>
            <a:spLocks noGrp="1" noChangeArrowheads="1"/>
          </p:cNvSpPr>
          <p:nvPr>
            <p:ph type="title"/>
          </p:nvPr>
        </p:nvSpPr>
        <p:spPr>
          <a:xfrm>
            <a:off x="650422" y="365126"/>
            <a:ext cx="7886700" cy="1325563"/>
          </a:xfrm>
        </p:spPr>
        <p:txBody>
          <a:bodyPr>
            <a:normAutofit/>
          </a:bodyPr>
          <a:lstStyle/>
          <a:p>
            <a:pPr eaLnBrk="1" hangingPunct="1"/>
            <a:r>
              <a:rPr lang="en-GB" altLang="en-US" sz="3000" b="1" dirty="0"/>
              <a:t>Adjuvant analgesic ladder</a:t>
            </a:r>
            <a:br>
              <a:rPr lang="en-GB" altLang="en-US" sz="3000" b="1" dirty="0"/>
            </a:br>
            <a:r>
              <a:rPr lang="en-GB" altLang="en-US" sz="3000" b="1" dirty="0"/>
              <a:t>neuropathic pain</a:t>
            </a:r>
          </a:p>
        </p:txBody>
      </p:sp>
      <p:sp>
        <p:nvSpPr>
          <p:cNvPr id="82947" name="Text Box 3">
            <a:extLst>
              <a:ext uri="{FF2B5EF4-FFF2-40B4-BE49-F238E27FC236}">
                <a16:creationId xmlns="" xmlns:a16="http://schemas.microsoft.com/office/drawing/2014/main" id="{7F5D2B37-535C-53DA-22C7-41050FD3E4A3}"/>
              </a:ext>
            </a:extLst>
          </p:cNvPr>
          <p:cNvSpPr txBox="1">
            <a:spLocks noChangeArrowheads="1"/>
          </p:cNvSpPr>
          <p:nvPr/>
        </p:nvSpPr>
        <p:spPr bwMode="auto">
          <a:xfrm>
            <a:off x="1085728" y="5175106"/>
            <a:ext cx="1479947"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rgbClr val="00A5D1"/>
                </a:solidFill>
                <a:latin typeface="Arial" panose="020B0604020202020204" pitchFamily="34" charset="0"/>
              </a:defRPr>
            </a:lvl1pPr>
            <a:lvl2pPr marL="742950" indent="-285750">
              <a:spcBef>
                <a:spcPct val="20000"/>
              </a:spcBef>
              <a:buChar char="–"/>
              <a:defRPr sz="2800">
                <a:solidFill>
                  <a:srgbClr val="212C5F"/>
                </a:solidFill>
                <a:latin typeface="Arial" panose="020B0604020202020204" pitchFamily="34" charset="0"/>
              </a:defRPr>
            </a:lvl2pPr>
            <a:lvl3pPr marL="1143000" indent="-228600">
              <a:spcBef>
                <a:spcPct val="20000"/>
              </a:spcBef>
              <a:buChar char="•"/>
              <a:defRPr sz="2400">
                <a:solidFill>
                  <a:srgbClr val="FF6600"/>
                </a:solidFill>
                <a:latin typeface="Arial" panose="020B0604020202020204" pitchFamily="34" charset="0"/>
              </a:defRPr>
            </a:lvl3pPr>
            <a:lvl4pPr marL="1600200" indent="-228600">
              <a:spcBef>
                <a:spcPct val="20000"/>
              </a:spcBef>
              <a:buChar char="–"/>
              <a:defRPr sz="2000">
                <a:solidFill>
                  <a:schemeClr val="folHlink"/>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350" b="1" dirty="0">
                <a:solidFill>
                  <a:schemeClr val="tx1"/>
                </a:solidFill>
              </a:rPr>
              <a:t>C</a:t>
            </a:r>
            <a:r>
              <a:rPr lang="en-GB" altLang="en-US" sz="1350" b="1" dirty="0" smtClean="0">
                <a:solidFill>
                  <a:schemeClr val="tx1"/>
                </a:solidFill>
              </a:rPr>
              <a:t>orticosteroid</a:t>
            </a:r>
            <a:endParaRPr lang="en-GB" altLang="en-US" sz="1350" b="1" dirty="0">
              <a:solidFill>
                <a:schemeClr val="tx1"/>
              </a:solidFill>
            </a:endParaRPr>
          </a:p>
        </p:txBody>
      </p:sp>
      <p:sp>
        <p:nvSpPr>
          <p:cNvPr id="82948" name="Text Box 4">
            <a:extLst>
              <a:ext uri="{FF2B5EF4-FFF2-40B4-BE49-F238E27FC236}">
                <a16:creationId xmlns="" xmlns:a16="http://schemas.microsoft.com/office/drawing/2014/main" id="{F7CE2596-1579-358F-5B5E-FC330F1B9FDF}"/>
              </a:ext>
            </a:extLst>
          </p:cNvPr>
          <p:cNvSpPr txBox="1">
            <a:spLocks noChangeArrowheads="1"/>
          </p:cNvSpPr>
          <p:nvPr/>
        </p:nvSpPr>
        <p:spPr bwMode="auto">
          <a:xfrm>
            <a:off x="2431076" y="4332562"/>
            <a:ext cx="1627369"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rgbClr val="00A5D1"/>
                </a:solidFill>
                <a:latin typeface="Arial" panose="020B0604020202020204" pitchFamily="34" charset="0"/>
              </a:defRPr>
            </a:lvl1pPr>
            <a:lvl2pPr marL="742950" indent="-285750">
              <a:spcBef>
                <a:spcPct val="20000"/>
              </a:spcBef>
              <a:buChar char="–"/>
              <a:defRPr sz="2800">
                <a:solidFill>
                  <a:srgbClr val="212C5F"/>
                </a:solidFill>
                <a:latin typeface="Arial" panose="020B0604020202020204" pitchFamily="34" charset="0"/>
              </a:defRPr>
            </a:lvl2pPr>
            <a:lvl3pPr marL="1143000" indent="-228600">
              <a:spcBef>
                <a:spcPct val="20000"/>
              </a:spcBef>
              <a:buChar char="•"/>
              <a:defRPr sz="2400">
                <a:solidFill>
                  <a:srgbClr val="FF6600"/>
                </a:solidFill>
                <a:latin typeface="Arial" panose="020B0604020202020204" pitchFamily="34" charset="0"/>
              </a:defRPr>
            </a:lvl3pPr>
            <a:lvl4pPr marL="1600200" indent="-228600">
              <a:spcBef>
                <a:spcPct val="20000"/>
              </a:spcBef>
              <a:buChar char="–"/>
              <a:defRPr sz="2000">
                <a:solidFill>
                  <a:schemeClr val="folHlink"/>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350" b="1" dirty="0">
                <a:solidFill>
                  <a:schemeClr val="tx1"/>
                </a:solidFill>
              </a:rPr>
              <a:t>Tricyclic</a:t>
            </a:r>
          </a:p>
          <a:p>
            <a:pPr>
              <a:spcBef>
                <a:spcPct val="0"/>
              </a:spcBef>
              <a:buFontTx/>
              <a:buNone/>
            </a:pPr>
            <a:r>
              <a:rPr lang="en-GB" altLang="en-US" sz="1350" b="1" dirty="0">
                <a:solidFill>
                  <a:schemeClr val="tx1"/>
                </a:solidFill>
              </a:rPr>
              <a:t>antidepressant</a:t>
            </a:r>
          </a:p>
          <a:p>
            <a:pPr>
              <a:spcBef>
                <a:spcPct val="0"/>
              </a:spcBef>
              <a:buFontTx/>
              <a:buNone/>
            </a:pPr>
            <a:r>
              <a:rPr lang="en-GB" altLang="en-US" sz="1350" b="1" dirty="0">
                <a:solidFill>
                  <a:schemeClr val="tx1"/>
                </a:solidFill>
              </a:rPr>
              <a:t>or anticonvulsant</a:t>
            </a:r>
          </a:p>
        </p:txBody>
      </p:sp>
      <p:sp>
        <p:nvSpPr>
          <p:cNvPr id="82949" name="Text Box 5">
            <a:extLst>
              <a:ext uri="{FF2B5EF4-FFF2-40B4-BE49-F238E27FC236}">
                <a16:creationId xmlns="" xmlns:a16="http://schemas.microsoft.com/office/drawing/2014/main" id="{18D90BA1-9AFD-B8F8-A29A-BF8DA9784D08}"/>
              </a:ext>
            </a:extLst>
          </p:cNvPr>
          <p:cNvSpPr txBox="1">
            <a:spLocks noChangeArrowheads="1"/>
          </p:cNvSpPr>
          <p:nvPr/>
        </p:nvSpPr>
        <p:spPr bwMode="auto">
          <a:xfrm>
            <a:off x="4217194" y="3399235"/>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rgbClr val="00A5D1"/>
                </a:solidFill>
                <a:latin typeface="Arial" panose="020B0604020202020204" pitchFamily="34" charset="0"/>
              </a:defRPr>
            </a:lvl1pPr>
            <a:lvl2pPr marL="742950" indent="-285750">
              <a:spcBef>
                <a:spcPct val="20000"/>
              </a:spcBef>
              <a:buChar char="–"/>
              <a:defRPr sz="2800">
                <a:solidFill>
                  <a:srgbClr val="212C5F"/>
                </a:solidFill>
                <a:latin typeface="Arial" panose="020B0604020202020204" pitchFamily="34" charset="0"/>
              </a:defRPr>
            </a:lvl2pPr>
            <a:lvl3pPr marL="1143000" indent="-228600">
              <a:spcBef>
                <a:spcPct val="20000"/>
              </a:spcBef>
              <a:buChar char="•"/>
              <a:defRPr sz="2400">
                <a:solidFill>
                  <a:srgbClr val="FF6600"/>
                </a:solidFill>
                <a:latin typeface="Arial" panose="020B0604020202020204" pitchFamily="34" charset="0"/>
              </a:defRPr>
            </a:lvl3pPr>
            <a:lvl4pPr marL="1600200" indent="-228600">
              <a:spcBef>
                <a:spcPct val="20000"/>
              </a:spcBef>
              <a:buChar char="–"/>
              <a:defRPr sz="2000">
                <a:solidFill>
                  <a:schemeClr val="folHlink"/>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350">
              <a:solidFill>
                <a:schemeClr val="tx1"/>
              </a:solidFill>
            </a:endParaRPr>
          </a:p>
        </p:txBody>
      </p:sp>
      <p:sp>
        <p:nvSpPr>
          <p:cNvPr id="82950" name="Text Box 6">
            <a:extLst>
              <a:ext uri="{FF2B5EF4-FFF2-40B4-BE49-F238E27FC236}">
                <a16:creationId xmlns="" xmlns:a16="http://schemas.microsoft.com/office/drawing/2014/main" id="{FDC73ED9-9B0A-E976-26E8-B83AA9B00052}"/>
              </a:ext>
            </a:extLst>
          </p:cNvPr>
          <p:cNvSpPr txBox="1">
            <a:spLocks noChangeArrowheads="1"/>
          </p:cNvSpPr>
          <p:nvPr/>
        </p:nvSpPr>
        <p:spPr bwMode="auto">
          <a:xfrm>
            <a:off x="3917204" y="3646762"/>
            <a:ext cx="1579278"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rgbClr val="00A5D1"/>
                </a:solidFill>
                <a:latin typeface="Arial" panose="020B0604020202020204" pitchFamily="34" charset="0"/>
              </a:defRPr>
            </a:lvl1pPr>
            <a:lvl2pPr marL="742950" indent="-285750">
              <a:spcBef>
                <a:spcPct val="20000"/>
              </a:spcBef>
              <a:buChar char="–"/>
              <a:defRPr sz="2800">
                <a:solidFill>
                  <a:srgbClr val="212C5F"/>
                </a:solidFill>
                <a:latin typeface="Arial" panose="020B0604020202020204" pitchFamily="34" charset="0"/>
              </a:defRPr>
            </a:lvl2pPr>
            <a:lvl3pPr marL="1143000" indent="-228600">
              <a:spcBef>
                <a:spcPct val="20000"/>
              </a:spcBef>
              <a:buChar char="•"/>
              <a:defRPr sz="2400">
                <a:solidFill>
                  <a:srgbClr val="FF6600"/>
                </a:solidFill>
                <a:latin typeface="Arial" panose="020B0604020202020204" pitchFamily="34" charset="0"/>
              </a:defRPr>
            </a:lvl3pPr>
            <a:lvl4pPr marL="1600200" indent="-228600">
              <a:spcBef>
                <a:spcPct val="20000"/>
              </a:spcBef>
              <a:buChar char="–"/>
              <a:defRPr sz="2000">
                <a:solidFill>
                  <a:schemeClr val="folHlink"/>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350" b="1" dirty="0">
                <a:solidFill>
                  <a:schemeClr val="tx1"/>
                </a:solidFill>
              </a:rPr>
              <a:t>Tricyclic</a:t>
            </a:r>
          </a:p>
          <a:p>
            <a:pPr>
              <a:spcBef>
                <a:spcPct val="0"/>
              </a:spcBef>
              <a:buFontTx/>
              <a:buNone/>
            </a:pPr>
            <a:r>
              <a:rPr lang="en-GB" altLang="en-US" sz="1350" b="1" dirty="0">
                <a:solidFill>
                  <a:schemeClr val="tx1"/>
                </a:solidFill>
              </a:rPr>
              <a:t>antidepressant</a:t>
            </a:r>
          </a:p>
          <a:p>
            <a:pPr>
              <a:spcBef>
                <a:spcPct val="0"/>
              </a:spcBef>
              <a:buFontTx/>
              <a:buNone/>
            </a:pPr>
            <a:r>
              <a:rPr lang="en-GB" altLang="en-US" sz="1350" b="1" dirty="0">
                <a:solidFill>
                  <a:schemeClr val="tx1"/>
                </a:solidFill>
              </a:rPr>
              <a:t>&amp; anticonvulsant</a:t>
            </a:r>
          </a:p>
        </p:txBody>
      </p:sp>
      <p:sp>
        <p:nvSpPr>
          <p:cNvPr id="82951" name="Text Box 7">
            <a:extLst>
              <a:ext uri="{FF2B5EF4-FFF2-40B4-BE49-F238E27FC236}">
                <a16:creationId xmlns="" xmlns:a16="http://schemas.microsoft.com/office/drawing/2014/main" id="{FBB30C09-CE0F-1328-AE11-E17530D68D43}"/>
              </a:ext>
            </a:extLst>
          </p:cNvPr>
          <p:cNvSpPr txBox="1">
            <a:spLocks noChangeArrowheads="1"/>
          </p:cNvSpPr>
          <p:nvPr/>
        </p:nvSpPr>
        <p:spPr bwMode="auto">
          <a:xfrm>
            <a:off x="5606550" y="3092620"/>
            <a:ext cx="93487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rgbClr val="00A5D1"/>
                </a:solidFill>
                <a:latin typeface="Arial" panose="020B0604020202020204" pitchFamily="34" charset="0"/>
              </a:defRPr>
            </a:lvl1pPr>
            <a:lvl2pPr marL="742950" indent="-285750">
              <a:spcBef>
                <a:spcPct val="20000"/>
              </a:spcBef>
              <a:buChar char="–"/>
              <a:defRPr sz="2800">
                <a:solidFill>
                  <a:srgbClr val="212C5F"/>
                </a:solidFill>
                <a:latin typeface="Arial" panose="020B0604020202020204" pitchFamily="34" charset="0"/>
              </a:defRPr>
            </a:lvl2pPr>
            <a:lvl3pPr marL="1143000" indent="-228600">
              <a:spcBef>
                <a:spcPct val="20000"/>
              </a:spcBef>
              <a:buChar char="•"/>
              <a:defRPr sz="2400">
                <a:solidFill>
                  <a:srgbClr val="FF6600"/>
                </a:solidFill>
                <a:latin typeface="Arial" panose="020B0604020202020204" pitchFamily="34" charset="0"/>
              </a:defRPr>
            </a:lvl3pPr>
            <a:lvl4pPr marL="1600200" indent="-228600">
              <a:spcBef>
                <a:spcPct val="20000"/>
              </a:spcBef>
              <a:buChar char="–"/>
              <a:defRPr sz="2000">
                <a:solidFill>
                  <a:schemeClr val="folHlink"/>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350" b="1" dirty="0">
                <a:solidFill>
                  <a:schemeClr val="tx1"/>
                </a:solidFill>
              </a:rPr>
              <a:t>NMDA</a:t>
            </a:r>
          </a:p>
          <a:p>
            <a:pPr>
              <a:spcBef>
                <a:spcPct val="0"/>
              </a:spcBef>
              <a:buFontTx/>
              <a:buNone/>
            </a:pPr>
            <a:r>
              <a:rPr lang="en-GB" altLang="en-US" sz="1350" b="1" dirty="0">
                <a:solidFill>
                  <a:schemeClr val="tx1"/>
                </a:solidFill>
              </a:rPr>
              <a:t>blockade</a:t>
            </a:r>
          </a:p>
        </p:txBody>
      </p:sp>
      <p:sp>
        <p:nvSpPr>
          <p:cNvPr id="82952" name="Text Box 8">
            <a:extLst>
              <a:ext uri="{FF2B5EF4-FFF2-40B4-BE49-F238E27FC236}">
                <a16:creationId xmlns="" xmlns:a16="http://schemas.microsoft.com/office/drawing/2014/main" id="{50602587-5767-879E-88BF-5998443A81A9}"/>
              </a:ext>
            </a:extLst>
          </p:cNvPr>
          <p:cNvSpPr txBox="1">
            <a:spLocks noChangeArrowheads="1"/>
          </p:cNvSpPr>
          <p:nvPr/>
        </p:nvSpPr>
        <p:spPr bwMode="auto">
          <a:xfrm>
            <a:off x="6767009" y="2514600"/>
            <a:ext cx="97334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rgbClr val="00A5D1"/>
                </a:solidFill>
                <a:latin typeface="Arial" panose="020B0604020202020204" pitchFamily="34" charset="0"/>
              </a:defRPr>
            </a:lvl1pPr>
            <a:lvl2pPr marL="742950" indent="-285750">
              <a:spcBef>
                <a:spcPct val="20000"/>
              </a:spcBef>
              <a:buChar char="–"/>
              <a:defRPr sz="2800">
                <a:solidFill>
                  <a:srgbClr val="212C5F"/>
                </a:solidFill>
                <a:latin typeface="Arial" panose="020B0604020202020204" pitchFamily="34" charset="0"/>
              </a:defRPr>
            </a:lvl2pPr>
            <a:lvl3pPr marL="1143000" indent="-228600">
              <a:spcBef>
                <a:spcPct val="20000"/>
              </a:spcBef>
              <a:buChar char="•"/>
              <a:defRPr sz="2400">
                <a:solidFill>
                  <a:srgbClr val="FF6600"/>
                </a:solidFill>
                <a:latin typeface="Arial" panose="020B0604020202020204" pitchFamily="34" charset="0"/>
              </a:defRPr>
            </a:lvl3pPr>
            <a:lvl4pPr marL="1600200" indent="-228600">
              <a:spcBef>
                <a:spcPct val="20000"/>
              </a:spcBef>
              <a:buChar char="–"/>
              <a:defRPr sz="2000">
                <a:solidFill>
                  <a:schemeClr val="folHlink"/>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350" b="1" dirty="0">
                <a:solidFill>
                  <a:schemeClr val="tx1"/>
                </a:solidFill>
              </a:rPr>
              <a:t>Spinal</a:t>
            </a:r>
          </a:p>
          <a:p>
            <a:pPr>
              <a:spcBef>
                <a:spcPct val="0"/>
              </a:spcBef>
              <a:buFontTx/>
              <a:buNone/>
            </a:pPr>
            <a:r>
              <a:rPr lang="en-GB" altLang="en-US" sz="1350" b="1" dirty="0">
                <a:solidFill>
                  <a:schemeClr val="tx1"/>
                </a:solidFill>
              </a:rPr>
              <a:t>analgesia</a:t>
            </a:r>
          </a:p>
        </p:txBody>
      </p:sp>
      <p:sp>
        <p:nvSpPr>
          <p:cNvPr id="82953" name="Line 9">
            <a:extLst>
              <a:ext uri="{FF2B5EF4-FFF2-40B4-BE49-F238E27FC236}">
                <a16:creationId xmlns="" xmlns:a16="http://schemas.microsoft.com/office/drawing/2014/main" id="{7FC12603-9E84-713D-4EF3-A80A85F6103F}"/>
              </a:ext>
            </a:extLst>
          </p:cNvPr>
          <p:cNvSpPr>
            <a:spLocks noChangeShapeType="1"/>
          </p:cNvSpPr>
          <p:nvPr/>
        </p:nvSpPr>
        <p:spPr bwMode="auto">
          <a:xfrm>
            <a:off x="1085728" y="5513396"/>
            <a:ext cx="13717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sz="1800"/>
          </a:p>
        </p:txBody>
      </p:sp>
      <p:sp>
        <p:nvSpPr>
          <p:cNvPr id="82954" name="Line 10">
            <a:extLst>
              <a:ext uri="{FF2B5EF4-FFF2-40B4-BE49-F238E27FC236}">
                <a16:creationId xmlns="" xmlns:a16="http://schemas.microsoft.com/office/drawing/2014/main" id="{C327EE74-8598-0800-FB83-3BF8711CC9B4}"/>
              </a:ext>
            </a:extLst>
          </p:cNvPr>
          <p:cNvSpPr>
            <a:spLocks noChangeShapeType="1"/>
          </p:cNvSpPr>
          <p:nvPr/>
        </p:nvSpPr>
        <p:spPr bwMode="auto">
          <a:xfrm>
            <a:off x="2457450" y="5086350"/>
            <a:ext cx="15430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sz="1800"/>
          </a:p>
        </p:txBody>
      </p:sp>
      <p:sp>
        <p:nvSpPr>
          <p:cNvPr id="82955" name="Line 11">
            <a:extLst>
              <a:ext uri="{FF2B5EF4-FFF2-40B4-BE49-F238E27FC236}">
                <a16:creationId xmlns="" xmlns:a16="http://schemas.microsoft.com/office/drawing/2014/main" id="{DBA92F33-4265-4474-C02E-B837CA7696DB}"/>
              </a:ext>
            </a:extLst>
          </p:cNvPr>
          <p:cNvSpPr>
            <a:spLocks noChangeShapeType="1"/>
          </p:cNvSpPr>
          <p:nvPr/>
        </p:nvSpPr>
        <p:spPr bwMode="auto">
          <a:xfrm>
            <a:off x="4000500" y="4400550"/>
            <a:ext cx="14287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sz="1800"/>
          </a:p>
        </p:txBody>
      </p:sp>
      <p:sp>
        <p:nvSpPr>
          <p:cNvPr id="82956" name="Line 12">
            <a:extLst>
              <a:ext uri="{FF2B5EF4-FFF2-40B4-BE49-F238E27FC236}">
                <a16:creationId xmlns="" xmlns:a16="http://schemas.microsoft.com/office/drawing/2014/main" id="{057FF4E0-5431-CFC9-8B41-4CAD03FAB93E}"/>
              </a:ext>
            </a:extLst>
          </p:cNvPr>
          <p:cNvSpPr>
            <a:spLocks noChangeShapeType="1"/>
          </p:cNvSpPr>
          <p:nvPr/>
        </p:nvSpPr>
        <p:spPr bwMode="auto">
          <a:xfrm flipV="1">
            <a:off x="5429250" y="3600450"/>
            <a:ext cx="12894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sz="1800"/>
          </a:p>
        </p:txBody>
      </p:sp>
      <p:sp>
        <p:nvSpPr>
          <p:cNvPr id="82957" name="Line 13">
            <a:extLst>
              <a:ext uri="{FF2B5EF4-FFF2-40B4-BE49-F238E27FC236}">
                <a16:creationId xmlns="" xmlns:a16="http://schemas.microsoft.com/office/drawing/2014/main" id="{997BABD4-905C-21EF-7ABA-7B872AA60293}"/>
              </a:ext>
            </a:extLst>
          </p:cNvPr>
          <p:cNvSpPr>
            <a:spLocks noChangeShapeType="1"/>
          </p:cNvSpPr>
          <p:nvPr/>
        </p:nvSpPr>
        <p:spPr bwMode="auto">
          <a:xfrm>
            <a:off x="6718722" y="3030402"/>
            <a:ext cx="114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sz="1800"/>
          </a:p>
        </p:txBody>
      </p:sp>
      <p:sp>
        <p:nvSpPr>
          <p:cNvPr id="82958" name="Line 14">
            <a:extLst>
              <a:ext uri="{FF2B5EF4-FFF2-40B4-BE49-F238E27FC236}">
                <a16:creationId xmlns="" xmlns:a16="http://schemas.microsoft.com/office/drawing/2014/main" id="{5C2374B5-4A3E-0157-7716-82FD7C27D9CF}"/>
              </a:ext>
            </a:extLst>
          </p:cNvPr>
          <p:cNvSpPr>
            <a:spLocks noChangeShapeType="1"/>
          </p:cNvSpPr>
          <p:nvPr/>
        </p:nvSpPr>
        <p:spPr bwMode="auto">
          <a:xfrm flipV="1">
            <a:off x="2457450" y="5086350"/>
            <a:ext cx="2" cy="4357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sz="1800"/>
          </a:p>
        </p:txBody>
      </p:sp>
      <p:sp>
        <p:nvSpPr>
          <p:cNvPr id="82959" name="Line 15">
            <a:extLst>
              <a:ext uri="{FF2B5EF4-FFF2-40B4-BE49-F238E27FC236}">
                <a16:creationId xmlns="" xmlns:a16="http://schemas.microsoft.com/office/drawing/2014/main" id="{325FF296-6EAE-581D-FD92-0997A3383DAE}"/>
              </a:ext>
            </a:extLst>
          </p:cNvPr>
          <p:cNvSpPr>
            <a:spLocks noChangeShapeType="1"/>
          </p:cNvSpPr>
          <p:nvPr/>
        </p:nvSpPr>
        <p:spPr bwMode="auto">
          <a:xfrm>
            <a:off x="4000500" y="440055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sz="1800"/>
          </a:p>
        </p:txBody>
      </p:sp>
      <p:sp>
        <p:nvSpPr>
          <p:cNvPr id="82960" name="Line 16">
            <a:extLst>
              <a:ext uri="{FF2B5EF4-FFF2-40B4-BE49-F238E27FC236}">
                <a16:creationId xmlns="" xmlns:a16="http://schemas.microsoft.com/office/drawing/2014/main" id="{1CC8B48B-14B5-2A20-DBEF-4FC8627A671C}"/>
              </a:ext>
            </a:extLst>
          </p:cNvPr>
          <p:cNvSpPr>
            <a:spLocks noChangeShapeType="1"/>
          </p:cNvSpPr>
          <p:nvPr/>
        </p:nvSpPr>
        <p:spPr bwMode="auto">
          <a:xfrm>
            <a:off x="5429250" y="3600450"/>
            <a:ext cx="0" cy="800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sz="1800"/>
          </a:p>
        </p:txBody>
      </p:sp>
      <p:sp>
        <p:nvSpPr>
          <p:cNvPr id="82961" name="Line 17">
            <a:extLst>
              <a:ext uri="{FF2B5EF4-FFF2-40B4-BE49-F238E27FC236}">
                <a16:creationId xmlns="" xmlns:a16="http://schemas.microsoft.com/office/drawing/2014/main" id="{E631AA3E-3DFD-5C3D-A167-0C4385969818}"/>
              </a:ext>
            </a:extLst>
          </p:cNvPr>
          <p:cNvSpPr>
            <a:spLocks noChangeShapeType="1"/>
          </p:cNvSpPr>
          <p:nvPr/>
        </p:nvSpPr>
        <p:spPr bwMode="auto">
          <a:xfrm>
            <a:off x="6718722" y="3030402"/>
            <a:ext cx="0" cy="571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sz="1800"/>
          </a:p>
        </p:txBody>
      </p:sp>
      <p:sp>
        <p:nvSpPr>
          <p:cNvPr id="82962" name="Text Box 18">
            <a:extLst>
              <a:ext uri="{FF2B5EF4-FFF2-40B4-BE49-F238E27FC236}">
                <a16:creationId xmlns="" xmlns:a16="http://schemas.microsoft.com/office/drawing/2014/main" id="{E0F88FF0-7922-C3E9-6E3D-14D845C53F4B}"/>
              </a:ext>
            </a:extLst>
          </p:cNvPr>
          <p:cNvSpPr txBox="1">
            <a:spLocks noChangeArrowheads="1"/>
          </p:cNvSpPr>
          <p:nvPr/>
        </p:nvSpPr>
        <p:spPr bwMode="auto">
          <a:xfrm>
            <a:off x="1357784" y="5522142"/>
            <a:ext cx="935833"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800">
                <a:solidFill>
                  <a:srgbClr val="00A5D1"/>
                </a:solidFill>
                <a:latin typeface="Arial" panose="020B0604020202020204" pitchFamily="34" charset="0"/>
              </a:defRPr>
            </a:lvl1pPr>
            <a:lvl2pPr marL="742950" indent="-285750">
              <a:spcBef>
                <a:spcPct val="20000"/>
              </a:spcBef>
              <a:buChar char="–"/>
              <a:defRPr sz="2800">
                <a:solidFill>
                  <a:srgbClr val="212C5F"/>
                </a:solidFill>
                <a:latin typeface="Arial" panose="020B0604020202020204" pitchFamily="34" charset="0"/>
              </a:defRPr>
            </a:lvl2pPr>
            <a:lvl3pPr marL="1143000" indent="-228600">
              <a:spcBef>
                <a:spcPct val="20000"/>
              </a:spcBef>
              <a:buChar char="•"/>
              <a:defRPr sz="2400">
                <a:solidFill>
                  <a:srgbClr val="FF6600"/>
                </a:solidFill>
                <a:latin typeface="Arial" panose="020B0604020202020204" pitchFamily="34" charset="0"/>
              </a:defRPr>
            </a:lvl3pPr>
            <a:lvl4pPr marL="1600200" indent="-228600">
              <a:spcBef>
                <a:spcPct val="20000"/>
              </a:spcBef>
              <a:buChar char="–"/>
              <a:defRPr sz="2000">
                <a:solidFill>
                  <a:schemeClr val="folHlink"/>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350" dirty="0">
                <a:solidFill>
                  <a:schemeClr val="tx1"/>
                </a:solidFill>
              </a:rPr>
              <a:t>STEP 1</a:t>
            </a:r>
          </a:p>
        </p:txBody>
      </p:sp>
      <p:sp>
        <p:nvSpPr>
          <p:cNvPr id="82963" name="Text Box 19">
            <a:extLst>
              <a:ext uri="{FF2B5EF4-FFF2-40B4-BE49-F238E27FC236}">
                <a16:creationId xmlns="" xmlns:a16="http://schemas.microsoft.com/office/drawing/2014/main" id="{731123A2-EB57-14FA-FB6C-59780FAFB7D9}"/>
              </a:ext>
            </a:extLst>
          </p:cNvPr>
          <p:cNvSpPr txBox="1">
            <a:spLocks noChangeArrowheads="1"/>
          </p:cNvSpPr>
          <p:nvPr/>
        </p:nvSpPr>
        <p:spPr bwMode="auto">
          <a:xfrm>
            <a:off x="2681287" y="5372101"/>
            <a:ext cx="1147763"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rgbClr val="00A5D1"/>
                </a:solidFill>
                <a:latin typeface="Arial" panose="020B0604020202020204" pitchFamily="34" charset="0"/>
              </a:defRPr>
            </a:lvl1pPr>
            <a:lvl2pPr marL="742950" indent="-285750">
              <a:spcBef>
                <a:spcPct val="20000"/>
              </a:spcBef>
              <a:buChar char="–"/>
              <a:defRPr sz="2800">
                <a:solidFill>
                  <a:srgbClr val="212C5F"/>
                </a:solidFill>
                <a:latin typeface="Arial" panose="020B0604020202020204" pitchFamily="34" charset="0"/>
              </a:defRPr>
            </a:lvl2pPr>
            <a:lvl3pPr marL="1143000" indent="-228600">
              <a:spcBef>
                <a:spcPct val="20000"/>
              </a:spcBef>
              <a:buChar char="•"/>
              <a:defRPr sz="2400">
                <a:solidFill>
                  <a:srgbClr val="FF6600"/>
                </a:solidFill>
                <a:latin typeface="Arial" panose="020B0604020202020204" pitchFamily="34" charset="0"/>
              </a:defRPr>
            </a:lvl3pPr>
            <a:lvl4pPr marL="1600200" indent="-228600">
              <a:spcBef>
                <a:spcPct val="20000"/>
              </a:spcBef>
              <a:buChar char="–"/>
              <a:defRPr sz="2000">
                <a:solidFill>
                  <a:schemeClr val="folHlink"/>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350">
              <a:solidFill>
                <a:schemeClr val="tx1"/>
              </a:solidFill>
            </a:endParaRPr>
          </a:p>
        </p:txBody>
      </p:sp>
      <p:sp>
        <p:nvSpPr>
          <p:cNvPr id="82964" name="Text Box 20">
            <a:extLst>
              <a:ext uri="{FF2B5EF4-FFF2-40B4-BE49-F238E27FC236}">
                <a16:creationId xmlns="" xmlns:a16="http://schemas.microsoft.com/office/drawing/2014/main" id="{94375F76-16E4-777D-1D8E-3B622CFEEBBD}"/>
              </a:ext>
            </a:extLst>
          </p:cNvPr>
          <p:cNvSpPr txBox="1">
            <a:spLocks noChangeArrowheads="1"/>
          </p:cNvSpPr>
          <p:nvPr/>
        </p:nvSpPr>
        <p:spPr bwMode="auto">
          <a:xfrm>
            <a:off x="2788721" y="5113555"/>
            <a:ext cx="77784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rgbClr val="00A5D1"/>
                </a:solidFill>
                <a:latin typeface="Arial" panose="020B0604020202020204" pitchFamily="34" charset="0"/>
              </a:defRPr>
            </a:lvl1pPr>
            <a:lvl2pPr marL="742950" indent="-285750">
              <a:spcBef>
                <a:spcPct val="20000"/>
              </a:spcBef>
              <a:buChar char="–"/>
              <a:defRPr sz="2800">
                <a:solidFill>
                  <a:srgbClr val="212C5F"/>
                </a:solidFill>
                <a:latin typeface="Arial" panose="020B0604020202020204" pitchFamily="34" charset="0"/>
              </a:defRPr>
            </a:lvl2pPr>
            <a:lvl3pPr marL="1143000" indent="-228600">
              <a:spcBef>
                <a:spcPct val="20000"/>
              </a:spcBef>
              <a:buChar char="•"/>
              <a:defRPr sz="2400">
                <a:solidFill>
                  <a:srgbClr val="FF6600"/>
                </a:solidFill>
                <a:latin typeface="Arial" panose="020B0604020202020204" pitchFamily="34" charset="0"/>
              </a:defRPr>
            </a:lvl3pPr>
            <a:lvl4pPr marL="1600200" indent="-228600">
              <a:spcBef>
                <a:spcPct val="20000"/>
              </a:spcBef>
              <a:buChar char="–"/>
              <a:defRPr sz="2000">
                <a:solidFill>
                  <a:schemeClr val="folHlink"/>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350" dirty="0">
                <a:solidFill>
                  <a:schemeClr val="tx1"/>
                </a:solidFill>
              </a:rPr>
              <a:t>STEP 2</a:t>
            </a:r>
          </a:p>
        </p:txBody>
      </p:sp>
      <p:sp>
        <p:nvSpPr>
          <p:cNvPr id="82965" name="Text Box 21">
            <a:extLst>
              <a:ext uri="{FF2B5EF4-FFF2-40B4-BE49-F238E27FC236}">
                <a16:creationId xmlns="" xmlns:a16="http://schemas.microsoft.com/office/drawing/2014/main" id="{D381DD5A-542C-F625-C478-93A488294786}"/>
              </a:ext>
            </a:extLst>
          </p:cNvPr>
          <p:cNvSpPr txBox="1">
            <a:spLocks noChangeArrowheads="1"/>
          </p:cNvSpPr>
          <p:nvPr/>
        </p:nvSpPr>
        <p:spPr bwMode="auto">
          <a:xfrm>
            <a:off x="4266355" y="4417914"/>
            <a:ext cx="77784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rgbClr val="00A5D1"/>
                </a:solidFill>
                <a:latin typeface="Arial" panose="020B0604020202020204" pitchFamily="34" charset="0"/>
              </a:defRPr>
            </a:lvl1pPr>
            <a:lvl2pPr marL="742950" indent="-285750">
              <a:spcBef>
                <a:spcPct val="20000"/>
              </a:spcBef>
              <a:buChar char="–"/>
              <a:defRPr sz="2800">
                <a:solidFill>
                  <a:srgbClr val="212C5F"/>
                </a:solidFill>
                <a:latin typeface="Arial" panose="020B0604020202020204" pitchFamily="34" charset="0"/>
              </a:defRPr>
            </a:lvl2pPr>
            <a:lvl3pPr marL="1143000" indent="-228600">
              <a:spcBef>
                <a:spcPct val="20000"/>
              </a:spcBef>
              <a:buChar char="•"/>
              <a:defRPr sz="2400">
                <a:solidFill>
                  <a:srgbClr val="FF6600"/>
                </a:solidFill>
                <a:latin typeface="Arial" panose="020B0604020202020204" pitchFamily="34" charset="0"/>
              </a:defRPr>
            </a:lvl3pPr>
            <a:lvl4pPr marL="1600200" indent="-228600">
              <a:spcBef>
                <a:spcPct val="20000"/>
              </a:spcBef>
              <a:buChar char="–"/>
              <a:defRPr sz="2000">
                <a:solidFill>
                  <a:schemeClr val="folHlink"/>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350" dirty="0">
                <a:solidFill>
                  <a:schemeClr val="tx1"/>
                </a:solidFill>
              </a:rPr>
              <a:t>STEP 3</a:t>
            </a:r>
          </a:p>
        </p:txBody>
      </p:sp>
      <p:sp>
        <p:nvSpPr>
          <p:cNvPr id="82966" name="Text Box 22">
            <a:extLst>
              <a:ext uri="{FF2B5EF4-FFF2-40B4-BE49-F238E27FC236}">
                <a16:creationId xmlns="" xmlns:a16="http://schemas.microsoft.com/office/drawing/2014/main" id="{CBFD87C2-D700-960A-108D-EB1E4928FC3C}"/>
              </a:ext>
            </a:extLst>
          </p:cNvPr>
          <p:cNvSpPr txBox="1">
            <a:spLocks noChangeArrowheads="1"/>
          </p:cNvSpPr>
          <p:nvPr/>
        </p:nvSpPr>
        <p:spPr bwMode="auto">
          <a:xfrm>
            <a:off x="5630674" y="3600450"/>
            <a:ext cx="77784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rgbClr val="00A5D1"/>
                </a:solidFill>
                <a:latin typeface="Arial" panose="020B0604020202020204" pitchFamily="34" charset="0"/>
              </a:defRPr>
            </a:lvl1pPr>
            <a:lvl2pPr marL="742950" indent="-285750">
              <a:spcBef>
                <a:spcPct val="20000"/>
              </a:spcBef>
              <a:buChar char="–"/>
              <a:defRPr sz="2800">
                <a:solidFill>
                  <a:srgbClr val="212C5F"/>
                </a:solidFill>
                <a:latin typeface="Arial" panose="020B0604020202020204" pitchFamily="34" charset="0"/>
              </a:defRPr>
            </a:lvl2pPr>
            <a:lvl3pPr marL="1143000" indent="-228600">
              <a:spcBef>
                <a:spcPct val="20000"/>
              </a:spcBef>
              <a:buChar char="•"/>
              <a:defRPr sz="2400">
                <a:solidFill>
                  <a:srgbClr val="FF6600"/>
                </a:solidFill>
                <a:latin typeface="Arial" panose="020B0604020202020204" pitchFamily="34" charset="0"/>
              </a:defRPr>
            </a:lvl3pPr>
            <a:lvl4pPr marL="1600200" indent="-228600">
              <a:spcBef>
                <a:spcPct val="20000"/>
              </a:spcBef>
              <a:buChar char="–"/>
              <a:defRPr sz="2000">
                <a:solidFill>
                  <a:schemeClr val="folHlink"/>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350" dirty="0">
                <a:solidFill>
                  <a:schemeClr val="tx1"/>
                </a:solidFill>
              </a:rPr>
              <a:t>STEP 4</a:t>
            </a:r>
          </a:p>
        </p:txBody>
      </p:sp>
      <p:sp>
        <p:nvSpPr>
          <p:cNvPr id="82967" name="Text Box 23">
            <a:extLst>
              <a:ext uri="{FF2B5EF4-FFF2-40B4-BE49-F238E27FC236}">
                <a16:creationId xmlns="" xmlns:a16="http://schemas.microsoft.com/office/drawing/2014/main" id="{C4F00EB4-7D37-3803-93C4-5C3F4DA5D204}"/>
              </a:ext>
            </a:extLst>
          </p:cNvPr>
          <p:cNvSpPr txBox="1">
            <a:spLocks noChangeArrowheads="1"/>
          </p:cNvSpPr>
          <p:nvPr/>
        </p:nvSpPr>
        <p:spPr bwMode="auto">
          <a:xfrm>
            <a:off x="6870393" y="3073945"/>
            <a:ext cx="77784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rgbClr val="00A5D1"/>
                </a:solidFill>
                <a:latin typeface="Arial" panose="020B0604020202020204" pitchFamily="34" charset="0"/>
              </a:defRPr>
            </a:lvl1pPr>
            <a:lvl2pPr marL="742950" indent="-285750">
              <a:spcBef>
                <a:spcPct val="20000"/>
              </a:spcBef>
              <a:buChar char="–"/>
              <a:defRPr sz="2800">
                <a:solidFill>
                  <a:srgbClr val="212C5F"/>
                </a:solidFill>
                <a:latin typeface="Arial" panose="020B0604020202020204" pitchFamily="34" charset="0"/>
              </a:defRPr>
            </a:lvl2pPr>
            <a:lvl3pPr marL="1143000" indent="-228600">
              <a:spcBef>
                <a:spcPct val="20000"/>
              </a:spcBef>
              <a:buChar char="•"/>
              <a:defRPr sz="2400">
                <a:solidFill>
                  <a:srgbClr val="FF6600"/>
                </a:solidFill>
                <a:latin typeface="Arial" panose="020B0604020202020204" pitchFamily="34" charset="0"/>
              </a:defRPr>
            </a:lvl3pPr>
            <a:lvl4pPr marL="1600200" indent="-228600">
              <a:spcBef>
                <a:spcPct val="20000"/>
              </a:spcBef>
              <a:buChar char="–"/>
              <a:defRPr sz="2000">
                <a:solidFill>
                  <a:schemeClr val="folHlink"/>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350" dirty="0">
                <a:solidFill>
                  <a:schemeClr val="tx1"/>
                </a:solidFill>
              </a:rPr>
              <a:t>STEP 5</a:t>
            </a:r>
          </a:p>
        </p:txBody>
      </p:sp>
      <p:sp>
        <p:nvSpPr>
          <p:cNvPr id="82968" name="Text Box 24">
            <a:extLst>
              <a:ext uri="{FF2B5EF4-FFF2-40B4-BE49-F238E27FC236}">
                <a16:creationId xmlns="" xmlns:a16="http://schemas.microsoft.com/office/drawing/2014/main" id="{FD5FC162-10E6-E21F-FC22-2D579BF460A3}"/>
              </a:ext>
            </a:extLst>
          </p:cNvPr>
          <p:cNvSpPr txBox="1">
            <a:spLocks noChangeArrowheads="1"/>
          </p:cNvSpPr>
          <p:nvPr/>
        </p:nvSpPr>
        <p:spPr bwMode="auto">
          <a:xfrm>
            <a:off x="1682986" y="2514601"/>
            <a:ext cx="1458441" cy="507831"/>
          </a:xfrm>
          <a:prstGeom prst="rect">
            <a:avLst/>
          </a:prstGeom>
          <a:solidFill>
            <a:schemeClr val="accent1">
              <a:lumMod val="60000"/>
              <a:lumOff val="40000"/>
            </a:schemeClr>
          </a:solidFill>
          <a:ln w="9525">
            <a:solidFill>
              <a:schemeClr val="tx1"/>
            </a:solidFill>
            <a:miter lim="800000"/>
            <a:headEnd/>
            <a:tailEnd/>
          </a:ln>
          <a:effectLst/>
          <a:extLst/>
        </p:spPr>
        <p:txBody>
          <a:bodyPr wrap="square">
            <a:spAutoFit/>
          </a:bodyPr>
          <a:lstStyle>
            <a:lvl1pPr>
              <a:spcBef>
                <a:spcPct val="20000"/>
              </a:spcBef>
              <a:buChar char="•"/>
              <a:defRPr sz="2800">
                <a:solidFill>
                  <a:srgbClr val="00A5D1"/>
                </a:solidFill>
                <a:latin typeface="Arial" panose="020B0604020202020204" pitchFamily="34" charset="0"/>
              </a:defRPr>
            </a:lvl1pPr>
            <a:lvl2pPr marL="742950" indent="-285750">
              <a:spcBef>
                <a:spcPct val="20000"/>
              </a:spcBef>
              <a:buChar char="–"/>
              <a:defRPr sz="2800">
                <a:solidFill>
                  <a:srgbClr val="212C5F"/>
                </a:solidFill>
                <a:latin typeface="Arial" panose="020B0604020202020204" pitchFamily="34" charset="0"/>
              </a:defRPr>
            </a:lvl2pPr>
            <a:lvl3pPr marL="1143000" indent="-228600">
              <a:spcBef>
                <a:spcPct val="20000"/>
              </a:spcBef>
              <a:buChar char="•"/>
              <a:defRPr sz="2400">
                <a:solidFill>
                  <a:srgbClr val="FF6600"/>
                </a:solidFill>
                <a:latin typeface="Arial" panose="020B0604020202020204" pitchFamily="34" charset="0"/>
              </a:defRPr>
            </a:lvl3pPr>
            <a:lvl4pPr marL="1600200" indent="-228600">
              <a:spcBef>
                <a:spcPct val="20000"/>
              </a:spcBef>
              <a:buChar char="–"/>
              <a:defRPr sz="2000">
                <a:solidFill>
                  <a:schemeClr val="folHlink"/>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350" b="1" dirty="0">
                <a:solidFill>
                  <a:schemeClr val="tx1"/>
                </a:solidFill>
              </a:rPr>
              <a:t>AFTER FAILED</a:t>
            </a:r>
          </a:p>
          <a:p>
            <a:pPr>
              <a:spcBef>
                <a:spcPct val="0"/>
              </a:spcBef>
              <a:buFontTx/>
              <a:buNone/>
            </a:pPr>
            <a:r>
              <a:rPr lang="en-GB" altLang="en-US" sz="1350" b="1" dirty="0">
                <a:solidFill>
                  <a:schemeClr val="tx1"/>
                </a:solidFill>
              </a:rPr>
              <a:t>OPIOID+NSAID</a:t>
            </a:r>
          </a:p>
        </p:txBody>
      </p:sp>
      <p:sp>
        <p:nvSpPr>
          <p:cNvPr id="82969" name="Text Box 25">
            <a:extLst>
              <a:ext uri="{FF2B5EF4-FFF2-40B4-BE49-F238E27FC236}">
                <a16:creationId xmlns="" xmlns:a16="http://schemas.microsoft.com/office/drawing/2014/main" id="{7A63B166-6747-1D82-5951-2494E4F0E350}"/>
              </a:ext>
            </a:extLst>
          </p:cNvPr>
          <p:cNvSpPr txBox="1">
            <a:spLocks noChangeArrowheads="1"/>
          </p:cNvSpPr>
          <p:nvPr/>
        </p:nvSpPr>
        <p:spPr bwMode="auto">
          <a:xfrm>
            <a:off x="6103144" y="4656535"/>
            <a:ext cx="232756"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800">
                <a:solidFill>
                  <a:srgbClr val="00A5D1"/>
                </a:solidFill>
                <a:latin typeface="Arial" panose="020B0604020202020204" pitchFamily="34" charset="0"/>
              </a:defRPr>
            </a:lvl1pPr>
            <a:lvl2pPr marL="742950" indent="-285750">
              <a:spcBef>
                <a:spcPct val="20000"/>
              </a:spcBef>
              <a:buChar char="–"/>
              <a:defRPr sz="2800">
                <a:solidFill>
                  <a:srgbClr val="212C5F"/>
                </a:solidFill>
                <a:latin typeface="Arial" panose="020B0604020202020204" pitchFamily="34" charset="0"/>
              </a:defRPr>
            </a:lvl2pPr>
            <a:lvl3pPr marL="1143000" indent="-228600">
              <a:spcBef>
                <a:spcPct val="20000"/>
              </a:spcBef>
              <a:buChar char="•"/>
              <a:defRPr sz="2400">
                <a:solidFill>
                  <a:srgbClr val="FF6600"/>
                </a:solidFill>
                <a:latin typeface="Arial" panose="020B0604020202020204" pitchFamily="34" charset="0"/>
              </a:defRPr>
            </a:lvl3pPr>
            <a:lvl4pPr marL="1600200" indent="-228600">
              <a:spcBef>
                <a:spcPct val="20000"/>
              </a:spcBef>
              <a:buChar char="–"/>
              <a:defRPr sz="2000">
                <a:solidFill>
                  <a:schemeClr val="folHlink"/>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350">
                <a:solidFill>
                  <a:schemeClr val="tx1"/>
                </a:solidFill>
              </a:rPr>
              <a:t> </a:t>
            </a:r>
          </a:p>
        </p:txBody>
      </p:sp>
    </p:spTree>
    <p:extLst>
      <p:ext uri="{BB962C8B-B14F-4D97-AF65-F5344CB8AC3E}">
        <p14:creationId xmlns:p14="http://schemas.microsoft.com/office/powerpoint/2010/main" val="3085162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662002" y="260649"/>
            <a:ext cx="7751194" cy="1080120"/>
          </a:xfrm>
        </p:spPr>
        <p:txBody>
          <a:bodyPr/>
          <a:lstStyle/>
          <a:p>
            <a:pPr>
              <a:defRPr/>
            </a:pPr>
            <a:r>
              <a:rPr lang="en-GB" altLang="en-US" sz="3000" b="1" dirty="0">
                <a:solidFill>
                  <a:schemeClr val="accent1">
                    <a:lumMod val="75000"/>
                  </a:schemeClr>
                </a:solidFill>
              </a:rPr>
              <a:t>When to use the SC route?</a:t>
            </a:r>
          </a:p>
        </p:txBody>
      </p:sp>
      <p:sp>
        <p:nvSpPr>
          <p:cNvPr id="23555" name="Content Placeholder 4"/>
          <p:cNvSpPr>
            <a:spLocks noGrp="1"/>
          </p:cNvSpPr>
          <p:nvPr>
            <p:ph sz="half" idx="1"/>
          </p:nvPr>
        </p:nvSpPr>
        <p:spPr>
          <a:xfrm>
            <a:off x="630826" y="1809887"/>
            <a:ext cx="3028950" cy="3394472"/>
          </a:xfrm>
        </p:spPr>
        <p:txBody>
          <a:bodyPr/>
          <a:lstStyle/>
          <a:p>
            <a:r>
              <a:rPr lang="en-GB" altLang="en-US" sz="2000" dirty="0"/>
              <a:t>Persistent nausea and vomiting</a:t>
            </a:r>
          </a:p>
          <a:p>
            <a:r>
              <a:rPr lang="en-GB" altLang="en-US" sz="2000" dirty="0"/>
              <a:t>Dysphagia: intermittent or continuous</a:t>
            </a:r>
          </a:p>
          <a:p>
            <a:r>
              <a:rPr lang="en-GB" altLang="en-US" sz="2000" dirty="0"/>
              <a:t>Profound weakness</a:t>
            </a:r>
          </a:p>
          <a:p>
            <a:r>
              <a:rPr lang="en-GB" altLang="en-US" sz="2000" dirty="0"/>
              <a:t>Unacceptable number of oral medications</a:t>
            </a:r>
          </a:p>
          <a:p>
            <a:r>
              <a:rPr lang="en-GB" altLang="en-US" sz="2000" dirty="0"/>
              <a:t>Reduced level of consciousness</a:t>
            </a:r>
          </a:p>
          <a:p>
            <a:endParaRPr lang="en-GB" altLang="en-US" dirty="0" smtClean="0"/>
          </a:p>
        </p:txBody>
      </p:sp>
      <p:sp>
        <p:nvSpPr>
          <p:cNvPr id="23556" name="Content Placeholder 5"/>
          <p:cNvSpPr>
            <a:spLocks noGrp="1"/>
          </p:cNvSpPr>
          <p:nvPr>
            <p:ph sz="half" idx="2"/>
          </p:nvPr>
        </p:nvSpPr>
        <p:spPr>
          <a:xfrm>
            <a:off x="4687413" y="1809887"/>
            <a:ext cx="3196955" cy="3394472"/>
          </a:xfrm>
        </p:spPr>
        <p:txBody>
          <a:bodyPr/>
          <a:lstStyle/>
          <a:p>
            <a:r>
              <a:rPr lang="en-GB" altLang="en-US" sz="2000" dirty="0"/>
              <a:t>Intestinal obstruction</a:t>
            </a:r>
          </a:p>
          <a:p>
            <a:r>
              <a:rPr lang="en-GB" altLang="en-US" sz="2000" dirty="0"/>
              <a:t>Malabsorption or suspected malabsorption of oral medication</a:t>
            </a:r>
          </a:p>
          <a:p>
            <a:r>
              <a:rPr lang="en-GB" altLang="en-US" sz="2000" dirty="0"/>
              <a:t>Severe stomatitis </a:t>
            </a:r>
          </a:p>
          <a:p>
            <a:r>
              <a:rPr lang="en-GB" altLang="en-US" sz="2000" dirty="0"/>
              <a:t>Head and neck surgery/disease   </a:t>
            </a:r>
          </a:p>
          <a:p>
            <a:r>
              <a:rPr lang="en-GB" altLang="en-US" sz="2000" dirty="0"/>
              <a:t>Terminal restlessness and agitation</a:t>
            </a:r>
          </a:p>
          <a:p>
            <a:r>
              <a:rPr lang="en-GB" altLang="en-US" sz="2000" dirty="0"/>
              <a:t>Patient choice</a:t>
            </a:r>
          </a:p>
          <a:p>
            <a:endParaRPr lang="en-GB" altLang="en-US" dirty="0" smtClean="0"/>
          </a:p>
        </p:txBody>
      </p:sp>
    </p:spTree>
    <p:extLst>
      <p:ext uri="{BB962C8B-B14F-4D97-AF65-F5344CB8AC3E}">
        <p14:creationId xmlns:p14="http://schemas.microsoft.com/office/powerpoint/2010/main" val="16050315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65188" y="380405"/>
            <a:ext cx="7291188" cy="816347"/>
          </a:xfrm>
        </p:spPr>
        <p:txBody>
          <a:bodyPr>
            <a:normAutofit fontScale="90000"/>
          </a:bodyPr>
          <a:lstStyle/>
          <a:p>
            <a:pPr>
              <a:defRPr/>
            </a:pPr>
            <a:r>
              <a:rPr lang="en-GB" altLang="en-US" sz="3000" dirty="0">
                <a:solidFill>
                  <a:schemeClr val="accent1">
                    <a:lumMod val="75000"/>
                  </a:schemeClr>
                </a:solidFill>
              </a:rPr>
              <a:t/>
            </a:r>
            <a:br>
              <a:rPr lang="en-GB" altLang="en-US" sz="3000" dirty="0">
                <a:solidFill>
                  <a:schemeClr val="accent1">
                    <a:lumMod val="75000"/>
                  </a:schemeClr>
                </a:solidFill>
              </a:rPr>
            </a:br>
            <a:r>
              <a:rPr lang="en-GB" altLang="en-US" b="1" dirty="0">
                <a:solidFill>
                  <a:schemeClr val="accent1">
                    <a:lumMod val="75000"/>
                  </a:schemeClr>
                </a:solidFill>
              </a:rPr>
              <a:t>Common Drugs Used via SC route</a:t>
            </a:r>
            <a:r>
              <a:rPr lang="en-GB" altLang="en-US" sz="3000" b="1" dirty="0"/>
              <a:t/>
            </a:r>
            <a:br>
              <a:rPr lang="en-GB" altLang="en-US" sz="3000" b="1" dirty="0"/>
            </a:br>
            <a:endParaRPr lang="en-GB" altLang="en-US" sz="3000" b="1" dirty="0"/>
          </a:p>
        </p:txBody>
      </p:sp>
      <p:sp>
        <p:nvSpPr>
          <p:cNvPr id="25603" name="Content Placeholder 2"/>
          <p:cNvSpPr>
            <a:spLocks noGrp="1"/>
          </p:cNvSpPr>
          <p:nvPr>
            <p:ph idx="1"/>
          </p:nvPr>
        </p:nvSpPr>
        <p:spPr>
          <a:xfrm>
            <a:off x="620221" y="1806850"/>
            <a:ext cx="7984227" cy="3903826"/>
          </a:xfrm>
        </p:spPr>
        <p:txBody>
          <a:bodyPr/>
          <a:lstStyle/>
          <a:p>
            <a:r>
              <a:rPr lang="en-GB" altLang="en-US" sz="2000" dirty="0" smtClean="0"/>
              <a:t>Opiates </a:t>
            </a:r>
            <a:r>
              <a:rPr lang="en-GB" altLang="en-US" sz="2000" dirty="0"/>
              <a:t>– Morphine, Oxycodone, </a:t>
            </a:r>
            <a:r>
              <a:rPr lang="en-GB" altLang="en-US" sz="2000" dirty="0" err="1"/>
              <a:t>Alfentanil</a:t>
            </a:r>
            <a:endParaRPr lang="en-GB" altLang="en-US" sz="2000" dirty="0"/>
          </a:p>
          <a:p>
            <a:r>
              <a:rPr lang="en-GB" altLang="en-US" sz="2000" dirty="0" err="1"/>
              <a:t>Antiemetics</a:t>
            </a:r>
            <a:r>
              <a:rPr lang="en-GB" altLang="en-US" sz="2000" dirty="0"/>
              <a:t> – </a:t>
            </a:r>
            <a:r>
              <a:rPr lang="en-GB" altLang="en-US" sz="2000" dirty="0" err="1"/>
              <a:t>Cyclizine</a:t>
            </a:r>
            <a:r>
              <a:rPr lang="en-GB" altLang="en-US" sz="2000" dirty="0"/>
              <a:t>, Metoclopramide, Haloperidol, </a:t>
            </a:r>
            <a:r>
              <a:rPr lang="en-GB" altLang="en-US" sz="2000" dirty="0" err="1"/>
              <a:t>Levomepromazine</a:t>
            </a:r>
            <a:endParaRPr lang="en-GB" altLang="en-US" sz="2000" dirty="0"/>
          </a:p>
          <a:p>
            <a:r>
              <a:rPr lang="en-GB" altLang="en-US" sz="2000" dirty="0"/>
              <a:t>Anxiolytics - Midazolam</a:t>
            </a:r>
          </a:p>
          <a:p>
            <a:r>
              <a:rPr lang="en-GB" altLang="en-US" sz="2000" dirty="0"/>
              <a:t>Anti-inflammatories – Seek  advice</a:t>
            </a:r>
          </a:p>
          <a:p>
            <a:r>
              <a:rPr lang="en-GB" altLang="en-US" sz="2000" dirty="0"/>
              <a:t>Neuropathic drugs – Seek advice</a:t>
            </a:r>
          </a:p>
          <a:p>
            <a:r>
              <a:rPr lang="en-GB" altLang="en-US" sz="2000" dirty="0"/>
              <a:t>Anti- secretory drugs – Hyoscine </a:t>
            </a:r>
            <a:r>
              <a:rPr lang="en-GB" altLang="en-US" sz="2000" dirty="0" err="1"/>
              <a:t>Butylbromide</a:t>
            </a:r>
            <a:endParaRPr lang="en-GB" altLang="en-US" sz="2000" dirty="0"/>
          </a:p>
          <a:p>
            <a:r>
              <a:rPr lang="en-GB" altLang="en-US" sz="2000" dirty="0"/>
              <a:t>Anti-</a:t>
            </a:r>
            <a:r>
              <a:rPr lang="en-GB" altLang="en-US" sz="2000" dirty="0" err="1"/>
              <a:t>convulsants</a:t>
            </a:r>
            <a:endParaRPr lang="en-GB" altLang="en-US" sz="2000" dirty="0"/>
          </a:p>
          <a:p>
            <a:r>
              <a:rPr lang="en-GB" altLang="en-US" sz="2000" dirty="0"/>
              <a:t>Others – e.g. Octreotide, methadone</a:t>
            </a:r>
          </a:p>
        </p:txBody>
      </p:sp>
    </p:spTree>
    <p:extLst>
      <p:ext uri="{BB962C8B-B14F-4D97-AF65-F5344CB8AC3E}">
        <p14:creationId xmlns:p14="http://schemas.microsoft.com/office/powerpoint/2010/main" val="1529793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28650" y="365127"/>
            <a:ext cx="7886700" cy="903634"/>
          </a:xfrm>
        </p:spPr>
        <p:txBody>
          <a:bodyPr/>
          <a:lstStyle/>
          <a:p>
            <a:pPr eaLnBrk="1" hangingPunct="1"/>
            <a:r>
              <a:rPr lang="en-US" altLang="en-US" b="1" dirty="0" smtClean="0">
                <a:solidFill>
                  <a:schemeClr val="accent1"/>
                </a:solidFill>
                <a:cs typeface="Calibri Light" panose="020F0302020204030204" pitchFamily="34" charset="0"/>
              </a:rPr>
              <a:t>Practical advice for analgesia</a:t>
            </a:r>
            <a:endParaRPr lang="en-US" altLang="en-US" b="1" dirty="0" smtClean="0">
              <a:solidFill>
                <a:schemeClr val="accent1"/>
              </a:solidFill>
            </a:endParaRPr>
          </a:p>
        </p:txBody>
      </p:sp>
      <p:sp>
        <p:nvSpPr>
          <p:cNvPr id="3" name="Content Placeholder 2">
            <a:extLst>
              <a:ext uri="{FF2B5EF4-FFF2-40B4-BE49-F238E27FC236}"/>
            </a:extLst>
          </p:cNvPr>
          <p:cNvSpPr>
            <a:spLocks noGrp="1"/>
          </p:cNvSpPr>
          <p:nvPr>
            <p:ph idx="1"/>
          </p:nvPr>
        </p:nvSpPr>
        <p:spPr>
          <a:xfrm>
            <a:off x="628650" y="1825625"/>
            <a:ext cx="8047806" cy="4351338"/>
          </a:xfrm>
        </p:spPr>
        <p:txBody>
          <a:bodyPr rtlCol="0">
            <a:normAutofit lnSpcReduction="10000"/>
          </a:bodyPr>
          <a:lstStyle/>
          <a:p>
            <a:pPr eaLnBrk="1" hangingPunct="1">
              <a:defRPr/>
            </a:pPr>
            <a:r>
              <a:rPr lang="en-US" sz="2000" dirty="0" smtClean="0">
                <a:cs typeface="Calibri"/>
              </a:rPr>
              <a:t>Breakthrough </a:t>
            </a:r>
            <a:r>
              <a:rPr lang="en-US" sz="2000" dirty="0">
                <a:cs typeface="Calibri"/>
              </a:rPr>
              <a:t>dose should be 1/6</a:t>
            </a:r>
            <a:r>
              <a:rPr lang="en-US" sz="2000" baseline="30000" dirty="0">
                <a:cs typeface="Calibri"/>
              </a:rPr>
              <a:t>th</a:t>
            </a:r>
            <a:r>
              <a:rPr lang="en-US" sz="2000" dirty="0">
                <a:cs typeface="Calibri"/>
              </a:rPr>
              <a:t> to 1/10</a:t>
            </a:r>
            <a:r>
              <a:rPr lang="en-US" sz="2000" baseline="30000" dirty="0">
                <a:cs typeface="Calibri"/>
              </a:rPr>
              <a:t>th</a:t>
            </a:r>
            <a:r>
              <a:rPr lang="en-US" sz="2000" dirty="0">
                <a:cs typeface="Calibri"/>
              </a:rPr>
              <a:t> 24hour dose requirement. Review if uses 6/24hr or 3 in 4hrs</a:t>
            </a:r>
          </a:p>
          <a:p>
            <a:pPr eaLnBrk="1" hangingPunct="1">
              <a:defRPr/>
            </a:pPr>
            <a:r>
              <a:rPr lang="en-US" sz="2000" dirty="0">
                <a:cs typeface="Calibri"/>
              </a:rPr>
              <a:t>Double check fentanyl + </a:t>
            </a:r>
            <a:r>
              <a:rPr lang="en-US" sz="2000" dirty="0" err="1">
                <a:cs typeface="Calibri"/>
              </a:rPr>
              <a:t>alfentanil</a:t>
            </a:r>
            <a:endParaRPr lang="en-US" sz="2000" dirty="0">
              <a:cs typeface="Calibri"/>
            </a:endParaRPr>
          </a:p>
          <a:p>
            <a:pPr eaLnBrk="1" hangingPunct="1">
              <a:defRPr/>
            </a:pPr>
            <a:r>
              <a:rPr lang="en-US" sz="2000" dirty="0" smtClean="0">
                <a:cs typeface="Calibri"/>
              </a:rPr>
              <a:t>Fentanyl </a:t>
            </a:r>
            <a:r>
              <a:rPr lang="en-US" sz="2000" dirty="0">
                <a:cs typeface="Calibri"/>
              </a:rPr>
              <a:t>patch can be left on if CSCI started</a:t>
            </a:r>
          </a:p>
          <a:p>
            <a:pPr marL="541338" lvl="1" indent="-198438" eaLnBrk="1" hangingPunct="1">
              <a:buFont typeface="Wingdings" panose="05000000000000000000" pitchFamily="2" charset="2"/>
              <a:buChar char="§"/>
              <a:defRPr/>
            </a:pPr>
            <a:r>
              <a:rPr lang="en-US" sz="2000" dirty="0" smtClean="0">
                <a:cs typeface="Calibri"/>
              </a:rPr>
              <a:t>Hot baths, temp &gt;39</a:t>
            </a:r>
          </a:p>
          <a:p>
            <a:pPr marL="541338" lvl="1" indent="-198438" eaLnBrk="1" hangingPunct="1">
              <a:buFont typeface="Wingdings" panose="05000000000000000000" pitchFamily="2" charset="2"/>
              <a:buChar char="§"/>
              <a:defRPr/>
            </a:pPr>
            <a:r>
              <a:rPr lang="en-US" sz="2000" dirty="0">
                <a:cs typeface="Calibri"/>
              </a:rPr>
              <a:t>Prescribe Transdermal patch check on HEPMA</a:t>
            </a:r>
          </a:p>
          <a:p>
            <a:pPr eaLnBrk="1" hangingPunct="1">
              <a:defRPr/>
            </a:pPr>
            <a:r>
              <a:rPr lang="en-US" sz="2000" dirty="0" smtClean="0">
                <a:cs typeface="Calibri"/>
              </a:rPr>
              <a:t>Dexamethasone </a:t>
            </a:r>
            <a:r>
              <a:rPr lang="en-US" sz="2000" dirty="0">
                <a:cs typeface="Calibri"/>
              </a:rPr>
              <a:t>SC as e.g. 4mg or 8mg and add note for volume (3.3mg/ml</a:t>
            </a:r>
            <a:r>
              <a:rPr lang="en-US" sz="2000" dirty="0" smtClean="0">
                <a:cs typeface="Calibri"/>
              </a:rPr>
              <a:t>)</a:t>
            </a:r>
          </a:p>
          <a:p>
            <a:pPr marL="541338" lvl="1" indent="-198438" eaLnBrk="1" hangingPunct="1">
              <a:buFont typeface="Wingdings" panose="05000000000000000000" pitchFamily="2" charset="2"/>
              <a:buChar char="§"/>
              <a:defRPr/>
            </a:pPr>
            <a:r>
              <a:rPr lang="en-US" sz="2000" dirty="0" smtClean="0">
                <a:cs typeface="Calibri"/>
              </a:rPr>
              <a:t>You can prescribe BM check for patients on steroids on HEPMA</a:t>
            </a:r>
          </a:p>
          <a:p>
            <a:pPr marL="541338" lvl="1" indent="-198438" eaLnBrk="1" hangingPunct="1">
              <a:buFont typeface="Wingdings" panose="05000000000000000000" pitchFamily="2" charset="2"/>
              <a:buChar char="§"/>
              <a:defRPr/>
            </a:pPr>
            <a:r>
              <a:rPr lang="en-US" sz="2000" dirty="0" smtClean="0">
                <a:cs typeface="Calibri"/>
              </a:rPr>
              <a:t>Max 2ml SC</a:t>
            </a:r>
            <a:endParaRPr lang="en-US" sz="2000" dirty="0">
              <a:cs typeface="Calibri"/>
            </a:endParaRPr>
          </a:p>
          <a:p>
            <a:pPr eaLnBrk="1" hangingPunct="1">
              <a:defRPr/>
            </a:pPr>
            <a:r>
              <a:rPr lang="en-US" sz="2000" dirty="0">
                <a:cs typeface="Calibri"/>
              </a:rPr>
              <a:t>Treating anxiety can reduce opioid requirements</a:t>
            </a:r>
          </a:p>
          <a:p>
            <a:pPr eaLnBrk="1" hangingPunct="1">
              <a:defRPr/>
            </a:pPr>
            <a:r>
              <a:rPr lang="en-US" sz="2000" dirty="0" smtClean="0">
                <a:cs typeface="Calibri"/>
              </a:rPr>
              <a:t>Consider </a:t>
            </a:r>
            <a:r>
              <a:rPr lang="en-US" sz="2000" dirty="0">
                <a:cs typeface="Calibri"/>
              </a:rPr>
              <a:t>fentanyl SL/Buccal for </a:t>
            </a:r>
            <a:r>
              <a:rPr lang="en-US" sz="2000" dirty="0" smtClean="0">
                <a:cs typeface="Calibri"/>
              </a:rPr>
              <a:t>short-lasting incident </a:t>
            </a:r>
            <a:r>
              <a:rPr lang="en-US" sz="2000" dirty="0">
                <a:cs typeface="Calibri"/>
              </a:rPr>
              <a:t>pain e.g. bone </a:t>
            </a:r>
            <a:r>
              <a:rPr lang="en-US" sz="2000" dirty="0" err="1" smtClean="0">
                <a:cs typeface="Calibri"/>
              </a:rPr>
              <a:t>mets</a:t>
            </a:r>
            <a:endParaRPr lang="en-US" sz="2000" dirty="0">
              <a:cs typeface="Calibri"/>
            </a:endParaRPr>
          </a:p>
          <a:p>
            <a:pPr eaLnBrk="1" hangingPunct="1">
              <a:defRPr/>
            </a:pPr>
            <a:r>
              <a:rPr lang="en-US" sz="2000" dirty="0" smtClean="0">
                <a:cs typeface="Calibri"/>
              </a:rPr>
              <a:t>Monitor side effects – laxatives, anti-emetics, </a:t>
            </a:r>
            <a:r>
              <a:rPr lang="en-US" sz="2000" dirty="0" err="1" smtClean="0">
                <a:cs typeface="Calibri"/>
              </a:rPr>
              <a:t>mouthcare</a:t>
            </a:r>
            <a:r>
              <a:rPr lang="en-US" sz="2000" dirty="0" smtClean="0">
                <a:cs typeface="Calibri"/>
              </a:rPr>
              <a:t>. </a:t>
            </a:r>
            <a:endParaRPr lang="en-US" sz="2000" dirty="0">
              <a:cs typeface="Calibri"/>
            </a:endParaRPr>
          </a:p>
          <a:p>
            <a:pPr marL="0" indent="0">
              <a:buNone/>
              <a:defRPr/>
            </a:pPr>
            <a:endParaRPr lang="en-US" dirty="0">
              <a:cs typeface="Calibri"/>
            </a:endParaRPr>
          </a:p>
        </p:txBody>
      </p:sp>
    </p:spTree>
    <p:extLst>
      <p:ext uri="{BB962C8B-B14F-4D97-AF65-F5344CB8AC3E}">
        <p14:creationId xmlns:p14="http://schemas.microsoft.com/office/powerpoint/2010/main" val="28697324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 xmlns:a16="http://schemas.microsoft.com/office/drawing/2014/main" id="{A0184794-6ECE-2E53-6334-F5A462938FC0}"/>
              </a:ext>
            </a:extLst>
          </p:cNvPr>
          <p:cNvSpPr>
            <a:spLocks noGrp="1" noChangeArrowheads="1"/>
          </p:cNvSpPr>
          <p:nvPr>
            <p:ph type="title"/>
          </p:nvPr>
        </p:nvSpPr>
        <p:spPr>
          <a:xfrm>
            <a:off x="629841" y="1745559"/>
            <a:ext cx="2949178" cy="747337"/>
          </a:xfrm>
        </p:spPr>
        <p:txBody>
          <a:bodyPr wrap="square" anchor="b">
            <a:normAutofit fontScale="90000"/>
          </a:bodyPr>
          <a:lstStyle/>
          <a:p>
            <a:pPr eaLnBrk="1" hangingPunct="1"/>
            <a:r>
              <a:rPr lang="en-GB" altLang="en-US" sz="2900" dirty="0" smtClean="0"/>
              <a:t>Non-pharmacology</a:t>
            </a:r>
            <a:r>
              <a:rPr lang="en-GB" altLang="en-US" dirty="0"/>
              <a:t/>
            </a:r>
            <a:br>
              <a:rPr lang="en-GB" altLang="en-US" dirty="0"/>
            </a:br>
            <a:endParaRPr lang="en-GB" altLang="en-US" dirty="0"/>
          </a:p>
        </p:txBody>
      </p:sp>
      <p:sp>
        <p:nvSpPr>
          <p:cNvPr id="107530" name="Text Placeholder 3">
            <a:extLst>
              <a:ext uri="{FF2B5EF4-FFF2-40B4-BE49-F238E27FC236}">
                <a16:creationId xmlns="" xmlns:a16="http://schemas.microsoft.com/office/drawing/2014/main" id="{6697993C-EA52-0B45-9164-7D6CF710E081}"/>
              </a:ext>
            </a:extLst>
          </p:cNvPr>
          <p:cNvSpPr>
            <a:spLocks noGrp="1"/>
          </p:cNvSpPr>
          <p:nvPr>
            <p:ph type="body" sz="half" idx="2"/>
          </p:nvPr>
        </p:nvSpPr>
        <p:spPr>
          <a:xfrm>
            <a:off x="629841" y="2400300"/>
            <a:ext cx="2949178" cy="2858691"/>
          </a:xfrm>
        </p:spPr>
        <p:txBody>
          <a:bodyPr/>
          <a:lstStyle/>
          <a:p>
            <a:r>
              <a:rPr lang="en-GB" altLang="en-US" sz="2600" dirty="0"/>
              <a:t>Be aware of concept of total pain</a:t>
            </a:r>
          </a:p>
          <a:p>
            <a:endParaRPr lang="en-US" dirty="0"/>
          </a:p>
        </p:txBody>
      </p:sp>
      <p:graphicFrame>
        <p:nvGraphicFramePr>
          <p:cNvPr id="107526" name="Rectangle 4">
            <a:extLst>
              <a:ext uri="{FF2B5EF4-FFF2-40B4-BE49-F238E27FC236}">
                <a16:creationId xmlns="" xmlns:a16="http://schemas.microsoft.com/office/drawing/2014/main" id="{04DD5C76-144F-38F3-D4C1-EEF486111B0B}"/>
              </a:ext>
            </a:extLst>
          </p:cNvPr>
          <p:cNvGraphicFramePr>
            <a:graphicFrameLocks noGrp="1"/>
          </p:cNvGraphicFramePr>
          <p:nvPr>
            <p:ph idx="1"/>
            <p:extLst/>
          </p:nvPr>
        </p:nvGraphicFramePr>
        <p:xfrm>
          <a:off x="3887391" y="1597821"/>
          <a:ext cx="4629150" cy="3655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93795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323528" y="584096"/>
            <a:ext cx="8497887" cy="5109091"/>
          </a:xfrm>
          <a:prstGeom prst="rect">
            <a:avLst/>
          </a:prstGeom>
          <a:noFill/>
          <a:ln w="9525">
            <a:noFill/>
            <a:miter lim="800000"/>
            <a:headEnd/>
            <a:tailEnd/>
          </a:ln>
        </p:spPr>
        <p:txBody>
          <a:bodyPr>
            <a:spAutoFit/>
          </a:bodyPr>
          <a:lstStyle/>
          <a:p>
            <a:r>
              <a:rPr lang="en-GB" b="1" i="1" dirty="0" smtClean="0"/>
              <a:t>One Man's </a:t>
            </a:r>
            <a:r>
              <a:rPr lang="en-GB" b="1" i="1" dirty="0"/>
              <a:t>Medicine</a:t>
            </a:r>
            <a:r>
              <a:rPr lang="en-GB" b="1" dirty="0"/>
              <a:t>. [Cochrane AL (with M Blythe). </a:t>
            </a:r>
            <a:r>
              <a:rPr lang="en-GB" b="1" dirty="0" smtClean="0"/>
              <a:t>London: BMJ </a:t>
            </a:r>
            <a:r>
              <a:rPr lang="en-GB" b="1" dirty="0"/>
              <a:t>(Memoir Club), 1989, p 82</a:t>
            </a:r>
            <a:r>
              <a:rPr lang="en-GB" b="1" dirty="0" smtClean="0"/>
              <a:t>.]</a:t>
            </a:r>
          </a:p>
          <a:p>
            <a:endParaRPr lang="en-GB" sz="2600" b="1" dirty="0" smtClean="0"/>
          </a:p>
          <a:p>
            <a:r>
              <a:rPr lang="en-GB" sz="1800" dirty="0" smtClean="0"/>
              <a:t>"</a:t>
            </a:r>
            <a:r>
              <a:rPr lang="en-GB" sz="1800" dirty="0"/>
              <a:t>Another event at </a:t>
            </a:r>
            <a:r>
              <a:rPr lang="en-GB" sz="1800" dirty="0" err="1"/>
              <a:t>Elsterhorst</a:t>
            </a:r>
            <a:r>
              <a:rPr lang="en-GB" sz="1800" dirty="0"/>
              <a:t> had a marked effect on me. </a:t>
            </a:r>
            <a:endParaRPr lang="en-GB" sz="1800" dirty="0" smtClean="0"/>
          </a:p>
          <a:p>
            <a:r>
              <a:rPr lang="en-GB" sz="1800" dirty="0" smtClean="0"/>
              <a:t>The </a:t>
            </a:r>
            <a:r>
              <a:rPr lang="en-GB" sz="1800" dirty="0"/>
              <a:t>Germans dumped a young Soviet prisoner in my ward late one night. </a:t>
            </a:r>
            <a:endParaRPr lang="en-GB" sz="1800" dirty="0" smtClean="0"/>
          </a:p>
          <a:p>
            <a:r>
              <a:rPr lang="en-GB" sz="1800" dirty="0" smtClean="0"/>
              <a:t>The </a:t>
            </a:r>
            <a:r>
              <a:rPr lang="en-GB" sz="1800" dirty="0"/>
              <a:t>ward was full, so I put him in my room as he was moribund and screaming and I did not want to wake the ward. </a:t>
            </a:r>
            <a:endParaRPr lang="en-GB" sz="1800" dirty="0" smtClean="0"/>
          </a:p>
          <a:p>
            <a:r>
              <a:rPr lang="en-GB" sz="1800" dirty="0" smtClean="0"/>
              <a:t>I </a:t>
            </a:r>
            <a:r>
              <a:rPr lang="en-GB" sz="1800" dirty="0"/>
              <a:t>examined him. He had obvious gross bilateral </a:t>
            </a:r>
            <a:r>
              <a:rPr lang="en-GB" sz="1800" dirty="0" err="1"/>
              <a:t>cavitation</a:t>
            </a:r>
            <a:r>
              <a:rPr lang="en-GB" sz="1800" dirty="0"/>
              <a:t> and a severe pleural rub. I thought the latter was the cause of the pain and the screaming. I had no </a:t>
            </a:r>
            <a:r>
              <a:rPr lang="en-GB" sz="1800" dirty="0" err="1"/>
              <a:t>morphia</a:t>
            </a:r>
            <a:r>
              <a:rPr lang="en-GB" sz="1800" dirty="0"/>
              <a:t>, just aspirin, which had no effect.</a:t>
            </a:r>
          </a:p>
          <a:p>
            <a:r>
              <a:rPr lang="en-GB" sz="1800" dirty="0"/>
              <a:t>I felt desperate</a:t>
            </a:r>
            <a:r>
              <a:rPr lang="en-GB" sz="1800" dirty="0" smtClean="0"/>
              <a:t>.</a:t>
            </a:r>
          </a:p>
          <a:p>
            <a:r>
              <a:rPr lang="en-GB" sz="1800" dirty="0" smtClean="0"/>
              <a:t>I </a:t>
            </a:r>
            <a:r>
              <a:rPr lang="en-GB" sz="1800" dirty="0"/>
              <a:t>knew very little Russian then and there was no one in the ward who did. I finally instinctively sat down on the bed and took him in my arms, and the screaming stopped almost at once. He died peacefully in my arms a few hours later. It was not the pleurisy that caused the screaming but loneliness. It was a wonderful education about the care of the dying. </a:t>
            </a:r>
            <a:endParaRPr lang="en-GB" sz="1800" dirty="0" smtClean="0"/>
          </a:p>
          <a:p>
            <a:r>
              <a:rPr lang="en-GB" sz="1800" dirty="0" smtClean="0"/>
              <a:t>I </a:t>
            </a:r>
            <a:r>
              <a:rPr lang="en-GB" sz="1800" dirty="0"/>
              <a:t>was ashamed of my misdiagnosis and kept the story secret."</a:t>
            </a:r>
          </a:p>
        </p:txBody>
      </p:sp>
    </p:spTree>
    <p:extLst>
      <p:ext uri="{BB962C8B-B14F-4D97-AF65-F5344CB8AC3E}">
        <p14:creationId xmlns:p14="http://schemas.microsoft.com/office/powerpoint/2010/main" val="78844676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sz="half" idx="4294967295"/>
          </p:nvPr>
        </p:nvSpPr>
        <p:spPr>
          <a:xfrm>
            <a:off x="323528" y="1863725"/>
            <a:ext cx="8424936" cy="4114800"/>
          </a:xfrm>
        </p:spPr>
        <p:txBody>
          <a:bodyPr/>
          <a:lstStyle/>
          <a:p>
            <a:pPr eaLnBrk="1" hangingPunct="1">
              <a:lnSpc>
                <a:spcPct val="125000"/>
              </a:lnSpc>
            </a:pPr>
            <a:endParaRPr lang="en-US" sz="2800" dirty="0" smtClean="0"/>
          </a:p>
          <a:p>
            <a:pPr eaLnBrk="1" hangingPunct="1">
              <a:lnSpc>
                <a:spcPct val="125000"/>
              </a:lnSpc>
              <a:buFontTx/>
              <a:buNone/>
            </a:pPr>
            <a:r>
              <a:rPr lang="en-US" sz="3100" dirty="0" smtClean="0"/>
              <a:t> “Pain is what the experiencing person says it is, and exists whenever the experiencing person says it does” </a:t>
            </a:r>
          </a:p>
          <a:p>
            <a:pPr eaLnBrk="1" hangingPunct="1">
              <a:buFontTx/>
              <a:buNone/>
            </a:pPr>
            <a:r>
              <a:rPr lang="en-GB" sz="2800" dirty="0" smtClean="0"/>
              <a:t>                                               		     </a:t>
            </a:r>
            <a:r>
              <a:rPr lang="en-GB" sz="1700" dirty="0" smtClean="0"/>
              <a:t>(</a:t>
            </a:r>
            <a:r>
              <a:rPr kumimoji="1" lang="en-US" sz="1700" dirty="0" err="1" smtClean="0"/>
              <a:t>McCaffery</a:t>
            </a:r>
            <a:r>
              <a:rPr kumimoji="1" lang="en-US" sz="1700" dirty="0" smtClean="0"/>
              <a:t> and </a:t>
            </a:r>
            <a:r>
              <a:rPr kumimoji="1" lang="en-US" sz="1700" dirty="0" err="1" smtClean="0"/>
              <a:t>Pasero</a:t>
            </a:r>
            <a:r>
              <a:rPr kumimoji="1" lang="en-US" sz="1700" dirty="0" smtClean="0"/>
              <a:t> 1999)</a:t>
            </a:r>
            <a:endParaRPr kumimoji="1" lang="en-GB" sz="1700" dirty="0" smtClean="0"/>
          </a:p>
        </p:txBody>
      </p:sp>
      <p:sp>
        <p:nvSpPr>
          <p:cNvPr id="7" name="Title 1"/>
          <p:cNvSpPr txBox="1">
            <a:spLocks/>
          </p:cNvSpPr>
          <p:nvPr/>
        </p:nvSpPr>
        <p:spPr>
          <a:xfrm>
            <a:off x="633332" y="515046"/>
            <a:ext cx="8118020" cy="11857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GB" sz="5400" b="1" dirty="0" smtClean="0"/>
              <a:t>What is pain?</a:t>
            </a:r>
            <a:endParaRPr lang="en-GB" sz="5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body" sz="half" idx="4294967295"/>
          </p:nvPr>
        </p:nvSpPr>
        <p:spPr>
          <a:xfrm>
            <a:off x="251520" y="1863725"/>
            <a:ext cx="8352928" cy="4114800"/>
          </a:xfrm>
        </p:spPr>
        <p:txBody>
          <a:bodyPr/>
          <a:lstStyle/>
          <a:p>
            <a:pPr eaLnBrk="1" hangingPunct="1">
              <a:lnSpc>
                <a:spcPct val="125000"/>
              </a:lnSpc>
            </a:pPr>
            <a:endParaRPr lang="en-US" sz="2800" dirty="0" smtClean="0"/>
          </a:p>
          <a:p>
            <a:pPr algn="ctr" eaLnBrk="1" hangingPunct="1">
              <a:lnSpc>
                <a:spcPct val="125000"/>
              </a:lnSpc>
              <a:buFontTx/>
              <a:buNone/>
            </a:pPr>
            <a:r>
              <a:rPr lang="en-US" sz="5400" dirty="0" smtClean="0"/>
              <a:t>ANY QUESTIONS?</a:t>
            </a:r>
          </a:p>
          <a:p>
            <a:pPr eaLnBrk="1" hangingPunct="1">
              <a:lnSpc>
                <a:spcPct val="125000"/>
              </a:lnSpc>
              <a:buFontTx/>
              <a:buNone/>
            </a:pPr>
            <a:endParaRPr lang="en-US"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sz="half" idx="4294967295"/>
          </p:nvPr>
        </p:nvSpPr>
        <p:spPr>
          <a:xfrm>
            <a:off x="395536" y="1412776"/>
            <a:ext cx="8352928" cy="4683373"/>
          </a:xfrm>
        </p:spPr>
        <p:txBody>
          <a:bodyPr/>
          <a:lstStyle/>
          <a:p>
            <a:pPr eaLnBrk="1" hangingPunct="1">
              <a:lnSpc>
                <a:spcPct val="125000"/>
              </a:lnSpc>
            </a:pPr>
            <a:r>
              <a:rPr lang="en-US" sz="2800" dirty="0" smtClean="0"/>
              <a:t>Pain is a complex, subjective and unpleasant sensory and emotional experience associated with actual or potential tissue damage. </a:t>
            </a:r>
          </a:p>
          <a:p>
            <a:pPr eaLnBrk="1" hangingPunct="1">
              <a:lnSpc>
                <a:spcPct val="125000"/>
              </a:lnSpc>
            </a:pPr>
            <a:r>
              <a:rPr lang="en-US" sz="2800" dirty="0" smtClean="0"/>
              <a:t>It serves as a protective ‘alarm’ system for the body signaling harm or danger. </a:t>
            </a:r>
          </a:p>
          <a:p>
            <a:pPr eaLnBrk="1" hangingPunct="1">
              <a:lnSpc>
                <a:spcPct val="125000"/>
              </a:lnSpc>
              <a:buFontTx/>
              <a:buNone/>
            </a:pPr>
            <a:r>
              <a:rPr lang="en-US" sz="3100" dirty="0" smtClean="0"/>
              <a:t>	</a:t>
            </a:r>
            <a:endParaRPr kumimoji="1" lang="en-GB" sz="1700" dirty="0" smtClean="0"/>
          </a:p>
        </p:txBody>
      </p:sp>
      <p:sp>
        <p:nvSpPr>
          <p:cNvPr id="7" name="Title 1"/>
          <p:cNvSpPr txBox="1">
            <a:spLocks/>
          </p:cNvSpPr>
          <p:nvPr/>
        </p:nvSpPr>
        <p:spPr>
          <a:xfrm>
            <a:off x="633739" y="511754"/>
            <a:ext cx="6067433" cy="5544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fontAlgn="auto">
              <a:spcAft>
                <a:spcPts val="0"/>
              </a:spcAft>
            </a:pPr>
            <a:r>
              <a:rPr lang="en-GB" b="1" dirty="0" smtClean="0"/>
              <a:t>Definitions of Pain</a:t>
            </a:r>
            <a:endParaRPr lang="en-GB"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 of pain </a:t>
            </a:r>
            <a:endParaRPr lang="en-GB" dirty="0"/>
          </a:p>
        </p:txBody>
      </p:sp>
      <p:pic>
        <p:nvPicPr>
          <p:cNvPr id="4" name="Picture 2" descr="What is pain? - keheren therapy"/>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71600" y="1825625"/>
            <a:ext cx="698477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676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48335"/>
            <a:ext cx="7886700" cy="687295"/>
          </a:xfrm>
        </p:spPr>
        <p:txBody>
          <a:bodyPr/>
          <a:lstStyle/>
          <a:p>
            <a:r>
              <a:rPr lang="en-GB" b="1" dirty="0" smtClean="0"/>
              <a:t>Holistic assessment </a:t>
            </a:r>
            <a:endParaRPr lang="en-GB" b="1" dirty="0"/>
          </a:p>
        </p:txBody>
      </p:sp>
      <p:graphicFrame>
        <p:nvGraphicFramePr>
          <p:cNvPr id="6" name="Content Placeholder 2">
            <a:extLst>
              <a:ext uri="{FF2B5EF4-FFF2-40B4-BE49-F238E27FC236}">
                <a16:creationId xmlns="" xmlns:a16="http://schemas.microsoft.com/office/drawing/2014/main" id="{13ADD5CC-37BD-0D59-741D-121AF3999FE7}"/>
              </a:ext>
            </a:extLst>
          </p:cNvPr>
          <p:cNvGraphicFramePr>
            <a:graphicFrameLocks noGrp="1"/>
          </p:cNvGraphicFramePr>
          <p:nvPr>
            <p:ph idx="1"/>
            <p:extLst>
              <p:ext uri="{D42A27DB-BD31-4B8C-83A1-F6EECF244321}">
                <p14:modId xmlns:p14="http://schemas.microsoft.com/office/powerpoint/2010/main" val="427763800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0054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4241"/>
            <a:ext cx="7886700" cy="907568"/>
          </a:xfrm>
        </p:spPr>
        <p:txBody>
          <a:bodyPr/>
          <a:lstStyle/>
          <a:p>
            <a:r>
              <a:rPr lang="en-GB" b="1" dirty="0" smtClean="0"/>
              <a:t>Descriptions of pain</a:t>
            </a:r>
            <a:endParaRPr lang="en-GB" b="1" dirty="0"/>
          </a:p>
        </p:txBody>
      </p:sp>
      <p:sp>
        <p:nvSpPr>
          <p:cNvPr id="9" name="Explosion 1 8"/>
          <p:cNvSpPr/>
          <p:nvPr/>
        </p:nvSpPr>
        <p:spPr>
          <a:xfrm>
            <a:off x="817315" y="3324980"/>
            <a:ext cx="2659682" cy="1274440"/>
          </a:xfrm>
          <a:prstGeom prst="irregularSeal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Throbbing</a:t>
            </a:r>
            <a:endParaRPr lang="en-GB" dirty="0"/>
          </a:p>
        </p:txBody>
      </p:sp>
      <p:sp>
        <p:nvSpPr>
          <p:cNvPr id="11" name="Explosion 2 10"/>
          <p:cNvSpPr/>
          <p:nvPr/>
        </p:nvSpPr>
        <p:spPr>
          <a:xfrm>
            <a:off x="3724807" y="2467744"/>
            <a:ext cx="3096344" cy="1274440"/>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Shooting</a:t>
            </a:r>
            <a:endParaRPr lang="en-GB" dirty="0"/>
          </a:p>
        </p:txBody>
      </p:sp>
      <p:sp>
        <p:nvSpPr>
          <p:cNvPr id="12" name="Flowchart: Sequential Access Storage 11"/>
          <p:cNvSpPr/>
          <p:nvPr/>
        </p:nvSpPr>
        <p:spPr>
          <a:xfrm>
            <a:off x="3829681" y="4256379"/>
            <a:ext cx="1440160" cy="612648"/>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Achey</a:t>
            </a:r>
            <a:endParaRPr lang="en-GB" dirty="0"/>
          </a:p>
        </p:txBody>
      </p:sp>
      <p:sp>
        <p:nvSpPr>
          <p:cNvPr id="13" name="Oval Callout 12"/>
          <p:cNvSpPr/>
          <p:nvPr/>
        </p:nvSpPr>
        <p:spPr>
          <a:xfrm>
            <a:off x="6235575" y="3680315"/>
            <a:ext cx="1857425" cy="1188712"/>
          </a:xfrm>
          <a:prstGeom prst="wedgeEllipse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Pins and needles</a:t>
            </a:r>
            <a:endParaRPr lang="en-GB" dirty="0"/>
          </a:p>
        </p:txBody>
      </p:sp>
      <p:sp>
        <p:nvSpPr>
          <p:cNvPr id="14" name="Cloud Callout 13"/>
          <p:cNvSpPr/>
          <p:nvPr/>
        </p:nvSpPr>
        <p:spPr>
          <a:xfrm>
            <a:off x="5508104" y="5329123"/>
            <a:ext cx="1656184" cy="612648"/>
          </a:xfrm>
          <a:prstGeom prst="cloud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Numb</a:t>
            </a:r>
            <a:endParaRPr lang="en-GB" dirty="0"/>
          </a:p>
        </p:txBody>
      </p:sp>
      <p:sp>
        <p:nvSpPr>
          <p:cNvPr id="15" name="Rounded Rectangular Callout 14"/>
          <p:cNvSpPr/>
          <p:nvPr/>
        </p:nvSpPr>
        <p:spPr>
          <a:xfrm>
            <a:off x="1259632" y="5085184"/>
            <a:ext cx="1296144" cy="612648"/>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Burning</a:t>
            </a:r>
            <a:endParaRPr lang="en-GB" dirty="0"/>
          </a:p>
        </p:txBody>
      </p:sp>
      <p:sp>
        <p:nvSpPr>
          <p:cNvPr id="16" name="Explosion 1 15"/>
          <p:cNvSpPr/>
          <p:nvPr/>
        </p:nvSpPr>
        <p:spPr>
          <a:xfrm>
            <a:off x="1027110" y="2077492"/>
            <a:ext cx="2354560" cy="914400"/>
          </a:xfrm>
          <a:prstGeom prst="irregularSeal1">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Gnawing</a:t>
            </a:r>
            <a:endParaRPr lang="en-GB" dirty="0"/>
          </a:p>
        </p:txBody>
      </p:sp>
      <p:sp>
        <p:nvSpPr>
          <p:cNvPr id="17" name="Oval Callout 16"/>
          <p:cNvSpPr/>
          <p:nvPr/>
        </p:nvSpPr>
        <p:spPr>
          <a:xfrm>
            <a:off x="7068961" y="1903772"/>
            <a:ext cx="1608303" cy="983073"/>
          </a:xfrm>
          <a:prstGeom prst="wedgeEllipse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Tight</a:t>
            </a:r>
            <a:endParaRPr lang="en-GB" dirty="0"/>
          </a:p>
        </p:txBody>
      </p:sp>
      <p:sp>
        <p:nvSpPr>
          <p:cNvPr id="18" name="Rectangle 17"/>
          <p:cNvSpPr/>
          <p:nvPr/>
        </p:nvSpPr>
        <p:spPr>
          <a:xfrm>
            <a:off x="3664267" y="5474948"/>
            <a:ext cx="1202432" cy="733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Sharp</a:t>
            </a:r>
            <a:endParaRPr lang="en-GB" dirty="0"/>
          </a:p>
        </p:txBody>
      </p:sp>
      <p:sp>
        <p:nvSpPr>
          <p:cNvPr id="19" name="Rounded Rectangular Callout 18"/>
          <p:cNvSpPr/>
          <p:nvPr/>
        </p:nvSpPr>
        <p:spPr>
          <a:xfrm>
            <a:off x="3875457" y="1605782"/>
            <a:ext cx="1634480" cy="612648"/>
          </a:xfrm>
          <a:prstGeom prst="wedgeRoundRect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Cramping</a:t>
            </a:r>
            <a:endParaRPr lang="en-GB" dirty="0"/>
          </a:p>
        </p:txBody>
      </p:sp>
    </p:spTree>
    <p:extLst>
      <p:ext uri="{BB962C8B-B14F-4D97-AF65-F5344CB8AC3E}">
        <p14:creationId xmlns:p14="http://schemas.microsoft.com/office/powerpoint/2010/main" val="410230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03634"/>
          </a:xfrm>
        </p:spPr>
        <p:txBody>
          <a:bodyPr/>
          <a:lstStyle/>
          <a:p>
            <a:r>
              <a:rPr lang="en-GB" b="1" dirty="0" smtClean="0"/>
              <a:t>Types of pain</a:t>
            </a:r>
            <a:endParaRPr lang="en-GB" b="1" dirty="0"/>
          </a:p>
        </p:txBody>
      </p:sp>
      <p:graphicFrame>
        <p:nvGraphicFramePr>
          <p:cNvPr id="4" name="Content Placeholder 4">
            <a:extLst>
              <a:ext uri="{FF2B5EF4-FFF2-40B4-BE49-F238E27FC236}">
                <a16:creationId xmlns="" xmlns:a16="http://schemas.microsoft.com/office/drawing/2014/main" id="{1193E0C9-E8F6-EADC-F2D9-481CF0728D50}"/>
              </a:ext>
            </a:extLst>
          </p:cNvPr>
          <p:cNvGraphicFramePr>
            <a:graphicFrameLocks noGrp="1"/>
          </p:cNvGraphicFramePr>
          <p:nvPr>
            <p:ph idx="1"/>
            <p:extLst>
              <p:ext uri="{D42A27DB-BD31-4B8C-83A1-F6EECF244321}">
                <p14:modId xmlns:p14="http://schemas.microsoft.com/office/powerpoint/2010/main" val="406776546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9093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004"/>
            <a:ext cx="7886700" cy="975642"/>
          </a:xfrm>
        </p:spPr>
        <p:txBody>
          <a:bodyPr/>
          <a:lstStyle/>
          <a:p>
            <a:r>
              <a:rPr lang="en-GB" b="1" dirty="0" smtClean="0"/>
              <a:t>Challenging pain assessment</a:t>
            </a:r>
            <a:endParaRPr lang="en-GB" b="1" dirty="0"/>
          </a:p>
        </p:txBody>
      </p:sp>
      <p:sp>
        <p:nvSpPr>
          <p:cNvPr id="3" name="Content Placeholder 2"/>
          <p:cNvSpPr>
            <a:spLocks noGrp="1"/>
          </p:cNvSpPr>
          <p:nvPr>
            <p:ph idx="1"/>
          </p:nvPr>
        </p:nvSpPr>
        <p:spPr/>
        <p:txBody>
          <a:bodyPr/>
          <a:lstStyle/>
          <a:p>
            <a:pPr>
              <a:lnSpc>
                <a:spcPct val="150000"/>
              </a:lnSpc>
            </a:pPr>
            <a:r>
              <a:rPr lang="en-GB" sz="2800" dirty="0" smtClean="0"/>
              <a:t>In patients with cognitive impairment</a:t>
            </a:r>
          </a:p>
          <a:p>
            <a:pPr>
              <a:lnSpc>
                <a:spcPct val="150000"/>
              </a:lnSpc>
            </a:pPr>
            <a:r>
              <a:rPr lang="en-GB" sz="2800" dirty="0"/>
              <a:t>S</a:t>
            </a:r>
            <a:r>
              <a:rPr lang="en-GB" sz="2800" dirty="0" smtClean="0"/>
              <a:t>peech or language difficulties</a:t>
            </a:r>
          </a:p>
          <a:p>
            <a:pPr>
              <a:lnSpc>
                <a:spcPct val="150000"/>
              </a:lnSpc>
            </a:pPr>
            <a:r>
              <a:rPr lang="en-GB" sz="2800" dirty="0"/>
              <a:t>A</a:t>
            </a:r>
            <a:r>
              <a:rPr lang="en-GB" sz="2800" dirty="0" smtClean="0"/>
              <a:t>ltered conscious levels</a:t>
            </a:r>
          </a:p>
          <a:p>
            <a:pPr>
              <a:lnSpc>
                <a:spcPct val="150000"/>
              </a:lnSpc>
            </a:pPr>
            <a:r>
              <a:rPr lang="en-GB" sz="2800" dirty="0" smtClean="0"/>
              <a:t>Different perceptions from families</a:t>
            </a:r>
          </a:p>
          <a:p>
            <a:pPr>
              <a:lnSpc>
                <a:spcPct val="150000"/>
              </a:lnSpc>
            </a:pPr>
            <a:r>
              <a:rPr lang="en-GB" sz="2800" dirty="0" smtClean="0"/>
              <a:t>‘Drug seeking’ behaviours</a:t>
            </a:r>
          </a:p>
          <a:p>
            <a:endParaRPr lang="en-GB" dirty="0"/>
          </a:p>
        </p:txBody>
      </p:sp>
    </p:spTree>
    <p:extLst>
      <p:ext uri="{BB962C8B-B14F-4D97-AF65-F5344CB8AC3E}">
        <p14:creationId xmlns:p14="http://schemas.microsoft.com/office/powerpoint/2010/main" val="309430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4378</TotalTime>
  <Words>2415</Words>
  <Application>Microsoft Office PowerPoint</Application>
  <PresentationFormat>On-screen Show (4:3)</PresentationFormat>
  <Paragraphs>368</Paragraphs>
  <Slides>30</Slides>
  <Notes>30</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ＭＳ Ｐゴシック</vt:lpstr>
      <vt:lpstr>Arial</vt:lpstr>
      <vt:lpstr>Calibri</vt:lpstr>
      <vt:lpstr>Calibri Light</vt:lpstr>
      <vt:lpstr>Monotype Sorts</vt:lpstr>
      <vt:lpstr>Times</vt:lpstr>
      <vt:lpstr>Times New Roman</vt:lpstr>
      <vt:lpstr>Wingdings</vt:lpstr>
      <vt:lpstr>Office Theme</vt:lpstr>
      <vt:lpstr>Pain Assessment &amp; Management in Palliative Care</vt:lpstr>
      <vt:lpstr>Objectives</vt:lpstr>
      <vt:lpstr>PowerPoint Presentation</vt:lpstr>
      <vt:lpstr>PowerPoint Presentation</vt:lpstr>
      <vt:lpstr>Definitions of pain </vt:lpstr>
      <vt:lpstr>Holistic assessment </vt:lpstr>
      <vt:lpstr>Descriptions of pain</vt:lpstr>
      <vt:lpstr>Types of pain</vt:lpstr>
      <vt:lpstr>Challenging pain assessment</vt:lpstr>
      <vt:lpstr>Management  - SPCG</vt:lpstr>
      <vt:lpstr>   Pain Management  </vt:lpstr>
      <vt:lpstr>Analgesic ladder (WHO)</vt:lpstr>
      <vt:lpstr>Examples of Drugs in the Ladder</vt:lpstr>
      <vt:lpstr>Adjuvants</vt:lpstr>
      <vt:lpstr>Adjuvants</vt:lpstr>
      <vt:lpstr>How do painkillers work?</vt:lpstr>
      <vt:lpstr>Step 1 Analgesia – Mild Pain</vt:lpstr>
      <vt:lpstr>Step 2 Analgesia – Moderate Pain</vt:lpstr>
      <vt:lpstr>Step 3 Analgesia (Opioids) – Severe Pain</vt:lpstr>
      <vt:lpstr>Opioids</vt:lpstr>
      <vt:lpstr>Choosing or Changing an Opioid</vt:lpstr>
      <vt:lpstr>Side effects of opioids</vt:lpstr>
      <vt:lpstr>Patches</vt:lpstr>
      <vt:lpstr>Adjuvant analgesic ladder neuropathic pain</vt:lpstr>
      <vt:lpstr>When to use the SC route?</vt:lpstr>
      <vt:lpstr> Common Drugs Used via SC route </vt:lpstr>
      <vt:lpstr>Practical advice for analgesia</vt:lpstr>
      <vt:lpstr>Non-pharmacology </vt:lpstr>
      <vt:lpstr>PowerPoint Presentation</vt:lpstr>
      <vt:lpstr>PowerPoint Presentation</vt:lpstr>
    </vt:vector>
  </TitlesOfParts>
  <Company>NHS Greater Glasgow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Lambie, Sharon</cp:lastModifiedBy>
  <cp:revision>389</cp:revision>
  <cp:lastPrinted>2026-02-17T19:32:54Z</cp:lastPrinted>
  <dcterms:created xsi:type="dcterms:W3CDTF">2006-05-10T11:17:51Z</dcterms:created>
  <dcterms:modified xsi:type="dcterms:W3CDTF">2026-02-18T08:05:52Z</dcterms:modified>
</cp:coreProperties>
</file>